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1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2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7" r:id="rId2"/>
  </p:sldMasterIdLst>
  <p:notesMasterIdLst>
    <p:notesMasterId r:id="rId29"/>
  </p:notesMasterIdLst>
  <p:handoutMasterIdLst>
    <p:handoutMasterId r:id="rId30"/>
  </p:handoutMasterIdLst>
  <p:sldIdLst>
    <p:sldId id="267" r:id="rId3"/>
    <p:sldId id="269" r:id="rId4"/>
    <p:sldId id="520" r:id="rId5"/>
    <p:sldId id="521" r:id="rId6"/>
    <p:sldId id="522" r:id="rId7"/>
    <p:sldId id="523" r:id="rId8"/>
    <p:sldId id="524" r:id="rId9"/>
    <p:sldId id="525" r:id="rId10"/>
    <p:sldId id="533" r:id="rId11"/>
    <p:sldId id="268" r:id="rId12"/>
    <p:sldId id="504" r:id="rId13"/>
    <p:sldId id="501" r:id="rId14"/>
    <p:sldId id="503" r:id="rId15"/>
    <p:sldId id="526" r:id="rId16"/>
    <p:sldId id="527" r:id="rId17"/>
    <p:sldId id="535" r:id="rId18"/>
    <p:sldId id="528" r:id="rId19"/>
    <p:sldId id="530" r:id="rId20"/>
    <p:sldId id="529" r:id="rId21"/>
    <p:sldId id="531" r:id="rId22"/>
    <p:sldId id="532" r:id="rId23"/>
    <p:sldId id="505" r:id="rId24"/>
    <p:sldId id="507" r:id="rId25"/>
    <p:sldId id="534" r:id="rId26"/>
    <p:sldId id="275" r:id="rId27"/>
    <p:sldId id="262" r:id="rId28"/>
  </p:sldIdLst>
  <p:sldSz cx="18288000" cy="10058400"/>
  <p:notesSz cx="68580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68" userDrawn="1">
          <p15:clr>
            <a:srgbClr val="A4A3A4"/>
          </p15:clr>
        </p15:guide>
        <p15:guide id="2" pos="57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6770"/>
    <a:srgbClr val="0042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571" autoAdjust="0"/>
    <p:restoredTop sz="93890" autoAdjust="0"/>
  </p:normalViewPr>
  <p:slideViewPr>
    <p:cSldViewPr>
      <p:cViewPr varScale="1">
        <p:scale>
          <a:sx n="73" d="100"/>
          <a:sy n="73" d="100"/>
        </p:scale>
        <p:origin x="252" y="54"/>
      </p:cViewPr>
      <p:guideLst>
        <p:guide orient="horz" pos="3168"/>
        <p:guide pos="57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7" y="4"/>
            <a:ext cx="2972421" cy="46562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033" y="4"/>
            <a:ext cx="2972421" cy="46562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231D11-474D-4191-B5CF-3722E45BB916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7" y="8829185"/>
            <a:ext cx="2972421" cy="46562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033" y="8829185"/>
            <a:ext cx="2972421" cy="46562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8D8847-D0BF-4E6B-9CC2-56DF344A9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2229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1FB388-903E-4269-80EF-56A2D206FB1A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60350" y="696913"/>
            <a:ext cx="63373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6426"/>
            <a:ext cx="548640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8FFEAE-676C-4F09-AE14-48E36D307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1274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13939" rtl="0" eaLnBrk="1" latinLnBrk="0" hangingPunct="1">
      <a:defRPr sz="2381" kern="1200">
        <a:solidFill>
          <a:schemeClr val="tx1"/>
        </a:solidFill>
        <a:latin typeface="+mn-lt"/>
        <a:ea typeface="+mn-ea"/>
        <a:cs typeface="+mn-cs"/>
      </a:defRPr>
    </a:lvl1pPr>
    <a:lvl2pPr marL="906970" algn="l" defTabSz="1813939" rtl="0" eaLnBrk="1" latinLnBrk="0" hangingPunct="1">
      <a:defRPr sz="2381" kern="1200">
        <a:solidFill>
          <a:schemeClr val="tx1"/>
        </a:solidFill>
        <a:latin typeface="+mn-lt"/>
        <a:ea typeface="+mn-ea"/>
        <a:cs typeface="+mn-cs"/>
      </a:defRPr>
    </a:lvl2pPr>
    <a:lvl3pPr marL="1813939" algn="l" defTabSz="1813939" rtl="0" eaLnBrk="1" latinLnBrk="0" hangingPunct="1">
      <a:defRPr sz="2381" kern="1200">
        <a:solidFill>
          <a:schemeClr val="tx1"/>
        </a:solidFill>
        <a:latin typeface="+mn-lt"/>
        <a:ea typeface="+mn-ea"/>
        <a:cs typeface="+mn-cs"/>
      </a:defRPr>
    </a:lvl3pPr>
    <a:lvl4pPr marL="2720905" algn="l" defTabSz="1813939" rtl="0" eaLnBrk="1" latinLnBrk="0" hangingPunct="1">
      <a:defRPr sz="2381" kern="1200">
        <a:solidFill>
          <a:schemeClr val="tx1"/>
        </a:solidFill>
        <a:latin typeface="+mn-lt"/>
        <a:ea typeface="+mn-ea"/>
        <a:cs typeface="+mn-cs"/>
      </a:defRPr>
    </a:lvl4pPr>
    <a:lvl5pPr marL="3627875" algn="l" defTabSz="1813939" rtl="0" eaLnBrk="1" latinLnBrk="0" hangingPunct="1">
      <a:defRPr sz="2381" kern="1200">
        <a:solidFill>
          <a:schemeClr val="tx1"/>
        </a:solidFill>
        <a:latin typeface="+mn-lt"/>
        <a:ea typeface="+mn-ea"/>
        <a:cs typeface="+mn-cs"/>
      </a:defRPr>
    </a:lvl5pPr>
    <a:lvl6pPr marL="4534845" algn="l" defTabSz="1813939" rtl="0" eaLnBrk="1" latinLnBrk="0" hangingPunct="1">
      <a:defRPr sz="2381" kern="1200">
        <a:solidFill>
          <a:schemeClr val="tx1"/>
        </a:solidFill>
        <a:latin typeface="+mn-lt"/>
        <a:ea typeface="+mn-ea"/>
        <a:cs typeface="+mn-cs"/>
      </a:defRPr>
    </a:lvl6pPr>
    <a:lvl7pPr marL="5441814" algn="l" defTabSz="1813939" rtl="0" eaLnBrk="1" latinLnBrk="0" hangingPunct="1">
      <a:defRPr sz="2381" kern="1200">
        <a:solidFill>
          <a:schemeClr val="tx1"/>
        </a:solidFill>
        <a:latin typeface="+mn-lt"/>
        <a:ea typeface="+mn-ea"/>
        <a:cs typeface="+mn-cs"/>
      </a:defRPr>
    </a:lvl7pPr>
    <a:lvl8pPr marL="6348780" algn="l" defTabSz="1813939" rtl="0" eaLnBrk="1" latinLnBrk="0" hangingPunct="1">
      <a:defRPr sz="2381" kern="1200">
        <a:solidFill>
          <a:schemeClr val="tx1"/>
        </a:solidFill>
        <a:latin typeface="+mn-lt"/>
        <a:ea typeface="+mn-ea"/>
        <a:cs typeface="+mn-cs"/>
      </a:defRPr>
    </a:lvl8pPr>
    <a:lvl9pPr marL="7255750" algn="l" defTabSz="1813939" rtl="0" eaLnBrk="1" latinLnBrk="0" hangingPunct="1">
      <a:defRPr sz="2381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0350" y="696913"/>
            <a:ext cx="63373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FFEAE-676C-4F09-AE14-48E36D30701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87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FFEAE-676C-4F09-AE14-48E36D30701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4628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4230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1938" y="698500"/>
            <a:ext cx="63341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5D90CA-5552-4F4F-8A88-104322F9BDA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8423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3469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5600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203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1938" y="698500"/>
            <a:ext cx="63341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26 pages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5D90CA-5552-4F4F-8A88-104322F9BDA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4253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5708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4690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8452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0350" y="696913"/>
            <a:ext cx="63373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FFEAE-676C-4F09-AE14-48E36D30701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1883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4850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6958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0350" y="696913"/>
            <a:ext cx="63373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FFEAE-676C-4F09-AE14-48E36D30701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1382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FFEAE-676C-4F09-AE14-48E36D30701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0174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0350" y="696913"/>
            <a:ext cx="63373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FFEAE-676C-4F09-AE14-48E36D30701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843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0350" y="696913"/>
            <a:ext cx="63373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FFEAE-676C-4F09-AE14-48E36D30701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905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0350" y="696913"/>
            <a:ext cx="63373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FFEAE-676C-4F09-AE14-48E36D30701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5113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0350" y="696913"/>
            <a:ext cx="63373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FFEAE-676C-4F09-AE14-48E36D30701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2418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0350" y="696913"/>
            <a:ext cx="63373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FFEAE-676C-4F09-AE14-48E36D30701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7314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0350" y="696913"/>
            <a:ext cx="63373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FFEAE-676C-4F09-AE14-48E36D30701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154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0350" y="696913"/>
            <a:ext cx="63373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FFEAE-676C-4F09-AE14-48E36D30701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9669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46133"/>
            <a:ext cx="13716000" cy="3501813"/>
          </a:xfrm>
        </p:spPr>
        <p:txBody>
          <a:bodyPr anchor="b"/>
          <a:lstStyle>
            <a:lvl1pPr algn="ctr">
              <a:defRPr sz="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282989"/>
            <a:ext cx="13716000" cy="2428451"/>
          </a:xfrm>
        </p:spPr>
        <p:txBody>
          <a:bodyPr/>
          <a:lstStyle>
            <a:lvl1pPr marL="0" indent="0" algn="ctr">
              <a:buNone/>
              <a:defRPr sz="3520"/>
            </a:lvl1pPr>
            <a:lvl2pPr marL="670575" indent="0" algn="ctr">
              <a:buNone/>
              <a:defRPr sz="2933"/>
            </a:lvl2pPr>
            <a:lvl3pPr marL="1341150" indent="0" algn="ctr">
              <a:buNone/>
              <a:defRPr sz="2640"/>
            </a:lvl3pPr>
            <a:lvl4pPr marL="2011726" indent="0" algn="ctr">
              <a:buNone/>
              <a:defRPr sz="2347"/>
            </a:lvl4pPr>
            <a:lvl5pPr marL="2682301" indent="0" algn="ctr">
              <a:buNone/>
              <a:defRPr sz="2347"/>
            </a:lvl5pPr>
            <a:lvl6pPr marL="3352876" indent="0" algn="ctr">
              <a:buNone/>
              <a:defRPr sz="2347"/>
            </a:lvl6pPr>
            <a:lvl7pPr marL="4023451" indent="0" algn="ctr">
              <a:buNone/>
              <a:defRPr sz="2347"/>
            </a:lvl7pPr>
            <a:lvl8pPr marL="4694027" indent="0" algn="ctr">
              <a:buNone/>
              <a:defRPr sz="2347"/>
            </a:lvl8pPr>
            <a:lvl9pPr marL="5364602" indent="0" algn="ctr">
              <a:buNone/>
              <a:defRPr sz="2347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4D8DD-3969-4212-97D7-D645E2879D03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796F8-2C78-4168-AAF9-E9C9E710D5C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7" descr="N:\intranet\MGMTSERV\PURCHASE\IMAGES\Colrlogo.wmf">
            <a:extLst>
              <a:ext uri="{FF2B5EF4-FFF2-40B4-BE49-F238E27FC236}">
                <a16:creationId xmlns:a16="http://schemas.microsoft.com/office/drawing/2014/main" id="{4D2865BA-4707-40B3-B93A-45B4ACA0C00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6800" y="670560"/>
            <a:ext cx="1751640" cy="1229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1038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4D8DD-3969-4212-97D7-D645E2879D03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796F8-2C78-4168-AAF9-E9C9E710D5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759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35517"/>
            <a:ext cx="3943350" cy="85240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35517"/>
            <a:ext cx="11601450" cy="85240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4D8DD-3969-4212-97D7-D645E2879D03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796F8-2C78-4168-AAF9-E9C9E710D5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9867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ll Blue">
    <p:bg>
      <p:bgPr>
        <a:solidFill>
          <a:srgbClr val="003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495973"/>
            <a:ext cx="17068800" cy="6556587"/>
          </a:xfrm>
        </p:spPr>
        <p:txBody>
          <a:bodyPr/>
          <a:lstStyle>
            <a:lvl1pPr>
              <a:lnSpc>
                <a:spcPct val="100000"/>
              </a:lnSpc>
              <a:spcBef>
                <a:spcPts val="53"/>
              </a:spcBef>
              <a:spcAft>
                <a:spcPts val="2628"/>
              </a:spcAft>
              <a:defRPr sz="528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391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41776" y="9322648"/>
            <a:ext cx="4267200" cy="402336"/>
          </a:xfrm>
          <a:prstGeom prst="rect">
            <a:avLst/>
          </a:prstGeom>
        </p:spPr>
        <p:txBody>
          <a:bodyPr lIns="204826" tIns="102412" rIns="204826" bIns="102412"/>
          <a:lstStyle/>
          <a:p>
            <a:fld id="{4FA20A8A-5196-4C97-AF64-5624FE63FF0B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10/12/2022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00" y="9322648"/>
            <a:ext cx="6705600" cy="402336"/>
          </a:xfrm>
          <a:prstGeom prst="rect">
            <a:avLst/>
          </a:prstGeom>
        </p:spPr>
        <p:txBody>
          <a:bodyPr lIns="204826" tIns="102412" rIns="204826" bIns="102412"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AA23A-6BD4-4EA6-9A1B-889309BE624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04802" y="260774"/>
            <a:ext cx="15544800" cy="1937173"/>
          </a:xfrm>
        </p:spPr>
        <p:txBody>
          <a:bodyPr/>
          <a:lstStyle>
            <a:lvl1pPr>
              <a:defRPr sz="6062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7540262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 rot="5400000">
            <a:off x="8175414" y="-2985558"/>
            <a:ext cx="1937173" cy="18288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640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2218195" y="8146842"/>
            <a:ext cx="6172200" cy="36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sz="1760" b="1" dirty="0">
                <a:solidFill>
                  <a:schemeClr val="tx2"/>
                </a:solidFill>
                <a:latin typeface="Book Antiqua" pitchFamily="18" charset="0"/>
              </a:rPr>
              <a:t>Government Finance Officers Association</a:t>
            </a:r>
          </a:p>
        </p:txBody>
      </p:sp>
      <p:sp>
        <p:nvSpPr>
          <p:cNvPr id="5" name="Rectangle 4"/>
          <p:cNvSpPr/>
          <p:nvPr/>
        </p:nvSpPr>
        <p:spPr>
          <a:xfrm rot="5400000">
            <a:off x="8777288" y="-1687512"/>
            <a:ext cx="733424" cy="18288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640"/>
          </a:p>
        </p:txBody>
      </p:sp>
      <p:sp>
        <p:nvSpPr>
          <p:cNvPr id="6" name="Rectangle 5"/>
          <p:cNvSpPr/>
          <p:nvPr/>
        </p:nvSpPr>
        <p:spPr>
          <a:xfrm>
            <a:off x="592934" y="0"/>
            <a:ext cx="2640806" cy="100584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640"/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2395" y="7972213"/>
            <a:ext cx="685800" cy="782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37467" y="998078"/>
            <a:ext cx="14448200" cy="2578242"/>
          </a:xfrm>
          <a:solidFill>
            <a:schemeClr val="bg1"/>
          </a:solidFill>
        </p:spPr>
        <p:txBody>
          <a:bodyPr/>
          <a:lstStyle>
            <a:lvl1pPr>
              <a:defRPr b="1">
                <a:solidFill>
                  <a:schemeClr val="accent1"/>
                </a:solidFill>
                <a:latin typeface="Lato" panose="020F050202020403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8716863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 rot="5400000">
            <a:off x="8777288" y="-1687512"/>
            <a:ext cx="733424" cy="18288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640"/>
          </a:p>
        </p:txBody>
      </p:sp>
      <p:sp>
        <p:nvSpPr>
          <p:cNvPr id="4" name="Rectangle 3"/>
          <p:cNvSpPr/>
          <p:nvPr/>
        </p:nvSpPr>
        <p:spPr>
          <a:xfrm>
            <a:off x="592933" y="0"/>
            <a:ext cx="4143377" cy="100584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640"/>
          </a:p>
        </p:txBody>
      </p:sp>
      <p:sp>
        <p:nvSpPr>
          <p:cNvPr id="5" name="Rectangle 4"/>
          <p:cNvSpPr/>
          <p:nvPr/>
        </p:nvSpPr>
        <p:spPr>
          <a:xfrm rot="5400000">
            <a:off x="7603808" y="-2413952"/>
            <a:ext cx="3080384" cy="18288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64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317" y="5525988"/>
            <a:ext cx="2011136" cy="2408894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6502402" y="5589125"/>
            <a:ext cx="11480651" cy="2108694"/>
          </a:xfrm>
          <a:noFill/>
        </p:spPr>
        <p:txBody>
          <a:bodyPr/>
          <a:lstStyle>
            <a:lvl1pPr>
              <a:defRPr b="1">
                <a:solidFill>
                  <a:schemeClr val="bg1"/>
                </a:solidFill>
                <a:latin typeface="Lato" panose="020F050202020403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8493760"/>
            <a:ext cx="18288000" cy="156464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640">
              <a:latin typeface="Helvetica" pitchFamily="34" charset="0"/>
            </a:endParaRPr>
          </a:p>
        </p:txBody>
      </p:sp>
      <p:pic>
        <p:nvPicPr>
          <p:cNvPr id="8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6" y="223520"/>
            <a:ext cx="784224" cy="67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21651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341120"/>
            <a:ext cx="18288000" cy="179282"/>
          </a:xfrm>
          <a:prstGeom prst="rect">
            <a:avLst/>
          </a:prstGeom>
          <a:solidFill>
            <a:srgbClr val="252E65"/>
          </a:solidFill>
          <a:ln>
            <a:solidFill>
              <a:srgbClr val="252E65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640"/>
          </a:p>
        </p:txBody>
      </p:sp>
      <p:sp>
        <p:nvSpPr>
          <p:cNvPr id="5" name="Rectangle 4"/>
          <p:cNvSpPr/>
          <p:nvPr/>
        </p:nvSpPr>
        <p:spPr>
          <a:xfrm>
            <a:off x="185738" y="0"/>
            <a:ext cx="897732" cy="10058400"/>
          </a:xfrm>
          <a:prstGeom prst="rect">
            <a:avLst/>
          </a:prstGeom>
          <a:solidFill>
            <a:srgbClr val="252E65"/>
          </a:solidFill>
          <a:ln>
            <a:solidFill>
              <a:srgbClr val="252E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64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79" y="9151896"/>
            <a:ext cx="684248" cy="8195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6936" y="0"/>
            <a:ext cx="16797869" cy="1229360"/>
          </a:xfrm>
          <a:noFill/>
        </p:spPr>
        <p:txBody>
          <a:bodyPr/>
          <a:lstStyle>
            <a:lvl1pPr algn="l">
              <a:defRPr sz="3960" baseline="0">
                <a:solidFill>
                  <a:srgbClr val="252E65"/>
                </a:solidFill>
                <a:latin typeface="Lato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6935" y="1825413"/>
            <a:ext cx="16797869" cy="7934960"/>
          </a:xfrm>
        </p:spPr>
        <p:txBody>
          <a:bodyPr>
            <a:normAutofit/>
          </a:bodyPr>
          <a:lstStyle>
            <a:lvl1pPr marL="502931" indent="-502931">
              <a:buClr>
                <a:srgbClr val="252E65"/>
              </a:buClr>
              <a:buSzPct val="125000"/>
              <a:buFont typeface="Courier New" panose="02070309020205020404" pitchFamily="49" charset="0"/>
              <a:buChar char="o"/>
              <a:defRPr baseline="0">
                <a:solidFill>
                  <a:schemeClr val="tx1"/>
                </a:solidFill>
                <a:latin typeface="Lato" panose="020F0502020204030203" pitchFamily="34" charset="0"/>
              </a:defRPr>
            </a:lvl1pPr>
            <a:lvl2pPr marL="817264" indent="-314333">
              <a:buClr>
                <a:srgbClr val="252E65"/>
              </a:buClr>
              <a:buSzPct val="12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Lato" panose="020F0502020204030203" pitchFamily="34" charset="0"/>
              </a:defRPr>
            </a:lvl2pPr>
            <a:lvl3pPr marL="1257329" indent="-251466">
              <a:buClr>
                <a:srgbClr val="252E65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Lato" panose="020F0502020204030203" pitchFamily="34" charset="0"/>
              </a:defRPr>
            </a:lvl3pPr>
            <a:lvl4pPr marL="1760260" indent="-251466">
              <a:buClr>
                <a:srgbClr val="252E65"/>
              </a:buClr>
              <a:buFont typeface="Courier New" panose="02070309020205020404" pitchFamily="49" charset="0"/>
              <a:buChar char="o"/>
              <a:defRPr>
                <a:solidFill>
                  <a:schemeClr val="tx1"/>
                </a:solidFill>
                <a:latin typeface="Lato" panose="020F0502020204030203" pitchFamily="34" charset="0"/>
              </a:defRPr>
            </a:lvl4pPr>
            <a:lvl5pPr marL="2263191" indent="-251466">
              <a:buClr>
                <a:srgbClr val="252E65"/>
              </a:buClr>
              <a:buFont typeface="Courier New" panose="02070309020205020404" pitchFamily="49" charset="0"/>
              <a:buChar char="o"/>
              <a:defRPr>
                <a:solidFill>
                  <a:schemeClr val="tx1"/>
                </a:solidFill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452632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" y="1520402"/>
            <a:ext cx="9551195" cy="689187"/>
          </a:xfrm>
          <a:prstGeom prst="rect">
            <a:avLst/>
          </a:prstGeom>
          <a:solidFill>
            <a:schemeClr val="accent4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640"/>
          </a:p>
        </p:txBody>
      </p:sp>
      <p:sp>
        <p:nvSpPr>
          <p:cNvPr id="6" name="Rectangle 5"/>
          <p:cNvSpPr/>
          <p:nvPr/>
        </p:nvSpPr>
        <p:spPr>
          <a:xfrm>
            <a:off x="0" y="1341120"/>
            <a:ext cx="18288000" cy="179282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640"/>
          </a:p>
        </p:txBody>
      </p:sp>
      <p:sp>
        <p:nvSpPr>
          <p:cNvPr id="7" name="Rectangle 6"/>
          <p:cNvSpPr/>
          <p:nvPr/>
        </p:nvSpPr>
        <p:spPr>
          <a:xfrm>
            <a:off x="185738" y="0"/>
            <a:ext cx="897732" cy="100584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64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33" y="9288501"/>
            <a:ext cx="635868" cy="57122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551198" y="1557656"/>
            <a:ext cx="8736806" cy="651933"/>
          </a:xfrm>
          <a:prstGeom prst="rect">
            <a:avLst/>
          </a:prstGeom>
          <a:solidFill>
            <a:schemeClr val="accent4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64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736" y="5"/>
            <a:ext cx="17204267" cy="1216942"/>
          </a:xfrm>
        </p:spPr>
        <p:txBody>
          <a:bodyPr/>
          <a:lstStyle>
            <a:lvl1pPr algn="l">
              <a:defRPr sz="4400">
                <a:latin typeface="Lato" panose="020F050202020403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80066" y="2331052"/>
            <a:ext cx="7907868" cy="6638079"/>
          </a:xfrm>
        </p:spPr>
        <p:txBody>
          <a:bodyPr>
            <a:normAutofit/>
          </a:bodyPr>
          <a:lstStyle>
            <a:lvl1pPr marL="502931" indent="-502931">
              <a:buFont typeface="Wingdings" panose="05000000000000000000" pitchFamily="2" charset="2"/>
              <a:buChar char="§"/>
              <a:defRPr sz="3080">
                <a:solidFill>
                  <a:schemeClr val="tx1"/>
                </a:solidFill>
                <a:latin typeface="Lato" panose="020F0502020204030203" pitchFamily="34" charset="0"/>
              </a:defRPr>
            </a:lvl1pPr>
            <a:lvl2pPr>
              <a:defRPr sz="2640">
                <a:solidFill>
                  <a:schemeClr val="tx1"/>
                </a:solidFill>
                <a:latin typeface="Lato" panose="020F0502020204030203" pitchFamily="34" charset="0"/>
              </a:defRPr>
            </a:lvl2pPr>
            <a:lvl3pPr>
              <a:defRPr sz="2200">
                <a:solidFill>
                  <a:schemeClr val="tx1"/>
                </a:solidFill>
                <a:latin typeface="Lato" panose="020F0502020204030203" pitchFamily="34" charset="0"/>
              </a:defRPr>
            </a:lvl3pPr>
            <a:lvl4pPr>
              <a:defRPr sz="1980">
                <a:solidFill>
                  <a:schemeClr val="tx1"/>
                </a:solidFill>
                <a:latin typeface="Lato" panose="020F0502020204030203" pitchFamily="34" charset="0"/>
              </a:defRPr>
            </a:lvl4pPr>
            <a:lvl5pPr>
              <a:defRPr sz="1980">
                <a:solidFill>
                  <a:schemeClr val="tx1"/>
                </a:solidFill>
                <a:latin typeface="Lato" panose="020F0502020204030203" pitchFamily="34" charset="0"/>
              </a:defRPr>
            </a:lvl5pPr>
            <a:lvl6pPr>
              <a:defRPr sz="1980"/>
            </a:lvl6pPr>
            <a:lvl7pPr>
              <a:defRPr sz="1980"/>
            </a:lvl7pPr>
            <a:lvl8pPr>
              <a:defRPr sz="1980"/>
            </a:lvl8pPr>
            <a:lvl9pPr>
              <a:defRPr sz="198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762066" y="2331052"/>
            <a:ext cx="7907868" cy="6638079"/>
          </a:xfrm>
        </p:spPr>
        <p:txBody>
          <a:bodyPr>
            <a:normAutofit/>
          </a:bodyPr>
          <a:lstStyle>
            <a:lvl1pPr marL="502931" indent="-502931">
              <a:buFont typeface="Wingdings" panose="05000000000000000000" pitchFamily="2" charset="2"/>
              <a:buChar char="§"/>
              <a:defRPr sz="3080">
                <a:solidFill>
                  <a:schemeClr val="tx1"/>
                </a:solidFill>
                <a:latin typeface="Lato" panose="020F0502020204030203" pitchFamily="34" charset="0"/>
              </a:defRPr>
            </a:lvl1pPr>
            <a:lvl2pPr>
              <a:defRPr sz="2640">
                <a:solidFill>
                  <a:schemeClr val="tx1"/>
                </a:solidFill>
                <a:latin typeface="Lato" panose="020F0502020204030203" pitchFamily="34" charset="0"/>
              </a:defRPr>
            </a:lvl2pPr>
            <a:lvl3pPr>
              <a:defRPr sz="2200">
                <a:solidFill>
                  <a:schemeClr val="tx1"/>
                </a:solidFill>
                <a:latin typeface="Lato" panose="020F0502020204030203" pitchFamily="34" charset="0"/>
              </a:defRPr>
            </a:lvl3pPr>
            <a:lvl4pPr>
              <a:defRPr sz="1980">
                <a:solidFill>
                  <a:schemeClr val="tx1"/>
                </a:solidFill>
                <a:latin typeface="Lato" panose="020F0502020204030203" pitchFamily="34" charset="0"/>
              </a:defRPr>
            </a:lvl4pPr>
            <a:lvl5pPr>
              <a:defRPr sz="1980">
                <a:solidFill>
                  <a:schemeClr val="tx1"/>
                </a:solidFill>
                <a:latin typeface="Lato" panose="020F0502020204030203" pitchFamily="34" charset="0"/>
              </a:defRPr>
            </a:lvl5pPr>
            <a:lvl6pPr>
              <a:defRPr sz="1980"/>
            </a:lvl6pPr>
            <a:lvl7pPr>
              <a:defRPr sz="1980"/>
            </a:lvl7pPr>
            <a:lvl8pPr>
              <a:defRPr sz="1980"/>
            </a:lvl8pPr>
            <a:lvl9pPr>
              <a:defRPr sz="198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2" y="223520"/>
            <a:ext cx="784226" cy="67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21391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43749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46133"/>
            <a:ext cx="13716000" cy="3501813"/>
          </a:xfrm>
        </p:spPr>
        <p:txBody>
          <a:bodyPr anchor="b"/>
          <a:lstStyle>
            <a:lvl1pPr algn="ctr">
              <a:defRPr sz="8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282989"/>
            <a:ext cx="13716000" cy="2428451"/>
          </a:xfrm>
        </p:spPr>
        <p:txBody>
          <a:bodyPr/>
          <a:lstStyle>
            <a:lvl1pPr marL="0" indent="0" algn="ctr">
              <a:buNone/>
              <a:defRPr sz="3520"/>
            </a:lvl1pPr>
            <a:lvl2pPr marL="670575" indent="0" algn="ctr">
              <a:buNone/>
              <a:defRPr sz="2933"/>
            </a:lvl2pPr>
            <a:lvl3pPr marL="1341150" indent="0" algn="ctr">
              <a:buNone/>
              <a:defRPr sz="2640"/>
            </a:lvl3pPr>
            <a:lvl4pPr marL="2011726" indent="0" algn="ctr">
              <a:buNone/>
              <a:defRPr sz="2347"/>
            </a:lvl4pPr>
            <a:lvl5pPr marL="2682301" indent="0" algn="ctr">
              <a:buNone/>
              <a:defRPr sz="2347"/>
            </a:lvl5pPr>
            <a:lvl6pPr marL="3352876" indent="0" algn="ctr">
              <a:buNone/>
              <a:defRPr sz="2347"/>
            </a:lvl6pPr>
            <a:lvl7pPr marL="4023451" indent="0" algn="ctr">
              <a:buNone/>
              <a:defRPr sz="2347"/>
            </a:lvl7pPr>
            <a:lvl8pPr marL="4694027" indent="0" algn="ctr">
              <a:buNone/>
              <a:defRPr sz="2347"/>
            </a:lvl8pPr>
            <a:lvl9pPr marL="5364602" indent="0" algn="ctr">
              <a:buNone/>
              <a:defRPr sz="234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90738-3D45-488E-8926-FED0063BEFB7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7AD88-4D84-4557-A63A-02C2F2D85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1695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lumn 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3233" y="914014"/>
            <a:ext cx="6161532" cy="198618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901705" y="2279904"/>
            <a:ext cx="7811993" cy="34306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9593881" y="2279904"/>
            <a:ext cx="7811993" cy="34306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7624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4D8DD-3969-4212-97D7-D645E2879D03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796F8-2C78-4168-AAF9-E9C9E710D5C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N:\intranet\MGMTSERV\PURCHASE\IMAGES\Colrlogo.wmf">
            <a:extLst>
              <a:ext uri="{FF2B5EF4-FFF2-40B4-BE49-F238E27FC236}">
                <a16:creationId xmlns:a16="http://schemas.microsoft.com/office/drawing/2014/main" id="{84196DAC-6E57-4AFE-ABE0-D82FD7A82C6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6800" y="670560"/>
            <a:ext cx="1751640" cy="1229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8841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lete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3106400" y="9322649"/>
            <a:ext cx="4267200" cy="535517"/>
          </a:xfrm>
          <a:prstGeom prst="rect">
            <a:avLst/>
          </a:prstGeom>
        </p:spPr>
        <p:txBody>
          <a:bodyPr lIns="91440" tIns="45720" rIns="91440" bIns="45720"/>
          <a:lstStyle/>
          <a:p>
            <a:fld id="{CE6AA23A-6BD4-4EA6-9A1B-889309BE6240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371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2 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9897" y="558800"/>
            <a:ext cx="13765985" cy="1903745"/>
          </a:xfrm>
        </p:spPr>
        <p:txBody>
          <a:bodyPr>
            <a:noAutofit/>
          </a:bodyPr>
          <a:lstStyle>
            <a:lvl1pPr>
              <a:defRPr sz="704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6280" y="2705042"/>
            <a:ext cx="12039600" cy="6258560"/>
          </a:xfrm>
        </p:spPr>
        <p:txBody>
          <a:bodyPr/>
          <a:lstStyle>
            <a:lvl1pPr>
              <a:lnSpc>
                <a:spcPct val="100000"/>
              </a:lnSpc>
              <a:spcAft>
                <a:spcPts val="2347"/>
              </a:spcAft>
              <a:defRPr/>
            </a:lvl1pPr>
            <a:lvl2pPr>
              <a:lnSpc>
                <a:spcPct val="100000"/>
              </a:lnSpc>
              <a:spcAft>
                <a:spcPts val="2347"/>
              </a:spcAft>
              <a:defRPr/>
            </a:lvl2pPr>
            <a:lvl3pPr>
              <a:lnSpc>
                <a:spcPct val="100000"/>
              </a:lnSpc>
              <a:spcAft>
                <a:spcPts val="2347"/>
              </a:spcAft>
              <a:defRPr/>
            </a:lvl3pPr>
            <a:lvl4pPr>
              <a:lnSpc>
                <a:spcPct val="100000"/>
              </a:lnSpc>
              <a:spcAft>
                <a:spcPts val="2347"/>
              </a:spcAft>
              <a:defRPr/>
            </a:lvl4pPr>
            <a:lvl5pPr>
              <a:lnSpc>
                <a:spcPct val="100000"/>
              </a:lnSpc>
              <a:spcAft>
                <a:spcPts val="2347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322649"/>
            <a:ext cx="4114800" cy="53551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663DB6B-27C3-4FD4-A7B2-184FCF06F00D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10/12/2022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322649"/>
            <a:ext cx="6172200" cy="53551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2" y="707814"/>
            <a:ext cx="1828802" cy="1565304"/>
          </a:xfrm>
          <a:prstGeom prst="rect">
            <a:avLst/>
          </a:prstGeom>
        </p:spPr>
      </p:pic>
      <p:sp>
        <p:nvSpPr>
          <p:cNvPr id="10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" y="2444269"/>
            <a:ext cx="4856075" cy="3259667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1" y="5703935"/>
            <a:ext cx="4856075" cy="3259667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340640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lete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3106400" y="9322649"/>
            <a:ext cx="4267200" cy="535517"/>
          </a:xfrm>
          <a:prstGeom prst="rect">
            <a:avLst/>
          </a:prstGeom>
        </p:spPr>
        <p:txBody>
          <a:bodyPr lIns="91440" tIns="45720" rIns="91440" bIns="45720"/>
          <a:lstStyle/>
          <a:p>
            <a:fld id="{CE6AA23A-6BD4-4EA6-9A1B-889309BE6240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677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 2 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9897" y="558800"/>
            <a:ext cx="13765985" cy="1903745"/>
          </a:xfrm>
        </p:spPr>
        <p:txBody>
          <a:bodyPr>
            <a:noAutofit/>
          </a:bodyPr>
          <a:lstStyle>
            <a:lvl1pPr>
              <a:defRPr sz="704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6280" y="2705042"/>
            <a:ext cx="12039600" cy="6258560"/>
          </a:xfrm>
        </p:spPr>
        <p:txBody>
          <a:bodyPr/>
          <a:lstStyle>
            <a:lvl1pPr>
              <a:lnSpc>
                <a:spcPct val="100000"/>
              </a:lnSpc>
              <a:spcAft>
                <a:spcPts val="2347"/>
              </a:spcAft>
              <a:defRPr/>
            </a:lvl1pPr>
            <a:lvl2pPr>
              <a:lnSpc>
                <a:spcPct val="100000"/>
              </a:lnSpc>
              <a:spcAft>
                <a:spcPts val="2347"/>
              </a:spcAft>
              <a:defRPr/>
            </a:lvl2pPr>
            <a:lvl3pPr>
              <a:lnSpc>
                <a:spcPct val="100000"/>
              </a:lnSpc>
              <a:spcAft>
                <a:spcPts val="2347"/>
              </a:spcAft>
              <a:defRPr/>
            </a:lvl3pPr>
            <a:lvl4pPr>
              <a:lnSpc>
                <a:spcPct val="100000"/>
              </a:lnSpc>
              <a:spcAft>
                <a:spcPts val="2347"/>
              </a:spcAft>
              <a:defRPr/>
            </a:lvl4pPr>
            <a:lvl5pPr>
              <a:lnSpc>
                <a:spcPct val="100000"/>
              </a:lnSpc>
              <a:spcAft>
                <a:spcPts val="2347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322649"/>
            <a:ext cx="4114800" cy="53551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663DB6B-27C3-4FD4-A7B2-184FCF06F00D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10/12/2022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322649"/>
            <a:ext cx="6172200" cy="53551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2" y="707814"/>
            <a:ext cx="1828802" cy="1565304"/>
          </a:xfrm>
          <a:prstGeom prst="rect">
            <a:avLst/>
          </a:prstGeom>
        </p:spPr>
      </p:pic>
      <p:sp>
        <p:nvSpPr>
          <p:cNvPr id="10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" y="2444269"/>
            <a:ext cx="4856075" cy="3259667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1" y="5703935"/>
            <a:ext cx="4856075" cy="3259667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905876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mplete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3106400" y="9322649"/>
            <a:ext cx="4267200" cy="535517"/>
          </a:xfrm>
          <a:prstGeom prst="rect">
            <a:avLst/>
          </a:prstGeom>
        </p:spPr>
        <p:txBody>
          <a:bodyPr lIns="91440" tIns="45720" rIns="91440" bIns="45720"/>
          <a:lstStyle/>
          <a:p>
            <a:fld id="{CE6AA23A-6BD4-4EA6-9A1B-889309BE6240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94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 2 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9897" y="558800"/>
            <a:ext cx="13765985" cy="1903745"/>
          </a:xfrm>
        </p:spPr>
        <p:txBody>
          <a:bodyPr>
            <a:noAutofit/>
          </a:bodyPr>
          <a:lstStyle>
            <a:lvl1pPr>
              <a:defRPr sz="704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6280" y="2705042"/>
            <a:ext cx="12039600" cy="6258560"/>
          </a:xfrm>
        </p:spPr>
        <p:txBody>
          <a:bodyPr/>
          <a:lstStyle>
            <a:lvl1pPr>
              <a:lnSpc>
                <a:spcPct val="100000"/>
              </a:lnSpc>
              <a:spcAft>
                <a:spcPts val="2347"/>
              </a:spcAft>
              <a:defRPr/>
            </a:lvl1pPr>
            <a:lvl2pPr>
              <a:lnSpc>
                <a:spcPct val="100000"/>
              </a:lnSpc>
              <a:spcAft>
                <a:spcPts val="2347"/>
              </a:spcAft>
              <a:defRPr/>
            </a:lvl2pPr>
            <a:lvl3pPr>
              <a:lnSpc>
                <a:spcPct val="100000"/>
              </a:lnSpc>
              <a:spcAft>
                <a:spcPts val="2347"/>
              </a:spcAft>
              <a:defRPr/>
            </a:lvl3pPr>
            <a:lvl4pPr>
              <a:lnSpc>
                <a:spcPct val="100000"/>
              </a:lnSpc>
              <a:spcAft>
                <a:spcPts val="2347"/>
              </a:spcAft>
              <a:defRPr/>
            </a:lvl4pPr>
            <a:lvl5pPr>
              <a:lnSpc>
                <a:spcPct val="100000"/>
              </a:lnSpc>
              <a:spcAft>
                <a:spcPts val="2347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322649"/>
            <a:ext cx="4114800" cy="53551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663DB6B-27C3-4FD4-A7B2-184FCF06F00D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10/12/2022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322649"/>
            <a:ext cx="6172200" cy="53551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2" y="707814"/>
            <a:ext cx="1828802" cy="1565304"/>
          </a:xfrm>
          <a:prstGeom prst="rect">
            <a:avLst/>
          </a:prstGeom>
        </p:spPr>
      </p:pic>
      <p:sp>
        <p:nvSpPr>
          <p:cNvPr id="10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" y="2444269"/>
            <a:ext cx="4856075" cy="3259667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1" y="5703935"/>
            <a:ext cx="4856075" cy="3259667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381016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07617"/>
            <a:ext cx="15773400" cy="4184014"/>
          </a:xfrm>
        </p:spPr>
        <p:txBody>
          <a:bodyPr anchor="b"/>
          <a:lstStyle>
            <a:lvl1pPr>
              <a:defRPr sz="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731213"/>
            <a:ext cx="15773400" cy="2200274"/>
          </a:xfrm>
        </p:spPr>
        <p:txBody>
          <a:bodyPr/>
          <a:lstStyle>
            <a:lvl1pPr marL="0" indent="0">
              <a:buNone/>
              <a:defRPr sz="3520">
                <a:solidFill>
                  <a:schemeClr val="tx1">
                    <a:tint val="75000"/>
                  </a:schemeClr>
                </a:solidFill>
              </a:defRPr>
            </a:lvl1pPr>
            <a:lvl2pPr marL="670575" indent="0">
              <a:buNone/>
              <a:defRPr sz="2933">
                <a:solidFill>
                  <a:schemeClr val="tx1">
                    <a:tint val="75000"/>
                  </a:schemeClr>
                </a:solidFill>
              </a:defRPr>
            </a:lvl2pPr>
            <a:lvl3pPr marL="1341150" indent="0">
              <a:buNone/>
              <a:defRPr sz="2640">
                <a:solidFill>
                  <a:schemeClr val="tx1">
                    <a:tint val="75000"/>
                  </a:schemeClr>
                </a:solidFill>
              </a:defRPr>
            </a:lvl3pPr>
            <a:lvl4pPr marL="2011726" indent="0">
              <a:buNone/>
              <a:defRPr sz="2347">
                <a:solidFill>
                  <a:schemeClr val="tx1">
                    <a:tint val="75000"/>
                  </a:schemeClr>
                </a:solidFill>
              </a:defRPr>
            </a:lvl4pPr>
            <a:lvl5pPr marL="2682301" indent="0">
              <a:buNone/>
              <a:defRPr sz="2347">
                <a:solidFill>
                  <a:schemeClr val="tx1">
                    <a:tint val="75000"/>
                  </a:schemeClr>
                </a:solidFill>
              </a:defRPr>
            </a:lvl5pPr>
            <a:lvl6pPr marL="3352876" indent="0">
              <a:buNone/>
              <a:defRPr sz="2347">
                <a:solidFill>
                  <a:schemeClr val="tx1">
                    <a:tint val="75000"/>
                  </a:schemeClr>
                </a:solidFill>
              </a:defRPr>
            </a:lvl6pPr>
            <a:lvl7pPr marL="4023451" indent="0">
              <a:buNone/>
              <a:defRPr sz="2347">
                <a:solidFill>
                  <a:schemeClr val="tx1">
                    <a:tint val="75000"/>
                  </a:schemeClr>
                </a:solidFill>
              </a:defRPr>
            </a:lvl7pPr>
            <a:lvl8pPr marL="4694027" indent="0">
              <a:buNone/>
              <a:defRPr sz="2347">
                <a:solidFill>
                  <a:schemeClr val="tx1">
                    <a:tint val="75000"/>
                  </a:schemeClr>
                </a:solidFill>
              </a:defRPr>
            </a:lvl8pPr>
            <a:lvl9pPr marL="5364602" indent="0">
              <a:buNone/>
              <a:defRPr sz="234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4D8DD-3969-4212-97D7-D645E2879D03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796F8-2C78-4168-AAF9-E9C9E710D5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735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677584"/>
            <a:ext cx="777240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677584"/>
            <a:ext cx="777240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4D8DD-3969-4212-97D7-D645E2879D03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796F8-2C78-4168-AAF9-E9C9E710D5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802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35517"/>
            <a:ext cx="15773400" cy="194415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465706"/>
            <a:ext cx="7736681" cy="1208404"/>
          </a:xfrm>
        </p:spPr>
        <p:txBody>
          <a:bodyPr anchor="b"/>
          <a:lstStyle>
            <a:lvl1pPr marL="0" indent="0">
              <a:buNone/>
              <a:defRPr sz="3520" b="1"/>
            </a:lvl1pPr>
            <a:lvl2pPr marL="670575" indent="0">
              <a:buNone/>
              <a:defRPr sz="2933" b="1"/>
            </a:lvl2pPr>
            <a:lvl3pPr marL="1341150" indent="0">
              <a:buNone/>
              <a:defRPr sz="2640" b="1"/>
            </a:lvl3pPr>
            <a:lvl4pPr marL="2011726" indent="0">
              <a:buNone/>
              <a:defRPr sz="2347" b="1"/>
            </a:lvl4pPr>
            <a:lvl5pPr marL="2682301" indent="0">
              <a:buNone/>
              <a:defRPr sz="2347" b="1"/>
            </a:lvl5pPr>
            <a:lvl6pPr marL="3352876" indent="0">
              <a:buNone/>
              <a:defRPr sz="2347" b="1"/>
            </a:lvl6pPr>
            <a:lvl7pPr marL="4023451" indent="0">
              <a:buNone/>
              <a:defRPr sz="2347" b="1"/>
            </a:lvl7pPr>
            <a:lvl8pPr marL="4694027" indent="0">
              <a:buNone/>
              <a:defRPr sz="2347" b="1"/>
            </a:lvl8pPr>
            <a:lvl9pPr marL="5364602" indent="0">
              <a:buNone/>
              <a:defRPr sz="234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674110"/>
            <a:ext cx="7736681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465706"/>
            <a:ext cx="7774782" cy="1208404"/>
          </a:xfrm>
        </p:spPr>
        <p:txBody>
          <a:bodyPr anchor="b"/>
          <a:lstStyle>
            <a:lvl1pPr marL="0" indent="0">
              <a:buNone/>
              <a:defRPr sz="3520" b="1"/>
            </a:lvl1pPr>
            <a:lvl2pPr marL="670575" indent="0">
              <a:buNone/>
              <a:defRPr sz="2933" b="1"/>
            </a:lvl2pPr>
            <a:lvl3pPr marL="1341150" indent="0">
              <a:buNone/>
              <a:defRPr sz="2640" b="1"/>
            </a:lvl3pPr>
            <a:lvl4pPr marL="2011726" indent="0">
              <a:buNone/>
              <a:defRPr sz="2347" b="1"/>
            </a:lvl4pPr>
            <a:lvl5pPr marL="2682301" indent="0">
              <a:buNone/>
              <a:defRPr sz="2347" b="1"/>
            </a:lvl5pPr>
            <a:lvl6pPr marL="3352876" indent="0">
              <a:buNone/>
              <a:defRPr sz="2347" b="1"/>
            </a:lvl6pPr>
            <a:lvl7pPr marL="4023451" indent="0">
              <a:buNone/>
              <a:defRPr sz="2347" b="1"/>
            </a:lvl7pPr>
            <a:lvl8pPr marL="4694027" indent="0">
              <a:buNone/>
              <a:defRPr sz="2347" b="1"/>
            </a:lvl8pPr>
            <a:lvl9pPr marL="5364602" indent="0">
              <a:buNone/>
              <a:defRPr sz="234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674110"/>
            <a:ext cx="7774782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4D8DD-3969-4212-97D7-D645E2879D03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796F8-2C78-4168-AAF9-E9C9E710D5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182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4D8DD-3969-4212-97D7-D645E2879D03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796F8-2C78-4168-AAF9-E9C9E710D5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780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4D8DD-3969-4212-97D7-D645E2879D03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796F8-2C78-4168-AAF9-E9C9E710D5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9265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70560"/>
            <a:ext cx="5898356" cy="2346960"/>
          </a:xfrm>
        </p:spPr>
        <p:txBody>
          <a:bodyPr anchor="b"/>
          <a:lstStyle>
            <a:lvl1pPr>
              <a:defRPr sz="469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48224"/>
            <a:ext cx="9258300" cy="7147983"/>
          </a:xfrm>
        </p:spPr>
        <p:txBody>
          <a:bodyPr/>
          <a:lstStyle>
            <a:lvl1pPr>
              <a:defRPr sz="4693"/>
            </a:lvl1pPr>
            <a:lvl2pPr>
              <a:defRPr sz="4107"/>
            </a:lvl2pPr>
            <a:lvl3pPr>
              <a:defRPr sz="3520"/>
            </a:lvl3pPr>
            <a:lvl4pPr>
              <a:defRPr sz="2933"/>
            </a:lvl4pPr>
            <a:lvl5pPr>
              <a:defRPr sz="2933"/>
            </a:lvl5pPr>
            <a:lvl6pPr>
              <a:defRPr sz="2933"/>
            </a:lvl6pPr>
            <a:lvl7pPr>
              <a:defRPr sz="2933"/>
            </a:lvl7pPr>
            <a:lvl8pPr>
              <a:defRPr sz="2933"/>
            </a:lvl8pPr>
            <a:lvl9pPr>
              <a:defRPr sz="29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17520"/>
            <a:ext cx="5898356" cy="5590329"/>
          </a:xfrm>
        </p:spPr>
        <p:txBody>
          <a:bodyPr/>
          <a:lstStyle>
            <a:lvl1pPr marL="0" indent="0">
              <a:buNone/>
              <a:defRPr sz="2347"/>
            </a:lvl1pPr>
            <a:lvl2pPr marL="670575" indent="0">
              <a:buNone/>
              <a:defRPr sz="2053"/>
            </a:lvl2pPr>
            <a:lvl3pPr marL="1341150" indent="0">
              <a:buNone/>
              <a:defRPr sz="1760"/>
            </a:lvl3pPr>
            <a:lvl4pPr marL="2011726" indent="0">
              <a:buNone/>
              <a:defRPr sz="1467"/>
            </a:lvl4pPr>
            <a:lvl5pPr marL="2682301" indent="0">
              <a:buNone/>
              <a:defRPr sz="1467"/>
            </a:lvl5pPr>
            <a:lvl6pPr marL="3352876" indent="0">
              <a:buNone/>
              <a:defRPr sz="1467"/>
            </a:lvl6pPr>
            <a:lvl7pPr marL="4023451" indent="0">
              <a:buNone/>
              <a:defRPr sz="1467"/>
            </a:lvl7pPr>
            <a:lvl8pPr marL="4694027" indent="0">
              <a:buNone/>
              <a:defRPr sz="1467"/>
            </a:lvl8pPr>
            <a:lvl9pPr marL="5364602" indent="0">
              <a:buNone/>
              <a:defRPr sz="14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4D8DD-3969-4212-97D7-D645E2879D03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796F8-2C78-4168-AAF9-E9C9E710D5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921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70560"/>
            <a:ext cx="5898356" cy="2346960"/>
          </a:xfrm>
        </p:spPr>
        <p:txBody>
          <a:bodyPr anchor="b"/>
          <a:lstStyle>
            <a:lvl1pPr>
              <a:defRPr sz="469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48224"/>
            <a:ext cx="9258300" cy="7147983"/>
          </a:xfrm>
        </p:spPr>
        <p:txBody>
          <a:bodyPr anchor="t"/>
          <a:lstStyle>
            <a:lvl1pPr marL="0" indent="0">
              <a:buNone/>
              <a:defRPr sz="4693"/>
            </a:lvl1pPr>
            <a:lvl2pPr marL="670575" indent="0">
              <a:buNone/>
              <a:defRPr sz="4107"/>
            </a:lvl2pPr>
            <a:lvl3pPr marL="1341150" indent="0">
              <a:buNone/>
              <a:defRPr sz="3520"/>
            </a:lvl3pPr>
            <a:lvl4pPr marL="2011726" indent="0">
              <a:buNone/>
              <a:defRPr sz="2933"/>
            </a:lvl4pPr>
            <a:lvl5pPr marL="2682301" indent="0">
              <a:buNone/>
              <a:defRPr sz="2933"/>
            </a:lvl5pPr>
            <a:lvl6pPr marL="3352876" indent="0">
              <a:buNone/>
              <a:defRPr sz="2933"/>
            </a:lvl6pPr>
            <a:lvl7pPr marL="4023451" indent="0">
              <a:buNone/>
              <a:defRPr sz="2933"/>
            </a:lvl7pPr>
            <a:lvl8pPr marL="4694027" indent="0">
              <a:buNone/>
              <a:defRPr sz="2933"/>
            </a:lvl8pPr>
            <a:lvl9pPr marL="5364602" indent="0">
              <a:buNone/>
              <a:defRPr sz="2933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17520"/>
            <a:ext cx="5898356" cy="5590329"/>
          </a:xfrm>
        </p:spPr>
        <p:txBody>
          <a:bodyPr/>
          <a:lstStyle>
            <a:lvl1pPr marL="0" indent="0">
              <a:buNone/>
              <a:defRPr sz="2347"/>
            </a:lvl1pPr>
            <a:lvl2pPr marL="670575" indent="0">
              <a:buNone/>
              <a:defRPr sz="2053"/>
            </a:lvl2pPr>
            <a:lvl3pPr marL="1341150" indent="0">
              <a:buNone/>
              <a:defRPr sz="1760"/>
            </a:lvl3pPr>
            <a:lvl4pPr marL="2011726" indent="0">
              <a:buNone/>
              <a:defRPr sz="1467"/>
            </a:lvl4pPr>
            <a:lvl5pPr marL="2682301" indent="0">
              <a:buNone/>
              <a:defRPr sz="1467"/>
            </a:lvl5pPr>
            <a:lvl6pPr marL="3352876" indent="0">
              <a:buNone/>
              <a:defRPr sz="1467"/>
            </a:lvl6pPr>
            <a:lvl7pPr marL="4023451" indent="0">
              <a:buNone/>
              <a:defRPr sz="1467"/>
            </a:lvl7pPr>
            <a:lvl8pPr marL="4694027" indent="0">
              <a:buNone/>
              <a:defRPr sz="1467"/>
            </a:lvl8pPr>
            <a:lvl9pPr marL="5364602" indent="0">
              <a:buNone/>
              <a:defRPr sz="14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4D8DD-3969-4212-97D7-D645E2879D03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796F8-2C78-4168-AAF9-E9C9E710D5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868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35517"/>
            <a:ext cx="15773400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677584"/>
            <a:ext cx="15773400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322647"/>
            <a:ext cx="411480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C4D8DD-3969-4212-97D7-D645E2879D03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322647"/>
            <a:ext cx="617220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322647"/>
            <a:ext cx="411480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6796F8-2C78-4168-AAF9-E9C9E710D5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796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1341150" rtl="0" eaLnBrk="1" latinLnBrk="0" hangingPunct="1">
        <a:lnSpc>
          <a:spcPct val="90000"/>
        </a:lnSpc>
        <a:spcBef>
          <a:spcPct val="0"/>
        </a:spcBef>
        <a:buNone/>
        <a:defRPr sz="645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5288" indent="-335288" algn="l" defTabSz="1341150" rtl="0" eaLnBrk="1" latinLnBrk="0" hangingPunct="1">
        <a:lnSpc>
          <a:spcPct val="90000"/>
        </a:lnSpc>
        <a:spcBef>
          <a:spcPts val="1467"/>
        </a:spcBef>
        <a:buFont typeface="Arial" panose="020B0604020202020204" pitchFamily="34" charset="0"/>
        <a:buChar char="•"/>
        <a:defRPr sz="4107" kern="1200">
          <a:solidFill>
            <a:schemeClr val="tx1"/>
          </a:solidFill>
          <a:latin typeface="+mn-lt"/>
          <a:ea typeface="+mn-ea"/>
          <a:cs typeface="+mn-cs"/>
        </a:defRPr>
      </a:lvl1pPr>
      <a:lvl2pPr marL="1005863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3520" kern="1200">
          <a:solidFill>
            <a:schemeClr val="tx1"/>
          </a:solidFill>
          <a:latin typeface="+mn-lt"/>
          <a:ea typeface="+mn-ea"/>
          <a:cs typeface="+mn-cs"/>
        </a:defRPr>
      </a:lvl2pPr>
      <a:lvl3pPr marL="1676438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933" kern="1200">
          <a:solidFill>
            <a:schemeClr val="tx1"/>
          </a:solidFill>
          <a:latin typeface="+mn-lt"/>
          <a:ea typeface="+mn-ea"/>
          <a:cs typeface="+mn-cs"/>
        </a:defRPr>
      </a:lvl3pPr>
      <a:lvl4pPr marL="2347013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4pPr>
      <a:lvl5pPr marL="3017589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5pPr>
      <a:lvl6pPr marL="3688164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6pPr>
      <a:lvl7pPr marL="4358739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7pPr>
      <a:lvl8pPr marL="5029314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8pPr>
      <a:lvl9pPr marL="5699890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1pPr>
      <a:lvl2pPr marL="670575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341150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3pPr>
      <a:lvl4pPr marL="2011726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4pPr>
      <a:lvl5pPr marL="2682301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5pPr>
      <a:lvl6pPr marL="3352876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6pPr>
      <a:lvl7pPr marL="4023451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7pPr>
      <a:lvl8pPr marL="4694027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8pPr>
      <a:lvl9pPr marL="5364602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083472" y="0"/>
            <a:ext cx="17204531" cy="1452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83472" y="1832403"/>
            <a:ext cx="17230727" cy="8014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13979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840" b="1" kern="1200">
          <a:solidFill>
            <a:schemeClr val="tx2"/>
          </a:solidFill>
          <a:latin typeface="Lato" panose="020F0502020204030203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840" b="1">
          <a:solidFill>
            <a:schemeClr val="tx2"/>
          </a:solidFill>
          <a:latin typeface="Lato" panose="020F0502020204030203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840" b="1">
          <a:solidFill>
            <a:schemeClr val="tx2"/>
          </a:solidFill>
          <a:latin typeface="Lato" panose="020F0502020204030203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840" b="1">
          <a:solidFill>
            <a:schemeClr val="tx2"/>
          </a:solidFill>
          <a:latin typeface="Lato" panose="020F0502020204030203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840" b="1">
          <a:solidFill>
            <a:schemeClr val="tx2"/>
          </a:solidFill>
          <a:latin typeface="Lato" panose="020F0502020204030203" pitchFamily="34" charset="0"/>
        </a:defRPr>
      </a:lvl5pPr>
      <a:lvl6pPr marL="502931" algn="ctr" rtl="0" eaLnBrk="1" fontAlgn="base" hangingPunct="1">
        <a:spcBef>
          <a:spcPct val="0"/>
        </a:spcBef>
        <a:spcAft>
          <a:spcPct val="0"/>
        </a:spcAft>
        <a:defRPr sz="4840">
          <a:solidFill>
            <a:schemeClr val="bg1"/>
          </a:solidFill>
          <a:latin typeface="Helvetica" pitchFamily="34" charset="0"/>
        </a:defRPr>
      </a:lvl6pPr>
      <a:lvl7pPr marL="1005863" algn="ctr" rtl="0" eaLnBrk="1" fontAlgn="base" hangingPunct="1">
        <a:spcBef>
          <a:spcPct val="0"/>
        </a:spcBef>
        <a:spcAft>
          <a:spcPct val="0"/>
        </a:spcAft>
        <a:defRPr sz="4840">
          <a:solidFill>
            <a:schemeClr val="bg1"/>
          </a:solidFill>
          <a:latin typeface="Helvetica" pitchFamily="34" charset="0"/>
        </a:defRPr>
      </a:lvl7pPr>
      <a:lvl8pPr marL="1508794" algn="ctr" rtl="0" eaLnBrk="1" fontAlgn="base" hangingPunct="1">
        <a:spcBef>
          <a:spcPct val="0"/>
        </a:spcBef>
        <a:spcAft>
          <a:spcPct val="0"/>
        </a:spcAft>
        <a:defRPr sz="4840">
          <a:solidFill>
            <a:schemeClr val="bg1"/>
          </a:solidFill>
          <a:latin typeface="Helvetica" pitchFamily="34" charset="0"/>
        </a:defRPr>
      </a:lvl8pPr>
      <a:lvl9pPr marL="2011726" algn="ctr" rtl="0" eaLnBrk="1" fontAlgn="base" hangingPunct="1">
        <a:spcBef>
          <a:spcPct val="0"/>
        </a:spcBef>
        <a:spcAft>
          <a:spcPct val="0"/>
        </a:spcAft>
        <a:defRPr sz="4840">
          <a:solidFill>
            <a:schemeClr val="bg1"/>
          </a:solidFill>
          <a:latin typeface="Helvetica" pitchFamily="34" charset="0"/>
        </a:defRPr>
      </a:lvl9pPr>
    </p:titleStyle>
    <p:bodyStyle>
      <a:lvl1pPr marL="502931" indent="-502931" algn="l" rtl="0" eaLnBrk="1" fontAlgn="base" hangingPunct="1">
        <a:spcBef>
          <a:spcPct val="20000"/>
        </a:spcBef>
        <a:spcAft>
          <a:spcPct val="0"/>
        </a:spcAft>
        <a:buClr>
          <a:srgbClr val="004E95"/>
        </a:buClr>
        <a:buSzPct val="125000"/>
        <a:buFont typeface="Courier New" panose="02070309020205020404" pitchFamily="49" charset="0"/>
        <a:buChar char="o"/>
        <a:defRPr sz="352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1pPr>
      <a:lvl2pPr marL="817264" indent="-314333" algn="l" rtl="0" eaLnBrk="1" fontAlgn="base" hangingPunct="1">
        <a:spcBef>
          <a:spcPct val="20000"/>
        </a:spcBef>
        <a:spcAft>
          <a:spcPct val="0"/>
        </a:spcAft>
        <a:buClr>
          <a:srgbClr val="004E95"/>
        </a:buClr>
        <a:buSzPct val="125000"/>
        <a:buFont typeface="Wingdings" panose="05000000000000000000" pitchFamily="2" charset="2"/>
        <a:buChar char="§"/>
        <a:defRPr sz="308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2pPr>
      <a:lvl3pPr marL="1257329" indent="-251466" algn="l" rtl="0" eaLnBrk="1" fontAlgn="base" hangingPunct="1">
        <a:spcBef>
          <a:spcPct val="20000"/>
        </a:spcBef>
        <a:spcAft>
          <a:spcPct val="0"/>
        </a:spcAft>
        <a:buClr>
          <a:srgbClr val="004E95"/>
        </a:buClr>
        <a:buSzPct val="110000"/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3pPr>
      <a:lvl4pPr marL="1760260" indent="-251466" algn="l" rtl="0" eaLnBrk="1" fontAlgn="base" hangingPunct="1">
        <a:spcBef>
          <a:spcPct val="20000"/>
        </a:spcBef>
        <a:spcAft>
          <a:spcPct val="0"/>
        </a:spcAft>
        <a:buClr>
          <a:srgbClr val="004E95"/>
        </a:buClr>
        <a:buFont typeface="Arial" panose="020B0604020202020204" pitchFamily="34" charset="0"/>
        <a:buChar char="–"/>
        <a:defRPr sz="22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4pPr>
      <a:lvl5pPr marL="2263191" indent="-251466" algn="l" rtl="0" eaLnBrk="1" fontAlgn="base" hangingPunct="1">
        <a:spcBef>
          <a:spcPct val="20000"/>
        </a:spcBef>
        <a:spcAft>
          <a:spcPct val="0"/>
        </a:spcAft>
        <a:buClr>
          <a:srgbClr val="004E95"/>
        </a:buClr>
        <a:buFont typeface="Arial" panose="020B0604020202020204" pitchFamily="34" charset="0"/>
        <a:buChar char="»"/>
        <a:defRPr sz="22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5pPr>
      <a:lvl6pPr marL="2766123" indent="-251466" algn="l" defTabSz="10058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69054" indent="-251466" algn="l" defTabSz="10058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86" indent="-251466" algn="l" defTabSz="10058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74917" indent="-251466" algn="l" defTabSz="10058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63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31" algn="l" defTabSz="1005863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63" algn="l" defTabSz="1005863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94" algn="l" defTabSz="1005863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726" algn="l" defTabSz="1005863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57" algn="l" defTabSz="1005863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89" algn="l" defTabSz="1005863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520" algn="l" defTabSz="1005863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451" algn="l" defTabSz="1005863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0.png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microsoft.com/office/2007/relationships/hdphoto" Target="../media/hdphoto1.wdp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svg"/><Relationship Id="rId4" Type="http://schemas.openxmlformats.org/officeDocument/2006/relationships/image" Target="../media/image12.svg"/><Relationship Id="rId9" Type="http://schemas.openxmlformats.org/officeDocument/2006/relationships/image" Target="../media/image17.png"/><Relationship Id="rId1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1.xml"/><Relationship Id="rId1" Type="http://schemas.openxmlformats.org/officeDocument/2006/relationships/video" Target="https://www.youtube.com/embed/_w4z108dHPk?feature=oembed" TargetMode="External"/><Relationship Id="rId5" Type="http://schemas.openxmlformats.org/officeDocument/2006/relationships/image" Target="../media/image66.jpeg"/><Relationship Id="rId4" Type="http://schemas.openxmlformats.org/officeDocument/2006/relationships/notesSlide" Target="../notesSlides/notesSlide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7.png"/><Relationship Id="rId4" Type="http://schemas.openxmlformats.org/officeDocument/2006/relationships/notesSlide" Target="../notesSlides/notesSlide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2.xml"/><Relationship Id="rId1" Type="http://schemas.openxmlformats.org/officeDocument/2006/relationships/video" Target="https://www.youtube.com/embed/DQG6KgOJCM4?start=5&amp;feature=oembed" TargetMode="External"/><Relationship Id="rId5" Type="http://schemas.openxmlformats.org/officeDocument/2006/relationships/image" Target="../media/image68.jpeg"/><Relationship Id="rId4" Type="http://schemas.openxmlformats.org/officeDocument/2006/relationships/notesSlide" Target="../notesSlides/notesSlide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hyperlink" Target="mailto:matthew.Dunbar@chandleraz.gov" TargetMode="Externa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2B7DAEE7-64F6-49B0-9C0D-E57BC8E59F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3" t="19373" b="12631"/>
          <a:stretch/>
        </p:blipFill>
        <p:spPr bwMode="auto">
          <a:xfrm>
            <a:off x="0" y="0"/>
            <a:ext cx="18288000" cy="10227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FF77137-A190-4852-8355-DE997A04AAD9}"/>
              </a:ext>
            </a:extLst>
          </p:cNvPr>
          <p:cNvSpPr/>
          <p:nvPr/>
        </p:nvSpPr>
        <p:spPr>
          <a:xfrm>
            <a:off x="8564580" y="346910"/>
            <a:ext cx="9296400" cy="9364579"/>
          </a:xfrm>
          <a:prstGeom prst="rect">
            <a:avLst/>
          </a:prstGeom>
          <a:solidFill>
            <a:schemeClr val="accent5">
              <a:alpha val="91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A11B58A2-6A26-4B47-BE20-B44CF8A95807}"/>
              </a:ext>
            </a:extLst>
          </p:cNvPr>
          <p:cNvSpPr txBox="1">
            <a:spLocks/>
          </p:cNvSpPr>
          <p:nvPr/>
        </p:nvSpPr>
        <p:spPr>
          <a:xfrm>
            <a:off x="9932827" y="5762625"/>
            <a:ext cx="7272533" cy="1657350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5800" dirty="0" err="1">
                <a:solidFill>
                  <a:schemeClr val="bg1"/>
                </a:solidFill>
              </a:rPr>
              <a:t>GFOAz</a:t>
            </a:r>
            <a:r>
              <a:rPr lang="en-US" sz="5800" dirty="0">
                <a:solidFill>
                  <a:schemeClr val="bg1"/>
                </a:solidFill>
              </a:rPr>
              <a:t> Budget Forum </a:t>
            </a:r>
          </a:p>
          <a:p>
            <a:pPr marL="0" indent="0" algn="r">
              <a:buNone/>
            </a:pPr>
            <a:r>
              <a:rPr lang="en-US" sz="4000" dirty="0">
                <a:solidFill>
                  <a:schemeClr val="bg1"/>
                </a:solidFill>
              </a:rPr>
              <a:t>10/13/2022</a:t>
            </a:r>
          </a:p>
          <a:p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25F1C6E-BAC8-4193-B4ED-74B69A3F263D}"/>
              </a:ext>
            </a:extLst>
          </p:cNvPr>
          <p:cNvSpPr txBox="1">
            <a:spLocks/>
          </p:cNvSpPr>
          <p:nvPr/>
        </p:nvSpPr>
        <p:spPr>
          <a:xfrm>
            <a:off x="8955709" y="1812623"/>
            <a:ext cx="8514141" cy="2853373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 dirty="0">
                <a:solidFill>
                  <a:schemeClr val="bg1"/>
                </a:solidFill>
                <a:latin typeface="+mj-lt"/>
              </a:rPr>
              <a:t>Telling your Budget and Financial Story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EE3D1CF-A1DC-4DBB-AA0D-D354E84E30AA}"/>
              </a:ext>
            </a:extLst>
          </p:cNvPr>
          <p:cNvCxnSpPr>
            <a:cxnSpLocks/>
          </p:cNvCxnSpPr>
          <p:nvPr/>
        </p:nvCxnSpPr>
        <p:spPr>
          <a:xfrm flipH="1">
            <a:off x="9677400" y="5181600"/>
            <a:ext cx="7070760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26" name="Picture 2" descr="City of Chandler White Primary Logo">
            <a:extLst>
              <a:ext uri="{FF2B5EF4-FFF2-40B4-BE49-F238E27FC236}">
                <a16:creationId xmlns:a16="http://schemas.microsoft.com/office/drawing/2014/main" id="{2EB79EAB-33E7-4B87-9824-A4D541D4B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7315201"/>
            <a:ext cx="4689554" cy="2030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43485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arginatocereus marginatus">
            <a:extLst>
              <a:ext uri="{FF2B5EF4-FFF2-40B4-BE49-F238E27FC236}">
                <a16:creationId xmlns:a16="http://schemas.microsoft.com/office/drawing/2014/main" id="{0C0C0A3D-CB54-4838-AF6B-146A4D0305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7" t="-100" r="-1041" b="-146"/>
          <a:stretch/>
        </p:blipFill>
        <p:spPr bwMode="auto">
          <a:xfrm>
            <a:off x="0" y="0"/>
            <a:ext cx="7086600" cy="1008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F6BC6F1-A7D5-4517-A57C-07E04E05D7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332">
            <a:off x="11863906" y="1644666"/>
            <a:ext cx="5772620" cy="55001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B207C1-92BA-40CC-BF6B-5BFD0CCDDD01}"/>
              </a:ext>
            </a:extLst>
          </p:cNvPr>
          <p:cNvSpPr txBox="1">
            <a:spLocks/>
          </p:cNvSpPr>
          <p:nvPr/>
        </p:nvSpPr>
        <p:spPr>
          <a:xfrm>
            <a:off x="8305800" y="239351"/>
            <a:ext cx="7162800" cy="857249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500" b="1" dirty="0">
                <a:solidFill>
                  <a:schemeClr val="bg1"/>
                </a:solidFill>
              </a:rPr>
              <a:t>Website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781A3D-5793-41FA-A7E1-68268EBD7422}"/>
              </a:ext>
            </a:extLst>
          </p:cNvPr>
          <p:cNvSpPr txBox="1">
            <a:spLocks/>
          </p:cNvSpPr>
          <p:nvPr/>
        </p:nvSpPr>
        <p:spPr>
          <a:xfrm>
            <a:off x="0" y="7207080"/>
            <a:ext cx="18288000" cy="3721440"/>
          </a:xfrm>
          <a:prstGeom prst="rect">
            <a:avLst/>
          </a:prstGeom>
          <a:solidFill>
            <a:srgbClr val="00426A"/>
          </a:solidFill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latin typeface="+mj-lt"/>
              </a:rPr>
              <a:t>Current Budget Details: Budget documents and State Auditor General forms</a:t>
            </a: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Next Years Budget Details: Minutes and presentations from Kick-off and Workshops, Survey Results, Schedule of future meetings, Proposed Budget</a:t>
            </a: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We try to have every notice encourage a visit to the website</a:t>
            </a: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Have someone outside your department try to find key data and report how easy it was</a:t>
            </a:r>
          </a:p>
          <a:p>
            <a:pPr marL="0" indent="0">
              <a:buNone/>
            </a:pPr>
            <a:endParaRPr lang="en-US" sz="1425" dirty="0">
              <a:solidFill>
                <a:schemeClr val="bg1"/>
              </a:solidFill>
            </a:endParaRPr>
          </a:p>
          <a:p>
            <a:pPr lvl="1"/>
            <a:endParaRPr lang="en-US" sz="1425" dirty="0">
              <a:solidFill>
                <a:schemeClr val="bg1"/>
              </a:solidFill>
            </a:endParaRPr>
          </a:p>
          <a:p>
            <a:pPr lvl="1"/>
            <a:endParaRPr lang="en-US" sz="1425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8914D8-6F67-413A-9B1B-47B9E890E4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80365">
            <a:off x="4781615" y="1309180"/>
            <a:ext cx="7366001" cy="488238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F91E217-E45C-41CC-AAE7-371143F25F79}"/>
              </a:ext>
            </a:extLst>
          </p:cNvPr>
          <p:cNvCxnSpPr>
            <a:cxnSpLocks/>
          </p:cNvCxnSpPr>
          <p:nvPr/>
        </p:nvCxnSpPr>
        <p:spPr>
          <a:xfrm>
            <a:off x="8380606" y="990600"/>
            <a:ext cx="640219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348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087404EE-7EA1-4584-B472-B857703DBC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64055">
            <a:off x="2331121" y="1752529"/>
            <a:ext cx="5896798" cy="76591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771" y="163144"/>
            <a:ext cx="13476058" cy="1143927"/>
          </a:xfrm>
        </p:spPr>
        <p:txBody>
          <a:bodyPr>
            <a:noAutofit/>
          </a:bodyPr>
          <a:lstStyle/>
          <a:p>
            <a:r>
              <a:rPr lang="en-US" sz="6500" b="1" dirty="0">
                <a:ea typeface="Open Sans" panose="020B0606030504020204" pitchFamily="34" charset="0"/>
                <a:cs typeface="Open Sans" panose="020B0606030504020204" pitchFamily="34" charset="0"/>
              </a:rPr>
              <a:t>City Newsletter - </a:t>
            </a:r>
            <a:r>
              <a:rPr lang="en-US" sz="6500" b="1" dirty="0" err="1">
                <a:ea typeface="Open Sans" panose="020B0606030504020204" pitchFamily="34" charset="0"/>
                <a:cs typeface="Open Sans" panose="020B0606030504020204" pitchFamily="34" charset="0"/>
              </a:rPr>
              <a:t>CityScope</a:t>
            </a:r>
            <a:r>
              <a:rPr lang="en-US" sz="6500" b="1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US" sz="6500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58ADEC5-E066-4916-A482-BD1B2BA29D7A}"/>
              </a:ext>
            </a:extLst>
          </p:cNvPr>
          <p:cNvCxnSpPr>
            <a:cxnSpLocks/>
          </p:cNvCxnSpPr>
          <p:nvPr/>
        </p:nvCxnSpPr>
        <p:spPr>
          <a:xfrm>
            <a:off x="9448800" y="1470290"/>
            <a:ext cx="0" cy="8034412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50A68BDC-F773-44B5-B1D5-687B09C605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807428"/>
            <a:ext cx="5925377" cy="769727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4612EC3-022F-4476-8613-CE3BA1E73A3C}"/>
              </a:ext>
            </a:extLst>
          </p:cNvPr>
          <p:cNvSpPr txBox="1"/>
          <p:nvPr/>
        </p:nvSpPr>
        <p:spPr>
          <a:xfrm>
            <a:off x="10178040" y="2856006"/>
            <a:ext cx="7391383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July – Message about budget approval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October – Message about upcoming budget survey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November – CIVIC invitation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January – Budget Outlook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March – Current and prior year budget summary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2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6B67A78-12EA-4718-A45F-40DC3B92F1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3505200"/>
            <a:ext cx="6858000" cy="50104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84D85C-16D6-4219-BD09-63A1A11826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817" y="2743200"/>
            <a:ext cx="3419952" cy="67827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D1EEB1-B6BC-481D-93E0-E06474B244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650" y="1940493"/>
            <a:ext cx="3381847" cy="70875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8B3D79-4678-4924-98AF-6FF2FABD80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23" y="1318694"/>
            <a:ext cx="3410426" cy="7421011"/>
          </a:xfrm>
          <a:prstGeom prst="rect">
            <a:avLst/>
          </a:prstGeom>
        </p:spPr>
      </p:pic>
      <p:sp>
        <p:nvSpPr>
          <p:cNvPr id="16" name="Title 15">
            <a:extLst>
              <a:ext uri="{FF2B5EF4-FFF2-40B4-BE49-F238E27FC236}">
                <a16:creationId xmlns:a16="http://schemas.microsoft.com/office/drawing/2014/main" id="{6A5BE12C-2713-47E0-9EE0-C22A822EE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326675"/>
            <a:ext cx="15544800" cy="1937173"/>
          </a:xfrm>
        </p:spPr>
        <p:txBody>
          <a:bodyPr>
            <a:normAutofit/>
          </a:bodyPr>
          <a:lstStyle/>
          <a:p>
            <a:pPr algn="ctr"/>
            <a:r>
              <a:rPr lang="en-US" sz="6500" b="1" dirty="0"/>
              <a:t>Social Media Posts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8790B41-5242-49B2-B7E2-C7E3662D80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7000" y="1697769"/>
            <a:ext cx="6413548" cy="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657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16DA025D-F498-4C1D-B520-13ED2B93A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8414199" cy="10058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A004E42-ED0F-4B5B-AEF4-A236B253E786}"/>
              </a:ext>
            </a:extLst>
          </p:cNvPr>
          <p:cNvSpPr/>
          <p:nvPr/>
        </p:nvSpPr>
        <p:spPr>
          <a:xfrm>
            <a:off x="0" y="0"/>
            <a:ext cx="8414199" cy="10058400"/>
          </a:xfrm>
          <a:prstGeom prst="rect">
            <a:avLst/>
          </a:prstGeom>
          <a:solidFill>
            <a:srgbClr val="00426A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6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1" y="233397"/>
            <a:ext cx="9144000" cy="2582661"/>
          </a:xfrm>
        </p:spPr>
        <p:txBody>
          <a:bodyPr>
            <a:noAutofit/>
          </a:bodyPr>
          <a:lstStyle/>
          <a:p>
            <a:r>
              <a:rPr lang="en-US" sz="6500" b="1" dirty="0">
                <a:ea typeface="Open Sans" panose="020B0606030504020204" pitchFamily="34" charset="0"/>
                <a:cs typeface="Open Sans" panose="020B0606030504020204" pitchFamily="34" charset="0"/>
              </a:rPr>
              <a:t> Press Releases &amp; </a:t>
            </a:r>
            <a:br>
              <a:rPr lang="en-US" sz="6500" b="1" dirty="0"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6500" b="1" dirty="0">
                <a:ea typeface="Open Sans" panose="020B0606030504020204" pitchFamily="34" charset="0"/>
                <a:cs typeface="Open Sans" panose="020B0606030504020204" pitchFamily="34" charset="0"/>
              </a:rPr>
              <a:t>In-person discussions  </a:t>
            </a:r>
            <a:endParaRPr lang="en-US" sz="6500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58ADEC5-E066-4916-A482-BD1B2BA29D7A}"/>
              </a:ext>
            </a:extLst>
          </p:cNvPr>
          <p:cNvCxnSpPr>
            <a:cxnSpLocks/>
          </p:cNvCxnSpPr>
          <p:nvPr/>
        </p:nvCxnSpPr>
        <p:spPr>
          <a:xfrm flipH="1">
            <a:off x="424067" y="2860430"/>
            <a:ext cx="17254333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3901FB8F-B928-41B5-BD19-409F1F6DE3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67" y="3250791"/>
            <a:ext cx="11202963" cy="373432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CDBEC8D-8E3E-49BB-9D9A-35183BA75C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7319578"/>
            <a:ext cx="11002911" cy="25054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4AEEA8A-2AC1-4CF6-95F4-467047B1D0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65225" y="4301763"/>
            <a:ext cx="8098708" cy="4344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184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087404EE-7EA1-4584-B472-B857703DBC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864055">
            <a:off x="2331121" y="1784341"/>
            <a:ext cx="5896798" cy="75955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8785" y="313338"/>
            <a:ext cx="10798509" cy="1143927"/>
          </a:xfrm>
        </p:spPr>
        <p:txBody>
          <a:bodyPr>
            <a:noAutofit/>
          </a:bodyPr>
          <a:lstStyle/>
          <a:p>
            <a:r>
              <a:rPr lang="en-US" sz="6500" b="1" dirty="0">
                <a:ea typeface="Open Sans" panose="020B0606030504020204" pitchFamily="34" charset="0"/>
                <a:cs typeface="Open Sans" panose="020B0606030504020204" pitchFamily="34" charset="0"/>
              </a:rPr>
              <a:t>Budget Brief - Chandler </a:t>
            </a:r>
            <a:endParaRPr lang="en-US" sz="6500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58ADEC5-E066-4916-A482-BD1B2BA29D7A}"/>
              </a:ext>
            </a:extLst>
          </p:cNvPr>
          <p:cNvCxnSpPr>
            <a:cxnSpLocks/>
          </p:cNvCxnSpPr>
          <p:nvPr/>
        </p:nvCxnSpPr>
        <p:spPr>
          <a:xfrm>
            <a:off x="9677400" y="1638859"/>
            <a:ext cx="0" cy="8034412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50A68BDC-F773-44B5-B1D5-687B09C605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000" y="1817738"/>
            <a:ext cx="5925377" cy="767665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4612EC3-022F-4476-8613-CE3BA1E73A3C}"/>
              </a:ext>
            </a:extLst>
          </p:cNvPr>
          <p:cNvSpPr txBox="1"/>
          <p:nvPr/>
        </p:nvSpPr>
        <p:spPr>
          <a:xfrm>
            <a:off x="10439400" y="3276600"/>
            <a:ext cx="7133271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Condensed key information</a:t>
            </a:r>
          </a:p>
          <a:p>
            <a:endParaRPr lang="en-US" sz="3200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</a:rPr>
              <a:t>Easy to digest</a:t>
            </a:r>
          </a:p>
          <a:p>
            <a:endParaRPr lang="en-US" sz="3200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</a:rPr>
              <a:t>Must be selective in the story shared</a:t>
            </a:r>
          </a:p>
          <a:p>
            <a:endParaRPr lang="en-US" sz="3200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</a:rPr>
              <a:t>Available on website and easily printed for distribution as needed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endParaRPr lang="en-US" sz="2800" dirty="0">
              <a:solidFill>
                <a:schemeClr val="bg1"/>
              </a:solidFill>
            </a:endParaRPr>
          </a:p>
          <a:p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75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087404EE-7EA1-4584-B472-B857703DBC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49308" y="1847718"/>
            <a:ext cx="5849648" cy="75955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4400" y="381000"/>
            <a:ext cx="9426907" cy="1143927"/>
          </a:xfrm>
        </p:spPr>
        <p:txBody>
          <a:bodyPr>
            <a:noAutofit/>
          </a:bodyPr>
          <a:lstStyle/>
          <a:p>
            <a:r>
              <a:rPr lang="en-US" sz="6500" b="1" dirty="0">
                <a:ea typeface="Open Sans" panose="020B0606030504020204" pitchFamily="34" charset="0"/>
                <a:cs typeface="Open Sans" panose="020B0606030504020204" pitchFamily="34" charset="0"/>
              </a:rPr>
              <a:t>Budget Brief - Tempe</a:t>
            </a:r>
            <a:endParaRPr lang="en-US" sz="65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0A68BDC-F773-44B5-B1D5-687B09C605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04913" y="1807163"/>
            <a:ext cx="5833778" cy="76766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4A71AE-E1FB-426A-97AB-BCCAB31B5C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5117" y="1676400"/>
            <a:ext cx="79255" cy="80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461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6A5BE12C-2713-47E0-9EE0-C22A822EE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326675"/>
            <a:ext cx="15544800" cy="1937173"/>
          </a:xfrm>
        </p:spPr>
        <p:txBody>
          <a:bodyPr>
            <a:normAutofit/>
          </a:bodyPr>
          <a:lstStyle/>
          <a:p>
            <a:pPr algn="ctr"/>
            <a:r>
              <a:rPr lang="en-US" sz="6500" b="1" dirty="0"/>
              <a:t>Scottsdale’s Annual </a:t>
            </a:r>
            <a:br>
              <a:rPr lang="en-US" sz="6500" b="1" dirty="0"/>
            </a:br>
            <a:r>
              <a:rPr lang="en-US" sz="6500" b="1" dirty="0"/>
              <a:t>“Report To Our Community”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872BD6-B2A8-446E-A4C9-47E282AD0E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684" y="2455817"/>
            <a:ext cx="5372850" cy="70209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BF434C-BF91-4D48-9806-2508D4C40F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2460171"/>
            <a:ext cx="5420481" cy="70209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5AAC5B6-6D6A-4301-B4F2-153F1C06ED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53" y="2514600"/>
            <a:ext cx="5391902" cy="698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528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8600" y="228600"/>
            <a:ext cx="10842214" cy="1143927"/>
          </a:xfrm>
        </p:spPr>
        <p:txBody>
          <a:bodyPr>
            <a:noAutofit/>
          </a:bodyPr>
          <a:lstStyle/>
          <a:p>
            <a:r>
              <a:rPr lang="en-US" sz="6500" b="1" dirty="0">
                <a:ea typeface="Open Sans" panose="020B0606030504020204" pitchFamily="34" charset="0"/>
                <a:cs typeface="Open Sans" panose="020B0606030504020204" pitchFamily="34" charset="0"/>
              </a:rPr>
              <a:t>Charts, Graphs, Graphics</a:t>
            </a:r>
            <a:endParaRPr lang="en-US" sz="65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56FC94-4F81-4500-A1AB-3394E0EA11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41" y="1676400"/>
            <a:ext cx="8255000" cy="6934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487EEE5-4740-48F2-9A7B-BFDED7BCC9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3841" y="2968692"/>
            <a:ext cx="8889359" cy="4121016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68BEA27-2419-4068-B176-777132D497A9}"/>
              </a:ext>
            </a:extLst>
          </p:cNvPr>
          <p:cNvCxnSpPr>
            <a:cxnSpLocks/>
          </p:cNvCxnSpPr>
          <p:nvPr/>
        </p:nvCxnSpPr>
        <p:spPr>
          <a:xfrm>
            <a:off x="3276600" y="1372527"/>
            <a:ext cx="97536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9563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Logo, company name&#10;&#10;Description automatically generated">
            <a:extLst>
              <a:ext uri="{FF2B5EF4-FFF2-40B4-BE49-F238E27FC236}">
                <a16:creationId xmlns:a16="http://schemas.microsoft.com/office/drawing/2014/main" id="{C35BB9ED-9D18-4D0E-89DE-CF9956A4E665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2" y="2307675"/>
            <a:ext cx="9524998" cy="569332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B277FC8-45FC-445B-9DD3-809E41724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4200" y="369337"/>
            <a:ext cx="15544800" cy="1938338"/>
          </a:xfrm>
        </p:spPr>
        <p:txBody>
          <a:bodyPr>
            <a:noAutofit/>
          </a:bodyPr>
          <a:lstStyle/>
          <a:p>
            <a:r>
              <a:rPr lang="en-US" sz="6500" b="1" dirty="0">
                <a:ea typeface="Open Sans" panose="020B0606030504020204" pitchFamily="34" charset="0"/>
                <a:cs typeface="Open Sans" panose="020B0606030504020204" pitchFamily="34" charset="0"/>
              </a:rPr>
              <a:t>Charts, Graphs, Graphics</a:t>
            </a:r>
            <a:endParaRPr lang="en-US" sz="65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32F650-8CFA-4EE8-AC54-7793B7070F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0" y="2307675"/>
            <a:ext cx="7461011" cy="56933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2DD1A1E-7F54-4DF2-9D10-25ED916A90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752600"/>
            <a:ext cx="9797121" cy="7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0250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8600" y="228600"/>
            <a:ext cx="10842214" cy="1143927"/>
          </a:xfrm>
        </p:spPr>
        <p:txBody>
          <a:bodyPr>
            <a:noAutofit/>
          </a:bodyPr>
          <a:lstStyle/>
          <a:p>
            <a:r>
              <a:rPr lang="en-US" sz="6500" b="1" dirty="0">
                <a:ea typeface="Open Sans" panose="020B0606030504020204" pitchFamily="34" charset="0"/>
                <a:cs typeface="Open Sans" panose="020B0606030504020204" pitchFamily="34" charset="0"/>
              </a:rPr>
              <a:t>Charts, Graphs, Graphics</a:t>
            </a:r>
            <a:endParaRPr lang="en-US" sz="65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F1EF4F-7EDA-4A85-A9BA-C014D0122A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63" y="3543300"/>
            <a:ext cx="8447537" cy="2971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A7B2B2-A39B-483D-B335-8C8D33712E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447" y="1482792"/>
            <a:ext cx="8944008" cy="81184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6E6812-0CE1-4F61-840F-9C363B3CCB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330" y="1293272"/>
            <a:ext cx="9797121" cy="7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25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0D75E-12A2-478A-A5E5-90310D790DBE}"/>
              </a:ext>
            </a:extLst>
          </p:cNvPr>
          <p:cNvSpPr txBox="1">
            <a:spLocks/>
          </p:cNvSpPr>
          <p:nvPr/>
        </p:nvSpPr>
        <p:spPr>
          <a:xfrm>
            <a:off x="4649266" y="709471"/>
            <a:ext cx="9144000" cy="99417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64"/>
            <a:r>
              <a:rPr lang="en-US" sz="6500" b="1" dirty="0">
                <a:solidFill>
                  <a:srgbClr val="FFFFFF"/>
                </a:solidFill>
                <a:latin typeface="Open Sans"/>
              </a:rPr>
              <a:t>Telling the Story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10AA78A-BFEB-498A-B9EA-86BDA7FB9D78}"/>
              </a:ext>
            </a:extLst>
          </p:cNvPr>
          <p:cNvSpPr/>
          <p:nvPr/>
        </p:nvSpPr>
        <p:spPr>
          <a:xfrm>
            <a:off x="2838745" y="6784353"/>
            <a:ext cx="1810521" cy="1642832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Rectangle 12" descr="Bank">
            <a:extLst>
              <a:ext uri="{FF2B5EF4-FFF2-40B4-BE49-F238E27FC236}">
                <a16:creationId xmlns:a16="http://schemas.microsoft.com/office/drawing/2014/main" id="{376101DF-E544-48AC-B9DE-02ED195D5126}"/>
              </a:ext>
            </a:extLst>
          </p:cNvPr>
          <p:cNvSpPr/>
          <p:nvPr/>
        </p:nvSpPr>
        <p:spPr>
          <a:xfrm>
            <a:off x="9066270" y="3985542"/>
            <a:ext cx="1624270" cy="1765012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4" name="Rectangle 13" descr="Dollar">
            <a:extLst>
              <a:ext uri="{FF2B5EF4-FFF2-40B4-BE49-F238E27FC236}">
                <a16:creationId xmlns:a16="http://schemas.microsoft.com/office/drawing/2014/main" id="{3F85C533-D5FF-4769-A8BA-B2476787F154}"/>
              </a:ext>
            </a:extLst>
          </p:cNvPr>
          <p:cNvSpPr/>
          <p:nvPr/>
        </p:nvSpPr>
        <p:spPr>
          <a:xfrm>
            <a:off x="4428240" y="4337031"/>
            <a:ext cx="1123812" cy="1162632"/>
          </a:xfrm>
          <a:prstGeom prst="rect">
            <a:avLst/>
          </a:prstGeom>
          <a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 t="-8000" b="-8000"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8" name="Rectangle 17" descr="Hierarchy">
            <a:extLst>
              <a:ext uri="{FF2B5EF4-FFF2-40B4-BE49-F238E27FC236}">
                <a16:creationId xmlns:a16="http://schemas.microsoft.com/office/drawing/2014/main" id="{39EF44D2-0418-4D89-AFF6-540404F167F7}"/>
              </a:ext>
            </a:extLst>
          </p:cNvPr>
          <p:cNvSpPr/>
          <p:nvPr/>
        </p:nvSpPr>
        <p:spPr>
          <a:xfrm>
            <a:off x="14365456" y="3988988"/>
            <a:ext cx="1586406" cy="1739325"/>
          </a:xfrm>
          <a:prstGeom prst="rect">
            <a:avLst/>
          </a:prstGeom>
          <a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FD8692E-20A2-469F-9C7E-181A7C4D4858}"/>
              </a:ext>
            </a:extLst>
          </p:cNvPr>
          <p:cNvSpPr/>
          <p:nvPr/>
        </p:nvSpPr>
        <p:spPr>
          <a:xfrm>
            <a:off x="8243932" y="11149419"/>
            <a:ext cx="3767879" cy="1123885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808B36-762D-4AD2-842F-0D50CFF61D3C}"/>
              </a:ext>
            </a:extLst>
          </p:cNvPr>
          <p:cNvSpPr txBox="1"/>
          <p:nvPr/>
        </p:nvSpPr>
        <p:spPr>
          <a:xfrm>
            <a:off x="740500" y="5668673"/>
            <a:ext cx="385648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chemeClr val="bg1"/>
                </a:solidFill>
              </a:rPr>
              <a:t>Who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5C133A3-54FA-495D-B149-DF80DE4E1949}"/>
              </a:ext>
            </a:extLst>
          </p:cNvPr>
          <p:cNvSpPr txBox="1"/>
          <p:nvPr/>
        </p:nvSpPr>
        <p:spPr>
          <a:xfrm>
            <a:off x="5520189" y="5648639"/>
            <a:ext cx="397756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22358">
              <a:spcBef>
                <a:spcPct val="0"/>
              </a:spcBef>
              <a:spcAft>
                <a:spcPct val="35000"/>
              </a:spcAft>
              <a:defRPr b="1"/>
            </a:pPr>
            <a:r>
              <a:rPr lang="en-US" sz="2500" dirty="0">
                <a:solidFill>
                  <a:schemeClr val="bg1"/>
                </a:solidFill>
              </a:rPr>
              <a:t>When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255BDAE-65AE-4381-98C9-D4A985C703E0}"/>
              </a:ext>
            </a:extLst>
          </p:cNvPr>
          <p:cNvSpPr txBox="1"/>
          <p:nvPr/>
        </p:nvSpPr>
        <p:spPr>
          <a:xfrm>
            <a:off x="10453620" y="5668673"/>
            <a:ext cx="427230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11267">
              <a:spcBef>
                <a:spcPct val="0"/>
              </a:spcBef>
              <a:spcAft>
                <a:spcPct val="35000"/>
              </a:spcAft>
              <a:defRPr b="1"/>
            </a:pPr>
            <a:r>
              <a:rPr lang="en-US" sz="2500" dirty="0">
                <a:solidFill>
                  <a:schemeClr val="bg1"/>
                </a:solidFill>
              </a:rPr>
              <a:t>Why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28888A5-A2D8-4647-84C2-5EBF25B61473}"/>
              </a:ext>
            </a:extLst>
          </p:cNvPr>
          <p:cNvSpPr txBox="1"/>
          <p:nvPr/>
        </p:nvSpPr>
        <p:spPr>
          <a:xfrm>
            <a:off x="12950692" y="5679557"/>
            <a:ext cx="441593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11267">
              <a:spcBef>
                <a:spcPct val="0"/>
              </a:spcBef>
              <a:spcAft>
                <a:spcPct val="35000"/>
              </a:spcAft>
              <a:defRPr b="1"/>
            </a:pPr>
            <a:r>
              <a:rPr lang="en-US" sz="2500" dirty="0">
                <a:solidFill>
                  <a:schemeClr val="bg1"/>
                </a:solidFill>
                <a:latin typeface="+mj-lt"/>
              </a:rPr>
              <a:t>How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87CECF6-19B4-4974-8D1D-048C32033AFD}"/>
              </a:ext>
            </a:extLst>
          </p:cNvPr>
          <p:cNvCxnSpPr>
            <a:cxnSpLocks/>
          </p:cNvCxnSpPr>
          <p:nvPr/>
        </p:nvCxnSpPr>
        <p:spPr>
          <a:xfrm>
            <a:off x="6633902" y="1703643"/>
            <a:ext cx="50201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: Rounded Corners 4">
            <a:extLst>
              <a:ext uri="{FF2B5EF4-FFF2-40B4-BE49-F238E27FC236}">
                <a16:creationId xmlns:a16="http://schemas.microsoft.com/office/drawing/2014/main" id="{DF1DD479-2FDD-4FA8-BE57-6EA80A3FE71F}"/>
              </a:ext>
            </a:extLst>
          </p:cNvPr>
          <p:cNvSpPr txBox="1"/>
          <p:nvPr/>
        </p:nvSpPr>
        <p:spPr>
          <a:xfrm>
            <a:off x="2891200" y="7330317"/>
            <a:ext cx="11873782" cy="149229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2390" tIns="72390" rIns="72390" bIns="72390" numCol="1" spcCol="1270" anchor="ctr" anchorCtr="0">
            <a:noAutofit/>
          </a:bodyPr>
          <a:lstStyle/>
          <a:p>
            <a:pPr defTabSz="84462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dirty="0">
                <a:solidFill>
                  <a:srgbClr val="FFC000"/>
                </a:solidFill>
                <a:latin typeface="Open Sans "/>
              </a:rPr>
              <a:t>“Narrative imagining –story- is the fundamental instrument of thought. Rational capacities depend upon it. It is our chief means of looking into the future, of predicting, of planning, and of explaining”  </a:t>
            </a:r>
            <a:r>
              <a:rPr lang="en-US" sz="2000" dirty="0">
                <a:solidFill>
                  <a:srgbClr val="FFC000"/>
                </a:solidFill>
                <a:latin typeface="Open Sans "/>
              </a:rPr>
              <a:t>Mark Turner Professor of Cognitive Science at Case Western Univ.</a:t>
            </a:r>
            <a:endParaRPr lang="en-US" sz="3200" dirty="0">
              <a:solidFill>
                <a:srgbClr val="FFC000"/>
              </a:solidFill>
              <a:latin typeface="Open Sans "/>
            </a:endParaRPr>
          </a:p>
        </p:txBody>
      </p:sp>
      <p:pic>
        <p:nvPicPr>
          <p:cNvPr id="5" name="Graphic 4" descr="Badge Tick with solid fill">
            <a:extLst>
              <a:ext uri="{FF2B5EF4-FFF2-40B4-BE49-F238E27FC236}">
                <a16:creationId xmlns:a16="http://schemas.microsoft.com/office/drawing/2014/main" id="{E9BC2925-DF1A-401F-9613-4575F03DB5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92960" y="7160748"/>
            <a:ext cx="1624270" cy="16242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AAA4E7-9CE3-48A6-9C95-BD8F81ECC675}"/>
              </a:ext>
            </a:extLst>
          </p:cNvPr>
          <p:cNvSpPr txBox="1"/>
          <p:nvPr/>
        </p:nvSpPr>
        <p:spPr>
          <a:xfrm>
            <a:off x="815982" y="2314957"/>
            <a:ext cx="160242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The same basic questions related to story telling apply to Budgets and Entity-wide Financials: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0FEA7CD-E99A-4A75-832F-C2CF53C0517C}"/>
              </a:ext>
            </a:extLst>
          </p:cNvPr>
          <p:cNvSpPr txBox="1"/>
          <p:nvPr/>
        </p:nvSpPr>
        <p:spPr>
          <a:xfrm>
            <a:off x="3051912" y="5679557"/>
            <a:ext cx="385648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chemeClr val="bg1"/>
                </a:solidFill>
              </a:rPr>
              <a:t>What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31BD0FE-A91A-477B-A16E-4A8D75478D6B}"/>
              </a:ext>
            </a:extLst>
          </p:cNvPr>
          <p:cNvSpPr txBox="1"/>
          <p:nvPr/>
        </p:nvSpPr>
        <p:spPr>
          <a:xfrm>
            <a:off x="7924800" y="5648639"/>
            <a:ext cx="385648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chemeClr val="bg1"/>
                </a:solidFill>
              </a:rPr>
              <a:t>Where</a:t>
            </a:r>
          </a:p>
        </p:txBody>
      </p:sp>
      <p:pic>
        <p:nvPicPr>
          <p:cNvPr id="1026" name="Picture 2" descr="Calendar Date White Icon">
            <a:extLst>
              <a:ext uri="{FF2B5EF4-FFF2-40B4-BE49-F238E27FC236}">
                <a16:creationId xmlns:a16="http://schemas.microsoft.com/office/drawing/2014/main" id="{3456EEF6-7958-4AB8-9C91-8FBFBFA28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7066" y="4220122"/>
            <a:ext cx="1123812" cy="1277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hart Bar White Icon">
            <a:extLst>
              <a:ext uri="{FF2B5EF4-FFF2-40B4-BE49-F238E27FC236}">
                <a16:creationId xmlns:a16="http://schemas.microsoft.com/office/drawing/2014/main" id="{419068AC-B675-44CE-B4BB-CBE022415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alphaModFix/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3189" y="4253355"/>
            <a:ext cx="1311249" cy="1311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Users Blue Icon">
            <a:extLst>
              <a:ext uri="{FF2B5EF4-FFF2-40B4-BE49-F238E27FC236}">
                <a16:creationId xmlns:a16="http://schemas.microsoft.com/office/drawing/2014/main" id="{1638E041-AB90-41F9-B3AE-A500DCA11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917" y="4253355"/>
            <a:ext cx="1549027" cy="1229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455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6" grpId="0"/>
      <p:bldP spid="27" grpId="0"/>
      <p:bldP spid="28" grpId="0"/>
      <p:bldP spid="30" grpId="0"/>
      <p:bldP spid="17" grpId="0"/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35BB9ED-9D18-4D0E-89DE-CF9956A4E665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000" y="3818887"/>
            <a:ext cx="8153398" cy="371123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B277FC8-45FC-445B-9DD3-809E41724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419077"/>
            <a:ext cx="15544800" cy="1938338"/>
          </a:xfrm>
        </p:spPr>
        <p:txBody>
          <a:bodyPr>
            <a:noAutofit/>
          </a:bodyPr>
          <a:lstStyle/>
          <a:p>
            <a:r>
              <a:rPr lang="en-US" sz="6500" b="1" dirty="0">
                <a:ea typeface="Open Sans" panose="020B0606030504020204" pitchFamily="34" charset="0"/>
                <a:cs typeface="Open Sans" panose="020B0606030504020204" pitchFamily="34" charset="0"/>
              </a:rPr>
              <a:t>Charts, Graphs, Graphics - Gilbert</a:t>
            </a:r>
            <a:endParaRPr lang="en-US" sz="65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32F650-8CFA-4EE8-AC54-7793B7070F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63000" y="2357415"/>
            <a:ext cx="8848605" cy="663418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D0B07B0-4697-454E-9914-B45E19F2CF53}"/>
              </a:ext>
            </a:extLst>
          </p:cNvPr>
          <p:cNvCxnSpPr>
            <a:cxnSpLocks/>
          </p:cNvCxnSpPr>
          <p:nvPr/>
        </p:nvCxnSpPr>
        <p:spPr>
          <a:xfrm>
            <a:off x="1219200" y="2057400"/>
            <a:ext cx="134112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6752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B277FC8-45FC-445B-9DD3-809E41724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0" y="2571738"/>
            <a:ext cx="7543800" cy="4914923"/>
          </a:xfrm>
        </p:spPr>
        <p:txBody>
          <a:bodyPr>
            <a:noAutofit/>
          </a:bodyPr>
          <a:lstStyle/>
          <a:p>
            <a:r>
              <a:rPr lang="en-US" sz="6500" b="1" dirty="0">
                <a:ea typeface="Open Sans" panose="020B0606030504020204" pitchFamily="34" charset="0"/>
                <a:cs typeface="Open Sans" panose="020B0606030504020204" pitchFamily="34" charset="0"/>
              </a:rPr>
              <a:t>Charts, Graphs, Graphics - Tempe</a:t>
            </a:r>
            <a:endParaRPr lang="en-US" sz="650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A4C9D04-B71B-4E28-A2A3-4EB577E2DF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54744"/>
            <a:ext cx="7543800" cy="97489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34E5419-7DA9-4BE2-88F1-F1475592C3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697" y="6172200"/>
            <a:ext cx="7543800" cy="61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9021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91558"/>
            <a:ext cx="15773400" cy="129328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sz="6600" b="1" dirty="0">
                <a:solidFill>
                  <a:schemeClr val="bg1"/>
                </a:solidFill>
              </a:rPr>
              <a:t>Budget Related Videos</a:t>
            </a:r>
            <a:endParaRPr lang="en-US" sz="6600" dirty="0">
              <a:solidFill>
                <a:schemeClr val="bg1"/>
              </a:solidFill>
            </a:endParaRPr>
          </a:p>
        </p:txBody>
      </p:sp>
      <p:pic>
        <p:nvPicPr>
          <p:cNvPr id="3" name="Online Media 2" title="Councilmember Stewart Discusses Budget Input &amp; Good Governance">
            <a:hlinkClick r:id="" action="ppaction://media"/>
            <a:extLst>
              <a:ext uri="{FF2B5EF4-FFF2-40B4-BE49-F238E27FC236}">
                <a16:creationId xmlns:a16="http://schemas.microsoft.com/office/drawing/2014/main" id="{72EBF4B4-B055-4CE4-AA5B-D09CCE4E2730}"/>
              </a:ext>
            </a:extLst>
          </p:cNvPr>
          <p:cNvPicPr>
            <a:picLocks noRot="1" noChangeAspect="1"/>
          </p:cNvPicPr>
          <p:nvPr>
            <a:videoFile r:link="rId1"/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971800" y="2209800"/>
            <a:ext cx="12407790" cy="70104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01FD4DA-33D5-4717-8924-B13B6AA94709}"/>
              </a:ext>
            </a:extLst>
          </p:cNvPr>
          <p:cNvCxnSpPr>
            <a:cxnSpLocks/>
          </p:cNvCxnSpPr>
          <p:nvPr/>
        </p:nvCxnSpPr>
        <p:spPr>
          <a:xfrm>
            <a:off x="3657600" y="1600200"/>
            <a:ext cx="97536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3199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15773400" cy="121708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sz="6600" b="1" dirty="0">
                <a:solidFill>
                  <a:schemeClr val="bg1"/>
                </a:solidFill>
              </a:rPr>
              <a:t>Budget Related Videos</a:t>
            </a:r>
            <a:endParaRPr lang="en-US" sz="6600" dirty="0">
              <a:solidFill>
                <a:schemeClr val="bg1"/>
              </a:solidFill>
            </a:endParaRPr>
          </a:p>
        </p:txBody>
      </p:sp>
      <p:pic>
        <p:nvPicPr>
          <p:cNvPr id="10" name="Gilbert, Arizona 2022-2023 Budget">
            <a:hlinkClick r:id="" action="ppaction://media"/>
            <a:extLst>
              <a:ext uri="{FF2B5EF4-FFF2-40B4-BE49-F238E27FC236}">
                <a16:creationId xmlns:a16="http://schemas.microsoft.com/office/drawing/2014/main" id="{7D3DA5AA-C030-44C0-BD90-BEAEF8BDC4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19400" y="1905000"/>
            <a:ext cx="12192001" cy="685800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EFA237D-5C6C-41D6-9739-C04A63CAF543}"/>
              </a:ext>
            </a:extLst>
          </p:cNvPr>
          <p:cNvCxnSpPr>
            <a:cxnSpLocks/>
          </p:cNvCxnSpPr>
          <p:nvPr/>
        </p:nvCxnSpPr>
        <p:spPr>
          <a:xfrm>
            <a:off x="3124200" y="1445683"/>
            <a:ext cx="97536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6225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15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15773400" cy="121708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sz="6600" b="1" dirty="0">
                <a:solidFill>
                  <a:schemeClr val="bg1"/>
                </a:solidFill>
              </a:rPr>
              <a:t>Budget Related Videos</a:t>
            </a:r>
            <a:endParaRPr lang="en-US" sz="6600" dirty="0">
              <a:solidFill>
                <a:schemeClr val="bg1"/>
              </a:solidFill>
            </a:endParaRPr>
          </a:p>
        </p:txBody>
      </p:sp>
      <p:pic>
        <p:nvPicPr>
          <p:cNvPr id="4" name="Online Media 3" title="Scottsdale's City Budget: Your Tax Dollars at Work">
            <a:hlinkClick r:id="" action="ppaction://media"/>
            <a:extLst>
              <a:ext uri="{FF2B5EF4-FFF2-40B4-BE49-F238E27FC236}">
                <a16:creationId xmlns:a16="http://schemas.microsoft.com/office/drawing/2014/main" id="{63B9E677-CCE8-476F-A8CD-B0719711DF80}"/>
              </a:ext>
            </a:extLst>
          </p:cNvPr>
          <p:cNvPicPr>
            <a:picLocks noRot="1" noChangeAspect="1"/>
          </p:cNvPicPr>
          <p:nvPr>
            <a:videoFile r:link="rId1"/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468071" y="1676400"/>
            <a:ext cx="13351858" cy="75438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F7A4FFF-E139-4EE4-85D8-454583F26511}"/>
              </a:ext>
            </a:extLst>
          </p:cNvPr>
          <p:cNvCxnSpPr>
            <a:cxnSpLocks/>
          </p:cNvCxnSpPr>
          <p:nvPr/>
        </p:nvCxnSpPr>
        <p:spPr>
          <a:xfrm>
            <a:off x="3124200" y="1440304"/>
            <a:ext cx="97536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6205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C8B413F1-0D71-4CAD-BDC0-F0017FB6C5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" r="-171" b="17683"/>
          <a:stretch/>
        </p:blipFill>
        <p:spPr bwMode="auto">
          <a:xfrm>
            <a:off x="-31328" y="-114300"/>
            <a:ext cx="18350655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04F1C85-0C61-4BFB-ADC8-2C09B704E507}"/>
              </a:ext>
            </a:extLst>
          </p:cNvPr>
          <p:cNvSpPr/>
          <p:nvPr/>
        </p:nvSpPr>
        <p:spPr>
          <a:xfrm>
            <a:off x="1061859" y="1905000"/>
            <a:ext cx="15771225" cy="6755634"/>
          </a:xfrm>
          <a:prstGeom prst="rect">
            <a:avLst/>
          </a:prstGeom>
          <a:solidFill>
            <a:schemeClr val="accent5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56A4773-5AFA-4F5B-BCE5-04DF3066F9C8}"/>
              </a:ext>
            </a:extLst>
          </p:cNvPr>
          <p:cNvSpPr txBox="1">
            <a:spLocks/>
          </p:cNvSpPr>
          <p:nvPr/>
        </p:nvSpPr>
        <p:spPr>
          <a:xfrm>
            <a:off x="2301289" y="3021669"/>
            <a:ext cx="14263210" cy="5144356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70C0"/>
              </a:buClr>
              <a:buFont typeface="Wingdings" panose="05000000000000000000" pitchFamily="2" charset="2"/>
              <a:buChar char="ü"/>
            </a:pPr>
            <a:endParaRPr lang="en-US" sz="3900" dirty="0">
              <a:solidFill>
                <a:schemeClr val="bg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4E683BA-DEDC-4F51-9175-9217E6FDF931}"/>
              </a:ext>
            </a:extLst>
          </p:cNvPr>
          <p:cNvSpPr txBox="1">
            <a:spLocks/>
          </p:cNvSpPr>
          <p:nvPr/>
        </p:nvSpPr>
        <p:spPr>
          <a:xfrm>
            <a:off x="2819400" y="774080"/>
            <a:ext cx="12649200" cy="911968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dirty="0">
                <a:solidFill>
                  <a:schemeClr val="bg1"/>
                </a:solidFill>
              </a:rPr>
              <a:t> Conclusion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5DE74F2-5A7E-489A-B43B-13F03D92D35A}"/>
              </a:ext>
            </a:extLst>
          </p:cNvPr>
          <p:cNvCxnSpPr>
            <a:cxnSpLocks/>
          </p:cNvCxnSpPr>
          <p:nvPr/>
        </p:nvCxnSpPr>
        <p:spPr>
          <a:xfrm>
            <a:off x="7086600" y="1686048"/>
            <a:ext cx="4267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4">
            <a:extLst>
              <a:ext uri="{FF2B5EF4-FFF2-40B4-BE49-F238E27FC236}">
                <a16:creationId xmlns:a16="http://schemas.microsoft.com/office/drawing/2014/main" id="{8036F7A6-FD7B-4A97-AD37-1627AF7BED8E}"/>
              </a:ext>
            </a:extLst>
          </p:cNvPr>
          <p:cNvSpPr txBox="1"/>
          <p:nvPr/>
        </p:nvSpPr>
        <p:spPr>
          <a:xfrm>
            <a:off x="1454916" y="4172504"/>
            <a:ext cx="15244941" cy="222062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2390" tIns="72390" rIns="72390" bIns="72390" numCol="1" spcCol="1270" anchor="ctr" anchorCtr="0">
            <a:noAutofit/>
          </a:bodyPr>
          <a:lstStyle/>
          <a:p>
            <a:pPr defTabSz="84462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400" dirty="0">
                <a:solidFill>
                  <a:schemeClr val="bg1"/>
                </a:solidFill>
                <a:latin typeface="Open Sans "/>
              </a:rPr>
              <a:t>Take a moment and think about the information we are sharing, and answer the basic questions:</a:t>
            </a:r>
          </a:p>
          <a:p>
            <a:pPr defTabSz="84462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dirty="0">
                <a:solidFill>
                  <a:srgbClr val="FFC000"/>
                </a:solidFill>
                <a:latin typeface="Open Sans "/>
              </a:rPr>
              <a:t>Who…are we trying to reach with our information?</a:t>
            </a:r>
          </a:p>
          <a:p>
            <a:pPr defTabSz="84462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dirty="0">
                <a:solidFill>
                  <a:srgbClr val="FFC000"/>
                </a:solidFill>
                <a:latin typeface="Open Sans "/>
              </a:rPr>
              <a:t>What…are we trying to share, do we need action taken?</a:t>
            </a:r>
          </a:p>
          <a:p>
            <a:pPr defTabSz="84462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dirty="0">
                <a:solidFill>
                  <a:srgbClr val="FFC000"/>
                </a:solidFill>
                <a:latin typeface="Open Sans "/>
              </a:rPr>
              <a:t>When…is the best time to share the information? </a:t>
            </a:r>
          </a:p>
          <a:p>
            <a:pPr defTabSz="84462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dirty="0">
                <a:solidFill>
                  <a:srgbClr val="FFC000"/>
                </a:solidFill>
                <a:latin typeface="Open Sans "/>
              </a:rPr>
              <a:t>Where…is the ideal location, time or medium to share?</a:t>
            </a:r>
          </a:p>
          <a:p>
            <a:pPr defTabSz="84462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dirty="0">
                <a:solidFill>
                  <a:srgbClr val="FFC000"/>
                </a:solidFill>
                <a:latin typeface="Open Sans "/>
              </a:rPr>
              <a:t>Why…are we sharing this, what is our goal in sharing?</a:t>
            </a:r>
          </a:p>
          <a:p>
            <a:pPr defTabSz="84462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dirty="0">
                <a:solidFill>
                  <a:srgbClr val="FFC000"/>
                </a:solidFill>
                <a:latin typeface="Open Sans "/>
              </a:rPr>
              <a:t>How…can we share it in an easy to digest way to be the most effective?</a:t>
            </a:r>
          </a:p>
        </p:txBody>
      </p:sp>
    </p:spTree>
    <p:extLst>
      <p:ext uri="{BB962C8B-B14F-4D97-AF65-F5344CB8AC3E}">
        <p14:creationId xmlns:p14="http://schemas.microsoft.com/office/powerpoint/2010/main" val="371267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07F57BA6-4C79-47BF-B793-E044491C1C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3" t="15676" r="10605" b="10071"/>
          <a:stretch/>
        </p:blipFill>
        <p:spPr bwMode="auto">
          <a:xfrm>
            <a:off x="0" y="-1"/>
            <a:ext cx="18288000" cy="10058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82AA7A0-4633-4D3E-825A-8A434B4BA217}"/>
              </a:ext>
            </a:extLst>
          </p:cNvPr>
          <p:cNvSpPr/>
          <p:nvPr/>
        </p:nvSpPr>
        <p:spPr>
          <a:xfrm>
            <a:off x="762000" y="-36444"/>
            <a:ext cx="8126012" cy="7924800"/>
          </a:xfrm>
          <a:prstGeom prst="rect">
            <a:avLst/>
          </a:prstGeom>
          <a:solidFill>
            <a:schemeClr val="accent5">
              <a:alpha val="91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752600" y="4114800"/>
            <a:ext cx="5715000" cy="27432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Questions?</a:t>
            </a:r>
            <a:br>
              <a:rPr lang="en-US" sz="5400" b="1" dirty="0">
                <a:solidFill>
                  <a:schemeClr val="bg1"/>
                </a:solidFill>
              </a:rPr>
            </a:br>
            <a:br>
              <a:rPr lang="en-US" sz="5400" b="1" dirty="0">
                <a:solidFill>
                  <a:schemeClr val="bg1"/>
                </a:solidFill>
              </a:rPr>
            </a:br>
            <a:br>
              <a:rPr lang="en-US" sz="5400" b="1" dirty="0">
                <a:solidFill>
                  <a:schemeClr val="bg1"/>
                </a:solidFill>
              </a:rPr>
            </a:br>
            <a:br>
              <a:rPr lang="en-US" sz="5400" b="1" dirty="0">
                <a:solidFill>
                  <a:schemeClr val="bg1"/>
                </a:solidFill>
              </a:rPr>
            </a:br>
            <a:r>
              <a:rPr lang="en-US" sz="2700" b="1" dirty="0">
                <a:solidFill>
                  <a:schemeClr val="bg1"/>
                </a:solidFill>
              </a:rPr>
              <a:t>Matt Dunbar</a:t>
            </a:r>
            <a:br>
              <a:rPr lang="en-US" sz="2700" b="1" dirty="0">
                <a:solidFill>
                  <a:schemeClr val="bg1"/>
                </a:solidFill>
              </a:rPr>
            </a:br>
            <a:r>
              <a:rPr lang="en-US" sz="2700" b="1" dirty="0">
                <a:solidFill>
                  <a:schemeClr val="bg1"/>
                </a:solidFill>
              </a:rPr>
              <a:t>Budget &amp; Policy Officer</a:t>
            </a:r>
            <a:br>
              <a:rPr lang="en-US" sz="2700" b="1" dirty="0">
                <a:solidFill>
                  <a:schemeClr val="bg1"/>
                </a:solidFill>
              </a:rPr>
            </a:br>
            <a:r>
              <a:rPr lang="en-US" sz="2700" b="1" dirty="0">
                <a:solidFill>
                  <a:schemeClr val="bg1"/>
                </a:solidFill>
              </a:rPr>
              <a:t>480-782-2256</a:t>
            </a:r>
            <a:br>
              <a:rPr lang="en-US" sz="2700" b="1" dirty="0">
                <a:solidFill>
                  <a:schemeClr val="bg1"/>
                </a:solidFill>
              </a:rPr>
            </a:br>
            <a:r>
              <a:rPr lang="en-US" sz="2700" b="1" dirty="0">
                <a:solidFill>
                  <a:schemeClr val="bg1"/>
                </a:solidFill>
                <a:hlinkClick r:id="rId5"/>
              </a:rPr>
              <a:t>matthew.dunbar@chandleraz.gov</a:t>
            </a:r>
            <a:br>
              <a:rPr lang="en-US" sz="2700" b="1" dirty="0">
                <a:solidFill>
                  <a:schemeClr val="bg1"/>
                </a:solidFill>
              </a:rPr>
            </a:br>
            <a:r>
              <a:rPr lang="en-US" sz="2700" b="1" dirty="0">
                <a:solidFill>
                  <a:schemeClr val="bg1"/>
                </a:solidFill>
              </a:rPr>
              <a:t>chandleraz.gov/budget</a:t>
            </a:r>
            <a:endParaRPr lang="en-US" sz="5400" b="1" dirty="0">
              <a:solidFill>
                <a:schemeClr val="bg1"/>
              </a:solidFill>
            </a:endParaRPr>
          </a:p>
        </p:txBody>
      </p:sp>
      <p:pic>
        <p:nvPicPr>
          <p:cNvPr id="5" name="Picture 2" descr="City of Chandler White Primary Logo">
            <a:extLst>
              <a:ext uri="{FF2B5EF4-FFF2-40B4-BE49-F238E27FC236}">
                <a16:creationId xmlns:a16="http://schemas.microsoft.com/office/drawing/2014/main" id="{3CAEE09E-691B-428B-AAE4-4DCB7E73F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90230"/>
            <a:ext cx="4650148" cy="201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4359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04E52C-F57D-4DCC-97C2-61529813AA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89808" y="2054358"/>
            <a:ext cx="6597751" cy="75115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10D75E-12A2-478A-A5E5-90310D790DBE}"/>
              </a:ext>
            </a:extLst>
          </p:cNvPr>
          <p:cNvSpPr txBox="1">
            <a:spLocks/>
          </p:cNvSpPr>
          <p:nvPr/>
        </p:nvSpPr>
        <p:spPr>
          <a:xfrm>
            <a:off x="9547218" y="384591"/>
            <a:ext cx="9144000" cy="99417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64"/>
            <a:r>
              <a:rPr lang="en-US" sz="6500" b="1" dirty="0">
                <a:solidFill>
                  <a:srgbClr val="FFFFFF"/>
                </a:solidFill>
                <a:latin typeface="Open Sans"/>
              </a:rPr>
              <a:t>Telling the Story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10AA78A-BFEB-498A-B9EA-86BDA7FB9D78}"/>
              </a:ext>
            </a:extLst>
          </p:cNvPr>
          <p:cNvSpPr/>
          <p:nvPr/>
        </p:nvSpPr>
        <p:spPr>
          <a:xfrm>
            <a:off x="2838745" y="6784353"/>
            <a:ext cx="1810521" cy="1642832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FD8692E-20A2-469F-9C7E-181A7C4D4858}"/>
              </a:ext>
            </a:extLst>
          </p:cNvPr>
          <p:cNvSpPr/>
          <p:nvPr/>
        </p:nvSpPr>
        <p:spPr>
          <a:xfrm>
            <a:off x="8243932" y="11149419"/>
            <a:ext cx="3767879" cy="1123885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87CECF6-19B4-4974-8D1D-048C32033AFD}"/>
              </a:ext>
            </a:extLst>
          </p:cNvPr>
          <p:cNvCxnSpPr>
            <a:cxnSpLocks/>
          </p:cNvCxnSpPr>
          <p:nvPr/>
        </p:nvCxnSpPr>
        <p:spPr>
          <a:xfrm>
            <a:off x="12391613" y="1378763"/>
            <a:ext cx="50201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: Rounded Corners 4">
            <a:extLst>
              <a:ext uri="{FF2B5EF4-FFF2-40B4-BE49-F238E27FC236}">
                <a16:creationId xmlns:a16="http://schemas.microsoft.com/office/drawing/2014/main" id="{DF1DD479-2FDD-4FA8-BE57-6EA80A3FE71F}"/>
              </a:ext>
            </a:extLst>
          </p:cNvPr>
          <p:cNvSpPr txBox="1"/>
          <p:nvPr/>
        </p:nvSpPr>
        <p:spPr>
          <a:xfrm>
            <a:off x="2044952" y="3969148"/>
            <a:ext cx="12856759" cy="534980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2390" tIns="72390" rIns="72390" bIns="72390" numCol="1" spcCol="1270" anchor="ctr" anchorCtr="0">
            <a:noAutofit/>
          </a:bodyPr>
          <a:lstStyle/>
          <a:p>
            <a:pPr marL="571500" indent="-571500" defTabSz="84462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Open Sans "/>
              </a:rPr>
              <a:t>Residents/Community members</a:t>
            </a:r>
          </a:p>
          <a:p>
            <a:pPr marL="571500" indent="-571500" defTabSz="84462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Open Sans "/>
              </a:rPr>
              <a:t>Board or Council</a:t>
            </a:r>
          </a:p>
          <a:p>
            <a:pPr marL="571500" indent="-571500" defTabSz="84462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Open Sans "/>
              </a:rPr>
              <a:t>Small group</a:t>
            </a:r>
          </a:p>
          <a:p>
            <a:pPr marL="571500" indent="-571500" defTabSz="84462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Open Sans "/>
              </a:rPr>
              <a:t>Large group</a:t>
            </a:r>
          </a:p>
          <a:p>
            <a:pPr marL="571500" indent="-571500" defTabSz="84462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Open Sans "/>
              </a:rPr>
              <a:t>Bond rating agencies</a:t>
            </a:r>
          </a:p>
          <a:p>
            <a:pPr marL="571500" indent="-571500" defTabSz="84462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Open Sans "/>
              </a:rPr>
              <a:t>Auditors</a:t>
            </a:r>
          </a:p>
          <a:p>
            <a:pPr marL="571500" indent="-571500" defTabSz="84462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endParaRPr lang="en-US" sz="3600" dirty="0">
              <a:solidFill>
                <a:schemeClr val="bg1"/>
              </a:solidFill>
              <a:latin typeface="Open Sans "/>
            </a:endParaRPr>
          </a:p>
          <a:p>
            <a:pPr marL="571500" indent="-571500" defTabSz="84462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endParaRPr lang="en-US" sz="3600" dirty="0">
              <a:solidFill>
                <a:schemeClr val="bg1"/>
              </a:solidFill>
              <a:latin typeface="Open Sans 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AAA4E7-9CE3-48A6-9C95-BD8F81ECC675}"/>
              </a:ext>
            </a:extLst>
          </p:cNvPr>
          <p:cNvSpPr txBox="1"/>
          <p:nvPr/>
        </p:nvSpPr>
        <p:spPr>
          <a:xfrm>
            <a:off x="2667000" y="2464384"/>
            <a:ext cx="16024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Who</a:t>
            </a:r>
          </a:p>
        </p:txBody>
      </p:sp>
      <p:pic>
        <p:nvPicPr>
          <p:cNvPr id="1030" name="Picture 6" descr="Users Blue Icon">
            <a:extLst>
              <a:ext uri="{FF2B5EF4-FFF2-40B4-BE49-F238E27FC236}">
                <a16:creationId xmlns:a16="http://schemas.microsoft.com/office/drawing/2014/main" id="{1638E041-AB90-41F9-B3AE-A500DCA11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50661"/>
            <a:ext cx="1549027" cy="1229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744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669B460-FBEE-4BD3-97CF-D11FA9D9C4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14" y="1905000"/>
            <a:ext cx="7169529" cy="80176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10D75E-12A2-478A-A5E5-90310D790DBE}"/>
              </a:ext>
            </a:extLst>
          </p:cNvPr>
          <p:cNvSpPr txBox="1">
            <a:spLocks/>
          </p:cNvSpPr>
          <p:nvPr/>
        </p:nvSpPr>
        <p:spPr>
          <a:xfrm>
            <a:off x="-762000" y="386362"/>
            <a:ext cx="9144000" cy="99417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64"/>
            <a:r>
              <a:rPr lang="en-US" sz="6500" b="1" dirty="0">
                <a:solidFill>
                  <a:srgbClr val="FFFFFF"/>
                </a:solidFill>
                <a:latin typeface="Open Sans"/>
              </a:rPr>
              <a:t>Telling the Story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10AA78A-BFEB-498A-B9EA-86BDA7FB9D78}"/>
              </a:ext>
            </a:extLst>
          </p:cNvPr>
          <p:cNvSpPr/>
          <p:nvPr/>
        </p:nvSpPr>
        <p:spPr>
          <a:xfrm>
            <a:off x="2838745" y="6784353"/>
            <a:ext cx="1810521" cy="1642832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FD8692E-20A2-469F-9C7E-181A7C4D4858}"/>
              </a:ext>
            </a:extLst>
          </p:cNvPr>
          <p:cNvSpPr/>
          <p:nvPr/>
        </p:nvSpPr>
        <p:spPr>
          <a:xfrm>
            <a:off x="8243932" y="11149419"/>
            <a:ext cx="3767879" cy="1123885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87CECF6-19B4-4974-8D1D-048C32033AFD}"/>
              </a:ext>
            </a:extLst>
          </p:cNvPr>
          <p:cNvCxnSpPr>
            <a:cxnSpLocks/>
          </p:cNvCxnSpPr>
          <p:nvPr/>
        </p:nvCxnSpPr>
        <p:spPr>
          <a:xfrm>
            <a:off x="609600" y="1380534"/>
            <a:ext cx="50201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: Rounded Corners 4">
            <a:extLst>
              <a:ext uri="{FF2B5EF4-FFF2-40B4-BE49-F238E27FC236}">
                <a16:creationId xmlns:a16="http://schemas.microsoft.com/office/drawing/2014/main" id="{DF1DD479-2FDD-4FA8-BE57-6EA80A3FE71F}"/>
              </a:ext>
            </a:extLst>
          </p:cNvPr>
          <p:cNvSpPr txBox="1"/>
          <p:nvPr/>
        </p:nvSpPr>
        <p:spPr>
          <a:xfrm>
            <a:off x="8829150" y="3850653"/>
            <a:ext cx="9006236" cy="58674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2390" tIns="72390" rIns="72390" bIns="72390" numCol="1" spcCol="1270" anchor="ctr" anchorCtr="0">
            <a:noAutofit/>
          </a:bodyPr>
          <a:lstStyle/>
          <a:p>
            <a:pPr marL="571500" indent="-571500" defTabSz="84462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Open Sans "/>
              </a:rPr>
              <a:t>What is the financial information saying about our City, Agency, School etc.</a:t>
            </a:r>
          </a:p>
          <a:p>
            <a:pPr marL="571500" indent="-571500" defTabSz="84462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Open Sans "/>
              </a:rPr>
              <a:t>What action items should be taken based on the data</a:t>
            </a:r>
          </a:p>
          <a:p>
            <a:pPr marL="571500" indent="-571500" defTabSz="84462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Open Sans "/>
              </a:rPr>
              <a:t>What can we do about certain issues that may need policy director or planning</a:t>
            </a:r>
          </a:p>
          <a:p>
            <a:pPr marL="571500" indent="-571500" defTabSz="84462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endParaRPr lang="en-US" sz="3600" dirty="0">
              <a:solidFill>
                <a:schemeClr val="bg1"/>
              </a:solidFill>
              <a:latin typeface="Open Sans "/>
            </a:endParaRPr>
          </a:p>
          <a:p>
            <a:pPr marL="571500" indent="-571500" defTabSz="84462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endParaRPr lang="en-US" sz="3600" dirty="0">
              <a:solidFill>
                <a:schemeClr val="bg1"/>
              </a:solidFill>
              <a:latin typeface="Open Sans 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AAA4E7-9CE3-48A6-9C95-BD8F81ECC675}"/>
              </a:ext>
            </a:extLst>
          </p:cNvPr>
          <p:cNvSpPr txBox="1"/>
          <p:nvPr/>
        </p:nvSpPr>
        <p:spPr>
          <a:xfrm>
            <a:off x="9474454" y="2477636"/>
            <a:ext cx="107664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What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1638E041-AB90-41F9-B3AE-A500DCA11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70436" y="2250661"/>
            <a:ext cx="1190766" cy="1229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400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0D75E-12A2-478A-A5E5-90310D790DBE}"/>
              </a:ext>
            </a:extLst>
          </p:cNvPr>
          <p:cNvSpPr txBox="1">
            <a:spLocks/>
          </p:cNvSpPr>
          <p:nvPr/>
        </p:nvSpPr>
        <p:spPr>
          <a:xfrm>
            <a:off x="9514088" y="820030"/>
            <a:ext cx="9144000" cy="99417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64"/>
            <a:r>
              <a:rPr lang="en-US" sz="6500" b="1" dirty="0">
                <a:solidFill>
                  <a:srgbClr val="FFFFFF"/>
                </a:solidFill>
                <a:latin typeface="Open Sans"/>
              </a:rPr>
              <a:t>Telling the Story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10AA78A-BFEB-498A-B9EA-86BDA7FB9D78}"/>
              </a:ext>
            </a:extLst>
          </p:cNvPr>
          <p:cNvSpPr/>
          <p:nvPr/>
        </p:nvSpPr>
        <p:spPr>
          <a:xfrm>
            <a:off x="2838745" y="6784353"/>
            <a:ext cx="1810521" cy="1642832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FD8692E-20A2-469F-9C7E-181A7C4D4858}"/>
              </a:ext>
            </a:extLst>
          </p:cNvPr>
          <p:cNvSpPr/>
          <p:nvPr/>
        </p:nvSpPr>
        <p:spPr>
          <a:xfrm>
            <a:off x="8243932" y="11149419"/>
            <a:ext cx="3767879" cy="1123885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87CECF6-19B4-4974-8D1D-048C32033AFD}"/>
              </a:ext>
            </a:extLst>
          </p:cNvPr>
          <p:cNvCxnSpPr>
            <a:cxnSpLocks/>
          </p:cNvCxnSpPr>
          <p:nvPr/>
        </p:nvCxnSpPr>
        <p:spPr>
          <a:xfrm>
            <a:off x="12345523" y="1814202"/>
            <a:ext cx="50201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: Rounded Corners 4">
            <a:extLst>
              <a:ext uri="{FF2B5EF4-FFF2-40B4-BE49-F238E27FC236}">
                <a16:creationId xmlns:a16="http://schemas.microsoft.com/office/drawing/2014/main" id="{DF1DD479-2FDD-4FA8-BE57-6EA80A3FE71F}"/>
              </a:ext>
            </a:extLst>
          </p:cNvPr>
          <p:cNvSpPr txBox="1"/>
          <p:nvPr/>
        </p:nvSpPr>
        <p:spPr>
          <a:xfrm>
            <a:off x="739508" y="4774519"/>
            <a:ext cx="7681868" cy="459849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2390" tIns="72390" rIns="72390" bIns="72390" numCol="1" spcCol="1270" anchor="ctr" anchorCtr="0">
            <a:noAutofit/>
          </a:bodyPr>
          <a:lstStyle/>
          <a:p>
            <a:pPr marL="571500" indent="-571500" defTabSz="84462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Open Sans "/>
              </a:rPr>
              <a:t>When do the different groups need to hear the information</a:t>
            </a:r>
          </a:p>
          <a:p>
            <a:pPr marL="571500" indent="-571500" defTabSz="84462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Open Sans "/>
              </a:rPr>
              <a:t>Should different groups hear about the information more than once, if so when does it make sense to update</a:t>
            </a:r>
          </a:p>
          <a:p>
            <a:pPr marL="571500" indent="-571500" defTabSz="84462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Open Sans "/>
              </a:rPr>
              <a:t>Ask yourself does timing matter for different elements of what I will be sharing</a:t>
            </a:r>
          </a:p>
          <a:p>
            <a:pPr marL="571500" indent="-571500" defTabSz="84462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endParaRPr lang="en-US" sz="3600" dirty="0">
              <a:solidFill>
                <a:schemeClr val="bg1"/>
              </a:solidFill>
              <a:latin typeface="Open Sans "/>
            </a:endParaRPr>
          </a:p>
          <a:p>
            <a:pPr marL="571500" indent="-571500" defTabSz="84462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endParaRPr lang="en-US" sz="3600" dirty="0">
              <a:solidFill>
                <a:schemeClr val="bg1"/>
              </a:solidFill>
              <a:latin typeface="Open Sans 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AAA4E7-9CE3-48A6-9C95-BD8F81ECC675}"/>
              </a:ext>
            </a:extLst>
          </p:cNvPr>
          <p:cNvSpPr txBox="1"/>
          <p:nvPr/>
        </p:nvSpPr>
        <p:spPr>
          <a:xfrm>
            <a:off x="2667000" y="2464384"/>
            <a:ext cx="16024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When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1638E041-AB90-41F9-B3AE-A500DCA11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9325" y="2250661"/>
            <a:ext cx="1077176" cy="1229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FEC78D-97F3-411F-8193-6F23DABDC9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86800" y="3352800"/>
            <a:ext cx="8678919" cy="615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895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0D75E-12A2-478A-A5E5-90310D790DBE}"/>
              </a:ext>
            </a:extLst>
          </p:cNvPr>
          <p:cNvSpPr txBox="1">
            <a:spLocks/>
          </p:cNvSpPr>
          <p:nvPr/>
        </p:nvSpPr>
        <p:spPr>
          <a:xfrm>
            <a:off x="-609600" y="650551"/>
            <a:ext cx="9144000" cy="99417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64"/>
            <a:r>
              <a:rPr lang="en-US" sz="6500" b="1" dirty="0">
                <a:solidFill>
                  <a:srgbClr val="FFFFFF"/>
                </a:solidFill>
                <a:latin typeface="Open Sans"/>
              </a:rPr>
              <a:t>Telling the Story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10AA78A-BFEB-498A-B9EA-86BDA7FB9D78}"/>
              </a:ext>
            </a:extLst>
          </p:cNvPr>
          <p:cNvSpPr/>
          <p:nvPr/>
        </p:nvSpPr>
        <p:spPr>
          <a:xfrm>
            <a:off x="2838745" y="6784353"/>
            <a:ext cx="1810521" cy="1642832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FD8692E-20A2-469F-9C7E-181A7C4D4858}"/>
              </a:ext>
            </a:extLst>
          </p:cNvPr>
          <p:cNvSpPr/>
          <p:nvPr/>
        </p:nvSpPr>
        <p:spPr>
          <a:xfrm>
            <a:off x="8243932" y="11149419"/>
            <a:ext cx="3767879" cy="1123885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87CECF6-19B4-4974-8D1D-048C32033AFD}"/>
              </a:ext>
            </a:extLst>
          </p:cNvPr>
          <p:cNvCxnSpPr>
            <a:cxnSpLocks/>
          </p:cNvCxnSpPr>
          <p:nvPr/>
        </p:nvCxnSpPr>
        <p:spPr>
          <a:xfrm>
            <a:off x="838200" y="1803231"/>
            <a:ext cx="50201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: Rounded Corners 4">
            <a:extLst>
              <a:ext uri="{FF2B5EF4-FFF2-40B4-BE49-F238E27FC236}">
                <a16:creationId xmlns:a16="http://schemas.microsoft.com/office/drawing/2014/main" id="{DF1DD479-2FDD-4FA8-BE57-6EA80A3FE71F}"/>
              </a:ext>
            </a:extLst>
          </p:cNvPr>
          <p:cNvSpPr txBox="1"/>
          <p:nvPr/>
        </p:nvSpPr>
        <p:spPr>
          <a:xfrm>
            <a:off x="7620000" y="4531054"/>
            <a:ext cx="10103621" cy="487679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2390" tIns="72390" rIns="72390" bIns="72390" numCol="1" spcCol="1270" anchor="ctr" anchorCtr="0">
            <a:noAutofit/>
          </a:bodyPr>
          <a:lstStyle/>
          <a:p>
            <a:pPr marL="571500" indent="-571500" defTabSz="84462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Open Sans "/>
              </a:rPr>
              <a:t>Are all interested in the story available when we plan to share it?</a:t>
            </a:r>
          </a:p>
          <a:p>
            <a:pPr marL="571500" indent="-571500" defTabSz="84462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Open Sans "/>
              </a:rPr>
              <a:t>Would a different location or time allow for better access to the information, or be shared with a different group?</a:t>
            </a:r>
          </a:p>
          <a:p>
            <a:pPr marL="571500" indent="-571500" defTabSz="84462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Open Sans "/>
              </a:rPr>
              <a:t>What methods of communication are available to be able to share the information?</a:t>
            </a:r>
          </a:p>
          <a:p>
            <a:pPr marL="1485900" lvl="2" indent="-571500" defTabSz="84462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Open Sans "/>
              </a:rPr>
              <a:t>Physical space</a:t>
            </a:r>
          </a:p>
          <a:p>
            <a:pPr marL="1485900" lvl="2" indent="-571500" defTabSz="84462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Open Sans "/>
              </a:rPr>
              <a:t>Social media</a:t>
            </a:r>
          </a:p>
          <a:p>
            <a:pPr marL="1485900" lvl="2" indent="-571500" defTabSz="84462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Open Sans "/>
              </a:rPr>
              <a:t>Website</a:t>
            </a:r>
          </a:p>
          <a:p>
            <a:pPr marL="1485900" lvl="2" indent="-571500" defTabSz="84462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Open Sans "/>
              </a:rPr>
              <a:t>Mailers </a:t>
            </a:r>
          </a:p>
          <a:p>
            <a:pPr marL="1485900" lvl="2" indent="-571500" defTabSz="84462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Open Sans "/>
              </a:rPr>
              <a:t>etc.</a:t>
            </a:r>
          </a:p>
          <a:p>
            <a:pPr marL="571500" indent="-571500" defTabSz="84462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endParaRPr lang="en-US" sz="3600" dirty="0">
              <a:solidFill>
                <a:schemeClr val="bg1"/>
              </a:solidFill>
              <a:latin typeface="Open Sans "/>
            </a:endParaRPr>
          </a:p>
          <a:p>
            <a:pPr marL="571500" indent="-571500" defTabSz="84462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endParaRPr lang="en-US" sz="3600" dirty="0">
              <a:solidFill>
                <a:schemeClr val="bg1"/>
              </a:solidFill>
              <a:latin typeface="Open Sans "/>
            </a:endParaRPr>
          </a:p>
          <a:p>
            <a:pPr marL="571500" indent="-571500" defTabSz="84462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endParaRPr lang="en-US" sz="3600" dirty="0">
              <a:solidFill>
                <a:schemeClr val="bg1"/>
              </a:solidFill>
              <a:latin typeface="Open Sans 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AAA4E7-9CE3-48A6-9C95-BD8F81ECC675}"/>
              </a:ext>
            </a:extLst>
          </p:cNvPr>
          <p:cNvSpPr txBox="1"/>
          <p:nvPr/>
        </p:nvSpPr>
        <p:spPr>
          <a:xfrm>
            <a:off x="10162073" y="914400"/>
            <a:ext cx="3276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Where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1638E041-AB90-41F9-B3AE-A500DCA11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43932" y="402451"/>
            <a:ext cx="1411323" cy="1527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E7352E-54DC-436E-9E97-99A77EB0AC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3199"/>
            <a:ext cx="6819460" cy="640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83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0D75E-12A2-478A-A5E5-90310D790DBE}"/>
              </a:ext>
            </a:extLst>
          </p:cNvPr>
          <p:cNvSpPr txBox="1">
            <a:spLocks/>
          </p:cNvSpPr>
          <p:nvPr/>
        </p:nvSpPr>
        <p:spPr>
          <a:xfrm>
            <a:off x="9677400" y="437303"/>
            <a:ext cx="9144000" cy="99417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64"/>
            <a:r>
              <a:rPr lang="en-US" sz="6500" b="1" dirty="0">
                <a:solidFill>
                  <a:srgbClr val="FFFFFF"/>
                </a:solidFill>
                <a:latin typeface="Open Sans"/>
              </a:rPr>
              <a:t>Telling the Story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10AA78A-BFEB-498A-B9EA-86BDA7FB9D78}"/>
              </a:ext>
            </a:extLst>
          </p:cNvPr>
          <p:cNvSpPr/>
          <p:nvPr/>
        </p:nvSpPr>
        <p:spPr>
          <a:xfrm>
            <a:off x="2838745" y="6784353"/>
            <a:ext cx="1810521" cy="1642832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FD8692E-20A2-469F-9C7E-181A7C4D4858}"/>
              </a:ext>
            </a:extLst>
          </p:cNvPr>
          <p:cNvSpPr/>
          <p:nvPr/>
        </p:nvSpPr>
        <p:spPr>
          <a:xfrm>
            <a:off x="8243932" y="11149419"/>
            <a:ext cx="3767879" cy="1123885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87CECF6-19B4-4974-8D1D-048C32033AFD}"/>
              </a:ext>
            </a:extLst>
          </p:cNvPr>
          <p:cNvCxnSpPr>
            <a:cxnSpLocks/>
          </p:cNvCxnSpPr>
          <p:nvPr/>
        </p:nvCxnSpPr>
        <p:spPr>
          <a:xfrm>
            <a:off x="12344400" y="1431475"/>
            <a:ext cx="50201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: Rounded Corners 4">
            <a:extLst>
              <a:ext uri="{FF2B5EF4-FFF2-40B4-BE49-F238E27FC236}">
                <a16:creationId xmlns:a16="http://schemas.microsoft.com/office/drawing/2014/main" id="{DF1DD479-2FDD-4FA8-BE57-6EA80A3FE71F}"/>
              </a:ext>
            </a:extLst>
          </p:cNvPr>
          <p:cNvSpPr txBox="1"/>
          <p:nvPr/>
        </p:nvSpPr>
        <p:spPr>
          <a:xfrm>
            <a:off x="655320" y="4485105"/>
            <a:ext cx="9704771" cy="459849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2390" tIns="72390" rIns="72390" bIns="72390" numCol="1" spcCol="1270" anchor="ctr" anchorCtr="0">
            <a:noAutofit/>
          </a:bodyPr>
          <a:lstStyle/>
          <a:p>
            <a:pPr marL="571500" indent="-571500" defTabSz="84462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Open Sans "/>
              </a:rPr>
              <a:t>What is it we hope the audience will hear?</a:t>
            </a:r>
          </a:p>
          <a:p>
            <a:pPr marL="571500" indent="-571500" defTabSz="84462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Open Sans "/>
              </a:rPr>
              <a:t>Is there action we need taken on the information?</a:t>
            </a:r>
          </a:p>
          <a:p>
            <a:pPr marL="571500" indent="-571500" defTabSz="84462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Open Sans "/>
              </a:rPr>
              <a:t>Are we planting seeds or sharing the harvest?</a:t>
            </a:r>
          </a:p>
          <a:p>
            <a:pPr marL="571500" indent="-571500" defTabSz="84462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endParaRPr lang="en-US" sz="3600" dirty="0">
              <a:solidFill>
                <a:schemeClr val="bg1"/>
              </a:solidFill>
              <a:latin typeface="Open Sans "/>
            </a:endParaRPr>
          </a:p>
          <a:p>
            <a:pPr marL="571500" indent="-571500" defTabSz="84462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endParaRPr lang="en-US" sz="3600" dirty="0">
              <a:solidFill>
                <a:schemeClr val="bg1"/>
              </a:solidFill>
              <a:latin typeface="Open Sans 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AAA4E7-9CE3-48A6-9C95-BD8F81ECC675}"/>
              </a:ext>
            </a:extLst>
          </p:cNvPr>
          <p:cNvSpPr txBox="1"/>
          <p:nvPr/>
        </p:nvSpPr>
        <p:spPr>
          <a:xfrm>
            <a:off x="2667000" y="2464384"/>
            <a:ext cx="16024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Why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1638E041-AB90-41F9-B3AE-A500DCA11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5800" y="2191744"/>
            <a:ext cx="1411323" cy="1411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F42C88-FF9C-43F9-907B-5DA62DB62D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926" y="1828800"/>
            <a:ext cx="6725163" cy="7944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41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0D75E-12A2-478A-A5E5-90310D790DBE}"/>
              </a:ext>
            </a:extLst>
          </p:cNvPr>
          <p:cNvSpPr txBox="1">
            <a:spLocks/>
          </p:cNvSpPr>
          <p:nvPr/>
        </p:nvSpPr>
        <p:spPr>
          <a:xfrm>
            <a:off x="-721154" y="545637"/>
            <a:ext cx="9144000" cy="99417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64"/>
            <a:r>
              <a:rPr lang="en-US" sz="6500" b="1" dirty="0">
                <a:solidFill>
                  <a:srgbClr val="FFFFFF"/>
                </a:solidFill>
                <a:latin typeface="Open Sans"/>
              </a:rPr>
              <a:t>Telling the Story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10AA78A-BFEB-498A-B9EA-86BDA7FB9D78}"/>
              </a:ext>
            </a:extLst>
          </p:cNvPr>
          <p:cNvSpPr/>
          <p:nvPr/>
        </p:nvSpPr>
        <p:spPr>
          <a:xfrm>
            <a:off x="2838745" y="6784353"/>
            <a:ext cx="1810521" cy="1642832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FD8692E-20A2-469F-9C7E-181A7C4D4858}"/>
              </a:ext>
            </a:extLst>
          </p:cNvPr>
          <p:cNvSpPr/>
          <p:nvPr/>
        </p:nvSpPr>
        <p:spPr>
          <a:xfrm>
            <a:off x="8243932" y="11149419"/>
            <a:ext cx="3767879" cy="1123885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87CECF6-19B4-4974-8D1D-048C32033AFD}"/>
              </a:ext>
            </a:extLst>
          </p:cNvPr>
          <p:cNvCxnSpPr>
            <a:cxnSpLocks/>
          </p:cNvCxnSpPr>
          <p:nvPr/>
        </p:nvCxnSpPr>
        <p:spPr>
          <a:xfrm>
            <a:off x="609600" y="1689688"/>
            <a:ext cx="50201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: Rounded Corners 4">
            <a:extLst>
              <a:ext uri="{FF2B5EF4-FFF2-40B4-BE49-F238E27FC236}">
                <a16:creationId xmlns:a16="http://schemas.microsoft.com/office/drawing/2014/main" id="{DF1DD479-2FDD-4FA8-BE57-6EA80A3FE71F}"/>
              </a:ext>
            </a:extLst>
          </p:cNvPr>
          <p:cNvSpPr txBox="1"/>
          <p:nvPr/>
        </p:nvSpPr>
        <p:spPr>
          <a:xfrm>
            <a:off x="8459289" y="4240787"/>
            <a:ext cx="8801100" cy="459849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2390" tIns="72390" rIns="72390" bIns="72390" numCol="1" spcCol="1270" anchor="ctr" anchorCtr="0">
            <a:noAutofit/>
          </a:bodyPr>
          <a:lstStyle/>
          <a:p>
            <a:pPr marL="571500" indent="-571500" defTabSz="84462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Open Sans "/>
              </a:rPr>
              <a:t>Reminiscent of the where discussion, we need to know our options of how the information is going to be presented</a:t>
            </a:r>
          </a:p>
          <a:p>
            <a:pPr marL="571500" indent="-571500" defTabSz="84462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Open Sans "/>
              </a:rPr>
              <a:t>Narrative:</a:t>
            </a:r>
          </a:p>
          <a:p>
            <a:pPr marL="1485900" lvl="2" indent="-571500" defTabSz="84462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Open Sans "/>
              </a:rPr>
              <a:t>Books</a:t>
            </a:r>
          </a:p>
          <a:p>
            <a:pPr marL="1485900" lvl="2" indent="-571500" defTabSz="84462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Open Sans "/>
              </a:rPr>
              <a:t>Briefs</a:t>
            </a:r>
          </a:p>
          <a:p>
            <a:pPr marL="1485900" lvl="2" indent="-571500" defTabSz="84462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Open Sans "/>
              </a:rPr>
              <a:t>Newsletters</a:t>
            </a:r>
          </a:p>
          <a:p>
            <a:pPr marL="571500" indent="-571500" defTabSz="84462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Open Sans "/>
              </a:rPr>
              <a:t>Charts and graphs</a:t>
            </a:r>
          </a:p>
          <a:p>
            <a:pPr marL="571500" indent="-571500" defTabSz="84462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Open Sans "/>
              </a:rPr>
              <a:t>Pictures</a:t>
            </a:r>
          </a:p>
          <a:p>
            <a:pPr marL="571500" indent="-571500" defTabSz="84462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Open Sans "/>
              </a:rPr>
              <a:t>Videos</a:t>
            </a:r>
          </a:p>
          <a:p>
            <a:pPr marL="571500" indent="-571500" defTabSz="84462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endParaRPr lang="en-US" sz="3600" dirty="0">
              <a:solidFill>
                <a:schemeClr val="bg1"/>
              </a:solidFill>
              <a:latin typeface="Open Sans "/>
            </a:endParaRPr>
          </a:p>
          <a:p>
            <a:pPr marL="571500" indent="-571500" defTabSz="84462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endParaRPr lang="en-US" sz="3600" dirty="0">
              <a:solidFill>
                <a:schemeClr val="bg1"/>
              </a:solidFill>
              <a:latin typeface="Open Sans 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AAA4E7-9CE3-48A6-9C95-BD8F81ECC675}"/>
              </a:ext>
            </a:extLst>
          </p:cNvPr>
          <p:cNvSpPr txBox="1"/>
          <p:nvPr/>
        </p:nvSpPr>
        <p:spPr>
          <a:xfrm>
            <a:off x="10896600" y="915551"/>
            <a:ext cx="320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How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1638E041-AB90-41F9-B3AE-A500DCA11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108527" y="545637"/>
            <a:ext cx="1283020" cy="1411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3C7052-1690-4D65-AF5D-8620715AA9E6}"/>
              </a:ext>
            </a:extLst>
          </p:cNvPr>
          <p:cNvSpPr txBox="1"/>
          <p:nvPr/>
        </p:nvSpPr>
        <p:spPr>
          <a:xfrm>
            <a:off x="1905000" y="9127489"/>
            <a:ext cx="1539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Consider having a consistent style no matter the  method of delivery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997A5E-2B24-49EF-96E9-6528E6939A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" y="2353548"/>
            <a:ext cx="7364205" cy="6587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783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0D75E-12A2-478A-A5E5-90310D790DBE}"/>
              </a:ext>
            </a:extLst>
          </p:cNvPr>
          <p:cNvSpPr txBox="1">
            <a:spLocks/>
          </p:cNvSpPr>
          <p:nvPr/>
        </p:nvSpPr>
        <p:spPr>
          <a:xfrm>
            <a:off x="4649266" y="709471"/>
            <a:ext cx="9144000" cy="99417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64"/>
            <a:r>
              <a:rPr lang="en-US" sz="6500" b="1" dirty="0">
                <a:solidFill>
                  <a:srgbClr val="FFFFFF"/>
                </a:solidFill>
                <a:latin typeface="Open Sans"/>
              </a:rPr>
              <a:t>Telling the Story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10AA78A-BFEB-498A-B9EA-86BDA7FB9D78}"/>
              </a:ext>
            </a:extLst>
          </p:cNvPr>
          <p:cNvSpPr/>
          <p:nvPr/>
        </p:nvSpPr>
        <p:spPr>
          <a:xfrm>
            <a:off x="2838745" y="6784353"/>
            <a:ext cx="1810521" cy="1642832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FD8692E-20A2-469F-9C7E-181A7C4D4858}"/>
              </a:ext>
            </a:extLst>
          </p:cNvPr>
          <p:cNvSpPr/>
          <p:nvPr/>
        </p:nvSpPr>
        <p:spPr>
          <a:xfrm>
            <a:off x="8243932" y="11149419"/>
            <a:ext cx="3767879" cy="1123885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87CECF6-19B4-4974-8D1D-048C32033AFD}"/>
              </a:ext>
            </a:extLst>
          </p:cNvPr>
          <p:cNvCxnSpPr>
            <a:cxnSpLocks/>
          </p:cNvCxnSpPr>
          <p:nvPr/>
        </p:nvCxnSpPr>
        <p:spPr>
          <a:xfrm>
            <a:off x="6057900" y="1703643"/>
            <a:ext cx="6172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5EAAA4E7-9CE3-48A6-9C95-BD8F81ECC675}"/>
              </a:ext>
            </a:extLst>
          </p:cNvPr>
          <p:cNvSpPr txBox="1"/>
          <p:nvPr/>
        </p:nvSpPr>
        <p:spPr>
          <a:xfrm>
            <a:off x="2838745" y="2855727"/>
            <a:ext cx="16024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Diving into examples of the “How”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1638E041-AB90-41F9-B3AE-A500DCA11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66800" y="2657896"/>
            <a:ext cx="1283020" cy="1411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4AAF9F-8FF2-4656-B112-B57FA96DD8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4648200"/>
            <a:ext cx="11656267" cy="486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462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POWER_POINT_EXCEL_LINK_TAG_NAME" val="{&quot;Id&quot;:&quot;POWER_USER_LINK_67EB2D24_74A7_4282_BBE9_1F726149C3FD&quot;,&quot;SourceFullName&quot;:&quot;https://www.youtube.com/embed/_w4z108dHPk?feature=oembed&quot;,&quot;LastUpdate&quot;:&quot;2022-10-12 8:34 AM&quot;,&quot;UpdatedBy&quot;:&quot;MatthewD&quot;,&quot;IsLinked&quot;:false,&quot;IsBrokenLink&quot;:false,&quot;Type&quot;:2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POWER_POINT_EXCEL_LINK_TAG_NAME" val="{&quot;Id&quot;:&quot;POWER_USER_LINK_AC72FD67_6724_48D7_BCBF_ACE5BA1D757E&quot;,&quot;SourceFullName&quot;:&quot;https://www.youtube.com/embed/DQG6KgOJCM4?start=5&amp;feature=oembed&quot;,&quot;LastUpdate&quot;:&quot;2022-10-12 8:33 AM&quot;,&quot;UpdatedBy&quot;:&quot;MatthewD&quot;,&quot;IsLinked&quot;:false,&quot;IsBrokenLink&quot;:false,&quot;Type&quot;:2}"/>
</p:tagLst>
</file>

<file path=ppt/theme/theme1.xml><?xml version="1.0" encoding="utf-8"?>
<a:theme xmlns:a="http://schemas.openxmlformats.org/drawingml/2006/main" name="Office Theme">
  <a:themeElements>
    <a:clrScheme name="COC Brand">
      <a:dk1>
        <a:srgbClr val="000000"/>
      </a:dk1>
      <a:lt1>
        <a:srgbClr val="FFFFFF"/>
      </a:lt1>
      <a:dk2>
        <a:srgbClr val="25282A"/>
      </a:dk2>
      <a:lt2>
        <a:srgbClr val="5B6770"/>
      </a:lt2>
      <a:accent1>
        <a:srgbClr val="E5E1E6"/>
      </a:accent1>
      <a:accent2>
        <a:srgbClr val="F6A623"/>
      </a:accent2>
      <a:accent3>
        <a:srgbClr val="00966C"/>
      </a:accent3>
      <a:accent4>
        <a:srgbClr val="1A8AC0"/>
      </a:accent4>
      <a:accent5>
        <a:srgbClr val="00426A"/>
      </a:accent5>
      <a:accent6>
        <a:srgbClr val="6C1D45"/>
      </a:accent6>
      <a:hlink>
        <a:srgbClr val="E3DACF"/>
      </a:hlink>
      <a:folHlink>
        <a:srgbClr val="5B6770"/>
      </a:folHlink>
    </a:clrScheme>
    <a:fontScheme name="Custom 1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GFOA Presenation Template_2014.09.10">
  <a:themeElements>
    <a:clrScheme name="GFOA 2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4E95"/>
      </a:accent1>
      <a:accent2>
        <a:srgbClr val="16E6B6"/>
      </a:accent2>
      <a:accent3>
        <a:srgbClr val="FFD800"/>
      </a:accent3>
      <a:accent4>
        <a:srgbClr val="EDEBE8"/>
      </a:accent4>
      <a:accent5>
        <a:srgbClr val="3ACDE8"/>
      </a:accent5>
      <a:accent6>
        <a:srgbClr val="FF00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hatIsABudget_3.18.2022 [Compatibility Mode]" id="{38F9A302-64A5-4193-9B40-B229BD44BD00}" vid="{2D06BE47-7CD5-4AE6-895F-5C88419C1CA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4027</TotalTime>
  <Words>685</Words>
  <Application>Microsoft Office PowerPoint</Application>
  <PresentationFormat>Custom</PresentationFormat>
  <Paragraphs>129</Paragraphs>
  <Slides>26</Slides>
  <Notes>23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Arial</vt:lpstr>
      <vt:lpstr>Book Antiqua</vt:lpstr>
      <vt:lpstr>Calibri</vt:lpstr>
      <vt:lpstr>Courier New</vt:lpstr>
      <vt:lpstr>Helvetica</vt:lpstr>
      <vt:lpstr>Lato</vt:lpstr>
      <vt:lpstr>Open Sans</vt:lpstr>
      <vt:lpstr>Open Sans </vt:lpstr>
      <vt:lpstr>Wingdings</vt:lpstr>
      <vt:lpstr>Office Theme</vt:lpstr>
      <vt:lpstr>6_GFOA Presenation Template_2014.09.10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City Newsletter - CityScope </vt:lpstr>
      <vt:lpstr>Social Media Posts</vt:lpstr>
      <vt:lpstr> Press Releases &amp;  In-person discussions  </vt:lpstr>
      <vt:lpstr>Budget Brief - Chandler </vt:lpstr>
      <vt:lpstr>Budget Brief - Tempe</vt:lpstr>
      <vt:lpstr>Scottsdale’s Annual  “Report To Our Community”</vt:lpstr>
      <vt:lpstr>Charts, Graphs, Graphics</vt:lpstr>
      <vt:lpstr>Charts, Graphs, Graphics</vt:lpstr>
      <vt:lpstr>Charts, Graphs, Graphics</vt:lpstr>
      <vt:lpstr>Charts, Graphs, Graphics - Gilbert</vt:lpstr>
      <vt:lpstr>Charts, Graphs, Graphics - Tempe</vt:lpstr>
      <vt:lpstr>Budget Related Videos</vt:lpstr>
      <vt:lpstr>Budget Related Videos</vt:lpstr>
      <vt:lpstr>Budget Related Videos</vt:lpstr>
      <vt:lpstr>PowerPoint Presentation</vt:lpstr>
      <vt:lpstr>Questions?    Matt Dunbar Budget &amp; Policy Officer 480-782-2256 matthew.dunbar@chandleraz.gov chandleraz.gov/budget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Matthew Dunbar</dc:creator>
  <cp:lastModifiedBy>Matthew Dunbar</cp:lastModifiedBy>
  <cp:revision>12</cp:revision>
  <dcterms:created xsi:type="dcterms:W3CDTF">2022-07-27T20:34:41Z</dcterms:created>
  <dcterms:modified xsi:type="dcterms:W3CDTF">2022-10-12T17:54:12Z</dcterms:modified>
</cp:coreProperties>
</file>