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4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C9939-177B-432A-976C-BD244238BB6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2A176D-09EB-4DD2-96B9-A4014D6601B1}">
      <dgm:prSet/>
      <dgm:spPr/>
      <dgm:t>
        <a:bodyPr/>
        <a:lstStyle/>
        <a:p>
          <a:pPr>
            <a:defRPr b="1"/>
          </a:pPr>
          <a:r>
            <a:rPr lang="en-US"/>
            <a:t>Discuss History and Purpose of Manual &amp; Other League Publications</a:t>
          </a:r>
        </a:p>
      </dgm:t>
    </dgm:pt>
    <dgm:pt modelId="{D2DF8B71-75A1-4F5F-B7BA-563B736F4166}" type="parTrans" cxnId="{B1A74194-836D-43E5-86EA-89625A56209A}">
      <dgm:prSet/>
      <dgm:spPr/>
      <dgm:t>
        <a:bodyPr/>
        <a:lstStyle/>
        <a:p>
          <a:endParaRPr lang="en-US"/>
        </a:p>
      </dgm:t>
    </dgm:pt>
    <dgm:pt modelId="{8A8ED6E5-E7AB-4E6A-9AE4-96B04F51E3F1}" type="sibTrans" cxnId="{B1A74194-836D-43E5-86EA-89625A56209A}">
      <dgm:prSet/>
      <dgm:spPr/>
      <dgm:t>
        <a:bodyPr/>
        <a:lstStyle/>
        <a:p>
          <a:endParaRPr lang="en-US"/>
        </a:p>
      </dgm:t>
    </dgm:pt>
    <dgm:pt modelId="{CFA05E66-0F0C-43BD-9950-B02E77B91FAF}">
      <dgm:prSet/>
      <dgm:spPr/>
      <dgm:t>
        <a:bodyPr/>
        <a:lstStyle/>
        <a:p>
          <a:pPr>
            <a:defRPr b="1"/>
          </a:pPr>
          <a:r>
            <a:rPr lang="en-US"/>
            <a:t>Cover what is in Budget and Finance Manual</a:t>
          </a:r>
        </a:p>
      </dgm:t>
    </dgm:pt>
    <dgm:pt modelId="{BADA3092-9C6B-4C0D-BA44-1EDE7F454D75}" type="parTrans" cxnId="{364ABB45-7D40-4F89-A56B-7E44F41FC02D}">
      <dgm:prSet/>
      <dgm:spPr/>
      <dgm:t>
        <a:bodyPr/>
        <a:lstStyle/>
        <a:p>
          <a:endParaRPr lang="en-US"/>
        </a:p>
      </dgm:t>
    </dgm:pt>
    <dgm:pt modelId="{B4803672-71F5-4FAF-A174-1C221081BBDD}" type="sibTrans" cxnId="{364ABB45-7D40-4F89-A56B-7E44F41FC02D}">
      <dgm:prSet/>
      <dgm:spPr/>
      <dgm:t>
        <a:bodyPr/>
        <a:lstStyle/>
        <a:p>
          <a:endParaRPr lang="en-US"/>
        </a:p>
      </dgm:t>
    </dgm:pt>
    <dgm:pt modelId="{C68067BE-3C8B-4AA9-85AF-B63D668641AC}">
      <dgm:prSet/>
      <dgm:spPr/>
      <dgm:t>
        <a:bodyPr/>
        <a:lstStyle/>
        <a:p>
          <a:r>
            <a:rPr lang="en-US"/>
            <a:t>Revenue Sources</a:t>
          </a:r>
        </a:p>
      </dgm:t>
    </dgm:pt>
    <dgm:pt modelId="{2C8C71A8-6C4C-4EAB-AEFF-C87B3E8ED7A0}" type="parTrans" cxnId="{DE2A2BF9-F4D8-4B16-9DF4-37E8815779E4}">
      <dgm:prSet/>
      <dgm:spPr/>
      <dgm:t>
        <a:bodyPr/>
        <a:lstStyle/>
        <a:p>
          <a:endParaRPr lang="en-US"/>
        </a:p>
      </dgm:t>
    </dgm:pt>
    <dgm:pt modelId="{D748B7D8-7F82-458B-835F-B889BA0A87A1}" type="sibTrans" cxnId="{DE2A2BF9-F4D8-4B16-9DF4-37E8815779E4}">
      <dgm:prSet/>
      <dgm:spPr/>
      <dgm:t>
        <a:bodyPr/>
        <a:lstStyle/>
        <a:p>
          <a:endParaRPr lang="en-US"/>
        </a:p>
      </dgm:t>
    </dgm:pt>
    <dgm:pt modelId="{7C31D8F0-FAC1-4EE6-B8D8-213AF58FD43B}">
      <dgm:prSet/>
      <dgm:spPr/>
      <dgm:t>
        <a:bodyPr/>
        <a:lstStyle/>
        <a:p>
          <a:r>
            <a:rPr lang="en-US"/>
            <a:t>Arizona Budget Law Requirements</a:t>
          </a:r>
        </a:p>
      </dgm:t>
    </dgm:pt>
    <dgm:pt modelId="{C2E055B8-82D2-4D61-BE72-CFEAED79B909}" type="parTrans" cxnId="{FEFF4D2C-55FB-46AF-9B19-6B3C6F5730C0}">
      <dgm:prSet/>
      <dgm:spPr/>
      <dgm:t>
        <a:bodyPr/>
        <a:lstStyle/>
        <a:p>
          <a:endParaRPr lang="en-US"/>
        </a:p>
      </dgm:t>
    </dgm:pt>
    <dgm:pt modelId="{E2FDB830-B9FE-49DD-82C3-BCCB698772E6}" type="sibTrans" cxnId="{FEFF4D2C-55FB-46AF-9B19-6B3C6F5730C0}">
      <dgm:prSet/>
      <dgm:spPr/>
      <dgm:t>
        <a:bodyPr/>
        <a:lstStyle/>
        <a:p>
          <a:endParaRPr lang="en-US"/>
        </a:p>
      </dgm:t>
    </dgm:pt>
    <dgm:pt modelId="{5E2998A4-288E-4583-99ED-F3310ECABD27}">
      <dgm:prSet/>
      <dgm:spPr/>
      <dgm:t>
        <a:bodyPr/>
        <a:lstStyle/>
        <a:p>
          <a:r>
            <a:rPr lang="en-US"/>
            <a:t>Annual Budget Preparation</a:t>
          </a:r>
        </a:p>
      </dgm:t>
    </dgm:pt>
    <dgm:pt modelId="{2A26029E-E424-410C-8FD2-69748F02AE62}" type="parTrans" cxnId="{1D218124-AD19-42BA-9489-B9E0F762C3A9}">
      <dgm:prSet/>
      <dgm:spPr/>
      <dgm:t>
        <a:bodyPr/>
        <a:lstStyle/>
        <a:p>
          <a:endParaRPr lang="en-US"/>
        </a:p>
      </dgm:t>
    </dgm:pt>
    <dgm:pt modelId="{BF17B564-6B5C-4A72-BE59-DCB502187053}" type="sibTrans" cxnId="{1D218124-AD19-42BA-9489-B9E0F762C3A9}">
      <dgm:prSet/>
      <dgm:spPr/>
      <dgm:t>
        <a:bodyPr/>
        <a:lstStyle/>
        <a:p>
          <a:endParaRPr lang="en-US"/>
        </a:p>
      </dgm:t>
    </dgm:pt>
    <dgm:pt modelId="{C0212FB2-EF53-4D44-913E-253C80106B75}">
      <dgm:prSet/>
      <dgm:spPr/>
      <dgm:t>
        <a:bodyPr/>
        <a:lstStyle/>
        <a:p>
          <a:r>
            <a:rPr lang="en-US"/>
            <a:t>Financial Management</a:t>
          </a:r>
        </a:p>
      </dgm:t>
    </dgm:pt>
    <dgm:pt modelId="{3025A83F-02F5-49FE-82D5-7DEE7EA0EEA2}" type="parTrans" cxnId="{ACA093D1-2356-4759-B9E3-7C983370AFE3}">
      <dgm:prSet/>
      <dgm:spPr/>
      <dgm:t>
        <a:bodyPr/>
        <a:lstStyle/>
        <a:p>
          <a:endParaRPr lang="en-US"/>
        </a:p>
      </dgm:t>
    </dgm:pt>
    <dgm:pt modelId="{89353248-A60C-44A9-A75F-7A2B121CB8FD}" type="sibTrans" cxnId="{ACA093D1-2356-4759-B9E3-7C983370AFE3}">
      <dgm:prSet/>
      <dgm:spPr/>
      <dgm:t>
        <a:bodyPr/>
        <a:lstStyle/>
        <a:p>
          <a:endParaRPr lang="en-US"/>
        </a:p>
      </dgm:t>
    </dgm:pt>
    <dgm:pt modelId="{CF75C42C-4628-4947-8D63-910C02D694F6}">
      <dgm:prSet/>
      <dgm:spPr/>
      <dgm:t>
        <a:bodyPr/>
        <a:lstStyle/>
        <a:p>
          <a:r>
            <a:rPr lang="en-US"/>
            <a:t>Investment of Public Funds</a:t>
          </a:r>
        </a:p>
      </dgm:t>
    </dgm:pt>
    <dgm:pt modelId="{8A6701FE-AA6D-4AE0-98C5-FF04E1D30C24}" type="parTrans" cxnId="{678F38C3-1BBA-456A-82C7-B60CF64252CE}">
      <dgm:prSet/>
      <dgm:spPr/>
      <dgm:t>
        <a:bodyPr/>
        <a:lstStyle/>
        <a:p>
          <a:endParaRPr lang="en-US"/>
        </a:p>
      </dgm:t>
    </dgm:pt>
    <dgm:pt modelId="{E8DB848A-32A1-4958-A22E-75127D2364A6}" type="sibTrans" cxnId="{678F38C3-1BBA-456A-82C7-B60CF64252CE}">
      <dgm:prSet/>
      <dgm:spPr/>
      <dgm:t>
        <a:bodyPr/>
        <a:lstStyle/>
        <a:p>
          <a:endParaRPr lang="en-US"/>
        </a:p>
      </dgm:t>
    </dgm:pt>
    <dgm:pt modelId="{63C84ED9-1940-4327-AF80-E4428A829B67}">
      <dgm:prSet/>
      <dgm:spPr/>
      <dgm:t>
        <a:bodyPr/>
        <a:lstStyle/>
        <a:p>
          <a:r>
            <a:rPr lang="en-US"/>
            <a:t>Purchasing</a:t>
          </a:r>
        </a:p>
      </dgm:t>
    </dgm:pt>
    <dgm:pt modelId="{E03CB878-583A-4B80-A0A8-598EACA8C771}" type="parTrans" cxnId="{AF986718-53BC-486B-91D7-DE0E46D78540}">
      <dgm:prSet/>
      <dgm:spPr/>
      <dgm:t>
        <a:bodyPr/>
        <a:lstStyle/>
        <a:p>
          <a:endParaRPr lang="en-US"/>
        </a:p>
      </dgm:t>
    </dgm:pt>
    <dgm:pt modelId="{2CA9FAD0-1D28-4C86-9C53-1FE9DEB81B85}" type="sibTrans" cxnId="{AF986718-53BC-486B-91D7-DE0E46D78540}">
      <dgm:prSet/>
      <dgm:spPr/>
      <dgm:t>
        <a:bodyPr/>
        <a:lstStyle/>
        <a:p>
          <a:endParaRPr lang="en-US"/>
        </a:p>
      </dgm:t>
    </dgm:pt>
    <dgm:pt modelId="{D4037FC7-5D44-447C-AE49-B3276AD73833}">
      <dgm:prSet/>
      <dgm:spPr/>
      <dgm:t>
        <a:bodyPr/>
        <a:lstStyle/>
        <a:p>
          <a:r>
            <a:rPr lang="en-US"/>
            <a:t>Exhibits</a:t>
          </a:r>
        </a:p>
      </dgm:t>
    </dgm:pt>
    <dgm:pt modelId="{AA2C0382-51C1-4042-A8FE-2122D5AF3874}" type="parTrans" cxnId="{97ED5654-B472-4B62-8C87-1E70F05D12E3}">
      <dgm:prSet/>
      <dgm:spPr/>
      <dgm:t>
        <a:bodyPr/>
        <a:lstStyle/>
        <a:p>
          <a:endParaRPr lang="en-US"/>
        </a:p>
      </dgm:t>
    </dgm:pt>
    <dgm:pt modelId="{5CAADCF8-1BE7-4A8E-9CBA-9AE528A58B13}" type="sibTrans" cxnId="{97ED5654-B472-4B62-8C87-1E70F05D12E3}">
      <dgm:prSet/>
      <dgm:spPr/>
      <dgm:t>
        <a:bodyPr/>
        <a:lstStyle/>
        <a:p>
          <a:endParaRPr lang="en-US"/>
        </a:p>
      </dgm:t>
    </dgm:pt>
    <dgm:pt modelId="{F857AADE-21FC-4969-988B-6E02FE80FF0C}">
      <dgm:prSet/>
      <dgm:spPr/>
      <dgm:t>
        <a:bodyPr/>
        <a:lstStyle/>
        <a:p>
          <a:pPr>
            <a:defRPr b="1"/>
          </a:pPr>
          <a:r>
            <a:rPr lang="en-US"/>
            <a:t>Discussion/Questions</a:t>
          </a:r>
        </a:p>
      </dgm:t>
    </dgm:pt>
    <dgm:pt modelId="{F7880B59-25A7-460E-B79B-1EA1AE3EF45A}" type="parTrans" cxnId="{7EC0499A-D9F2-4C7B-803F-2558E4D5C994}">
      <dgm:prSet/>
      <dgm:spPr/>
      <dgm:t>
        <a:bodyPr/>
        <a:lstStyle/>
        <a:p>
          <a:endParaRPr lang="en-US"/>
        </a:p>
      </dgm:t>
    </dgm:pt>
    <dgm:pt modelId="{90705DBE-1A95-455A-8CDF-47F359F1A9BF}" type="sibTrans" cxnId="{7EC0499A-D9F2-4C7B-803F-2558E4D5C994}">
      <dgm:prSet/>
      <dgm:spPr/>
      <dgm:t>
        <a:bodyPr/>
        <a:lstStyle/>
        <a:p>
          <a:endParaRPr lang="en-US"/>
        </a:p>
      </dgm:t>
    </dgm:pt>
    <dgm:pt modelId="{FBDCC993-AFEC-4571-931F-141F818B83E4}" type="pres">
      <dgm:prSet presAssocID="{65BC9939-177B-432A-976C-BD244238BB64}" presName="root" presStyleCnt="0">
        <dgm:presLayoutVars>
          <dgm:dir/>
          <dgm:resizeHandles val="exact"/>
        </dgm:presLayoutVars>
      </dgm:prSet>
      <dgm:spPr/>
    </dgm:pt>
    <dgm:pt modelId="{BEB24248-DDF4-4933-825A-2FE1A94A3191}" type="pres">
      <dgm:prSet presAssocID="{4A2A176D-09EB-4DD2-96B9-A4014D6601B1}" presName="compNode" presStyleCnt="0"/>
      <dgm:spPr/>
    </dgm:pt>
    <dgm:pt modelId="{B37EBD32-BD52-44DA-A6A8-4D6A6C506650}" type="pres">
      <dgm:prSet presAssocID="{4A2A176D-09EB-4DD2-96B9-A4014D6601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8CDE974-C1C7-46E8-AB36-0E3F9D02007D}" type="pres">
      <dgm:prSet presAssocID="{4A2A176D-09EB-4DD2-96B9-A4014D6601B1}" presName="iconSpace" presStyleCnt="0"/>
      <dgm:spPr/>
    </dgm:pt>
    <dgm:pt modelId="{9C6D64B4-10AB-46D1-B86F-F768E724EE66}" type="pres">
      <dgm:prSet presAssocID="{4A2A176D-09EB-4DD2-96B9-A4014D6601B1}" presName="parTx" presStyleLbl="revTx" presStyleIdx="0" presStyleCnt="6">
        <dgm:presLayoutVars>
          <dgm:chMax val="0"/>
          <dgm:chPref val="0"/>
        </dgm:presLayoutVars>
      </dgm:prSet>
      <dgm:spPr/>
    </dgm:pt>
    <dgm:pt modelId="{2326B62C-482B-40F9-8C6F-15530EE70641}" type="pres">
      <dgm:prSet presAssocID="{4A2A176D-09EB-4DD2-96B9-A4014D6601B1}" presName="txSpace" presStyleCnt="0"/>
      <dgm:spPr/>
    </dgm:pt>
    <dgm:pt modelId="{484732E4-4F07-4D4A-BD33-98A5C128618F}" type="pres">
      <dgm:prSet presAssocID="{4A2A176D-09EB-4DD2-96B9-A4014D6601B1}" presName="desTx" presStyleLbl="revTx" presStyleIdx="1" presStyleCnt="6">
        <dgm:presLayoutVars/>
      </dgm:prSet>
      <dgm:spPr/>
    </dgm:pt>
    <dgm:pt modelId="{003DFA9B-8273-4088-902C-43F7416A5501}" type="pres">
      <dgm:prSet presAssocID="{8A8ED6E5-E7AB-4E6A-9AE4-96B04F51E3F1}" presName="sibTrans" presStyleCnt="0"/>
      <dgm:spPr/>
    </dgm:pt>
    <dgm:pt modelId="{6B3F68E4-28E9-423E-AC1E-B988BC7A9392}" type="pres">
      <dgm:prSet presAssocID="{CFA05E66-0F0C-43BD-9950-B02E77B91FAF}" presName="compNode" presStyleCnt="0"/>
      <dgm:spPr/>
    </dgm:pt>
    <dgm:pt modelId="{C297AD0F-09BC-4950-B1CE-27C70F40FB15}" type="pres">
      <dgm:prSet presAssocID="{CFA05E66-0F0C-43BD-9950-B02E77B91F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68EC88A-CF4C-43D9-9A60-95ABF9EB4258}" type="pres">
      <dgm:prSet presAssocID="{CFA05E66-0F0C-43BD-9950-B02E77B91FAF}" presName="iconSpace" presStyleCnt="0"/>
      <dgm:spPr/>
    </dgm:pt>
    <dgm:pt modelId="{A1A911B4-52E2-4C9E-A05D-649FBF6D4B66}" type="pres">
      <dgm:prSet presAssocID="{CFA05E66-0F0C-43BD-9950-B02E77B91FAF}" presName="parTx" presStyleLbl="revTx" presStyleIdx="2" presStyleCnt="6">
        <dgm:presLayoutVars>
          <dgm:chMax val="0"/>
          <dgm:chPref val="0"/>
        </dgm:presLayoutVars>
      </dgm:prSet>
      <dgm:spPr/>
    </dgm:pt>
    <dgm:pt modelId="{C54657A7-089A-4900-968A-353F9F6F50E2}" type="pres">
      <dgm:prSet presAssocID="{CFA05E66-0F0C-43BD-9950-B02E77B91FAF}" presName="txSpace" presStyleCnt="0"/>
      <dgm:spPr/>
    </dgm:pt>
    <dgm:pt modelId="{FB381C7C-D600-4CF7-8FC7-73773AAE19AD}" type="pres">
      <dgm:prSet presAssocID="{CFA05E66-0F0C-43BD-9950-B02E77B91FAF}" presName="desTx" presStyleLbl="revTx" presStyleIdx="3" presStyleCnt="6">
        <dgm:presLayoutVars/>
      </dgm:prSet>
      <dgm:spPr/>
    </dgm:pt>
    <dgm:pt modelId="{01BED4A2-DA94-4A66-B9B8-3A574BCB4FBC}" type="pres">
      <dgm:prSet presAssocID="{B4803672-71F5-4FAF-A174-1C221081BBDD}" presName="sibTrans" presStyleCnt="0"/>
      <dgm:spPr/>
    </dgm:pt>
    <dgm:pt modelId="{3F7BF9B8-3F62-49FE-A687-673ADBE63443}" type="pres">
      <dgm:prSet presAssocID="{F857AADE-21FC-4969-988B-6E02FE80FF0C}" presName="compNode" presStyleCnt="0"/>
      <dgm:spPr/>
    </dgm:pt>
    <dgm:pt modelId="{CF0B3203-60FC-41B4-9C94-EBBC0F9E6B94}" type="pres">
      <dgm:prSet presAssocID="{F857AADE-21FC-4969-988B-6E02FE80FF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1CEB718-C87B-47A1-A6EB-7FCE09CEE0B4}" type="pres">
      <dgm:prSet presAssocID="{F857AADE-21FC-4969-988B-6E02FE80FF0C}" presName="iconSpace" presStyleCnt="0"/>
      <dgm:spPr/>
    </dgm:pt>
    <dgm:pt modelId="{60C703FC-808C-4B5F-95BA-1FB4D4C62255}" type="pres">
      <dgm:prSet presAssocID="{F857AADE-21FC-4969-988B-6E02FE80FF0C}" presName="parTx" presStyleLbl="revTx" presStyleIdx="4" presStyleCnt="6">
        <dgm:presLayoutVars>
          <dgm:chMax val="0"/>
          <dgm:chPref val="0"/>
        </dgm:presLayoutVars>
      </dgm:prSet>
      <dgm:spPr/>
    </dgm:pt>
    <dgm:pt modelId="{86FE53B5-153F-4930-A0DD-44BC8D1CE5F0}" type="pres">
      <dgm:prSet presAssocID="{F857AADE-21FC-4969-988B-6E02FE80FF0C}" presName="txSpace" presStyleCnt="0"/>
      <dgm:spPr/>
    </dgm:pt>
    <dgm:pt modelId="{352E1ADE-B3F6-49D5-989E-EE68FDC77B28}" type="pres">
      <dgm:prSet presAssocID="{F857AADE-21FC-4969-988B-6E02FE80FF0C}" presName="desTx" presStyleLbl="revTx" presStyleIdx="5" presStyleCnt="6">
        <dgm:presLayoutVars/>
      </dgm:prSet>
      <dgm:spPr/>
    </dgm:pt>
  </dgm:ptLst>
  <dgm:cxnLst>
    <dgm:cxn modelId="{AF986718-53BC-486B-91D7-DE0E46D78540}" srcId="{CFA05E66-0F0C-43BD-9950-B02E77B91FAF}" destId="{63C84ED9-1940-4327-AF80-E4428A829B67}" srcOrd="5" destOrd="0" parTransId="{E03CB878-583A-4B80-A0A8-598EACA8C771}" sibTransId="{2CA9FAD0-1D28-4C86-9C53-1FE9DEB81B85}"/>
    <dgm:cxn modelId="{5860121A-1A48-4342-8AE1-DCC1E69F1C12}" type="presOf" srcId="{C68067BE-3C8B-4AA9-85AF-B63D668641AC}" destId="{FB381C7C-D600-4CF7-8FC7-73773AAE19AD}" srcOrd="0" destOrd="0" presId="urn:microsoft.com/office/officeart/2018/2/layout/IconLabelDescriptionList"/>
    <dgm:cxn modelId="{1D218124-AD19-42BA-9489-B9E0F762C3A9}" srcId="{CFA05E66-0F0C-43BD-9950-B02E77B91FAF}" destId="{5E2998A4-288E-4583-99ED-F3310ECABD27}" srcOrd="2" destOrd="0" parTransId="{2A26029E-E424-410C-8FD2-69748F02AE62}" sibTransId="{BF17B564-6B5C-4A72-BE59-DCB502187053}"/>
    <dgm:cxn modelId="{FEFF4D2C-55FB-46AF-9B19-6B3C6F5730C0}" srcId="{CFA05E66-0F0C-43BD-9950-B02E77B91FAF}" destId="{7C31D8F0-FAC1-4EE6-B8D8-213AF58FD43B}" srcOrd="1" destOrd="0" parTransId="{C2E055B8-82D2-4D61-BE72-CFEAED79B909}" sibTransId="{E2FDB830-B9FE-49DD-82C3-BCCB698772E6}"/>
    <dgm:cxn modelId="{A8F56434-85B1-473D-9F1C-B1254713E706}" type="presOf" srcId="{F857AADE-21FC-4969-988B-6E02FE80FF0C}" destId="{60C703FC-808C-4B5F-95BA-1FB4D4C62255}" srcOrd="0" destOrd="0" presId="urn:microsoft.com/office/officeart/2018/2/layout/IconLabelDescriptionList"/>
    <dgm:cxn modelId="{5935A63B-7A16-4404-8119-4AA6D0808055}" type="presOf" srcId="{C0212FB2-EF53-4D44-913E-253C80106B75}" destId="{FB381C7C-D600-4CF7-8FC7-73773AAE19AD}" srcOrd="0" destOrd="3" presId="urn:microsoft.com/office/officeart/2018/2/layout/IconLabelDescriptionList"/>
    <dgm:cxn modelId="{F326D05B-FAAE-419B-856B-D62863D87903}" type="presOf" srcId="{D4037FC7-5D44-447C-AE49-B3276AD73833}" destId="{FB381C7C-D600-4CF7-8FC7-73773AAE19AD}" srcOrd="0" destOrd="6" presId="urn:microsoft.com/office/officeart/2018/2/layout/IconLabelDescriptionList"/>
    <dgm:cxn modelId="{364ABB45-7D40-4F89-A56B-7E44F41FC02D}" srcId="{65BC9939-177B-432A-976C-BD244238BB64}" destId="{CFA05E66-0F0C-43BD-9950-B02E77B91FAF}" srcOrd="1" destOrd="0" parTransId="{BADA3092-9C6B-4C0D-BA44-1EDE7F454D75}" sibTransId="{B4803672-71F5-4FAF-A174-1C221081BBDD}"/>
    <dgm:cxn modelId="{97ED5654-B472-4B62-8C87-1E70F05D12E3}" srcId="{CFA05E66-0F0C-43BD-9950-B02E77B91FAF}" destId="{D4037FC7-5D44-447C-AE49-B3276AD73833}" srcOrd="6" destOrd="0" parTransId="{AA2C0382-51C1-4042-A8FE-2122D5AF3874}" sibTransId="{5CAADCF8-1BE7-4A8E-9CBA-9AE528A58B13}"/>
    <dgm:cxn modelId="{6F3FDF7B-06E1-47A0-BAAA-5C5798C9BF62}" type="presOf" srcId="{63C84ED9-1940-4327-AF80-E4428A829B67}" destId="{FB381C7C-D600-4CF7-8FC7-73773AAE19AD}" srcOrd="0" destOrd="5" presId="urn:microsoft.com/office/officeart/2018/2/layout/IconLabelDescriptionList"/>
    <dgm:cxn modelId="{B1A74194-836D-43E5-86EA-89625A56209A}" srcId="{65BC9939-177B-432A-976C-BD244238BB64}" destId="{4A2A176D-09EB-4DD2-96B9-A4014D6601B1}" srcOrd="0" destOrd="0" parTransId="{D2DF8B71-75A1-4F5F-B7BA-563B736F4166}" sibTransId="{8A8ED6E5-E7AB-4E6A-9AE4-96B04F51E3F1}"/>
    <dgm:cxn modelId="{92197299-0475-4EE1-B527-57495DDBFB78}" type="presOf" srcId="{5E2998A4-288E-4583-99ED-F3310ECABD27}" destId="{FB381C7C-D600-4CF7-8FC7-73773AAE19AD}" srcOrd="0" destOrd="2" presId="urn:microsoft.com/office/officeart/2018/2/layout/IconLabelDescriptionList"/>
    <dgm:cxn modelId="{7EC0499A-D9F2-4C7B-803F-2558E4D5C994}" srcId="{65BC9939-177B-432A-976C-BD244238BB64}" destId="{F857AADE-21FC-4969-988B-6E02FE80FF0C}" srcOrd="2" destOrd="0" parTransId="{F7880B59-25A7-460E-B79B-1EA1AE3EF45A}" sibTransId="{90705DBE-1A95-455A-8CDF-47F359F1A9BF}"/>
    <dgm:cxn modelId="{1AC0B8A2-8569-4652-9CD9-57BD2E8127CE}" type="presOf" srcId="{65BC9939-177B-432A-976C-BD244238BB64}" destId="{FBDCC993-AFEC-4571-931F-141F818B83E4}" srcOrd="0" destOrd="0" presId="urn:microsoft.com/office/officeart/2018/2/layout/IconLabelDescriptionList"/>
    <dgm:cxn modelId="{095EABA7-C259-418B-8193-688926DDA75C}" type="presOf" srcId="{CF75C42C-4628-4947-8D63-910C02D694F6}" destId="{FB381C7C-D600-4CF7-8FC7-73773AAE19AD}" srcOrd="0" destOrd="4" presId="urn:microsoft.com/office/officeart/2018/2/layout/IconLabelDescriptionList"/>
    <dgm:cxn modelId="{BD2F2AB4-1497-412D-A29C-1D3CC1E444BC}" type="presOf" srcId="{4A2A176D-09EB-4DD2-96B9-A4014D6601B1}" destId="{9C6D64B4-10AB-46D1-B86F-F768E724EE66}" srcOrd="0" destOrd="0" presId="urn:microsoft.com/office/officeart/2018/2/layout/IconLabelDescriptionList"/>
    <dgm:cxn modelId="{678F38C3-1BBA-456A-82C7-B60CF64252CE}" srcId="{CFA05E66-0F0C-43BD-9950-B02E77B91FAF}" destId="{CF75C42C-4628-4947-8D63-910C02D694F6}" srcOrd="4" destOrd="0" parTransId="{8A6701FE-AA6D-4AE0-98C5-FF04E1D30C24}" sibTransId="{E8DB848A-32A1-4958-A22E-75127D2364A6}"/>
    <dgm:cxn modelId="{ACA093D1-2356-4759-B9E3-7C983370AFE3}" srcId="{CFA05E66-0F0C-43BD-9950-B02E77B91FAF}" destId="{C0212FB2-EF53-4D44-913E-253C80106B75}" srcOrd="3" destOrd="0" parTransId="{3025A83F-02F5-49FE-82D5-7DEE7EA0EEA2}" sibTransId="{89353248-A60C-44A9-A75F-7A2B121CB8FD}"/>
    <dgm:cxn modelId="{FF6F66DB-5B3E-4F66-9A48-11218255D6AB}" type="presOf" srcId="{7C31D8F0-FAC1-4EE6-B8D8-213AF58FD43B}" destId="{FB381C7C-D600-4CF7-8FC7-73773AAE19AD}" srcOrd="0" destOrd="1" presId="urn:microsoft.com/office/officeart/2018/2/layout/IconLabelDescriptionList"/>
    <dgm:cxn modelId="{FF58D6EC-E25E-47A9-9015-1D55CBE9FF4F}" type="presOf" srcId="{CFA05E66-0F0C-43BD-9950-B02E77B91FAF}" destId="{A1A911B4-52E2-4C9E-A05D-649FBF6D4B66}" srcOrd="0" destOrd="0" presId="urn:microsoft.com/office/officeart/2018/2/layout/IconLabelDescriptionList"/>
    <dgm:cxn modelId="{DE2A2BF9-F4D8-4B16-9DF4-37E8815779E4}" srcId="{CFA05E66-0F0C-43BD-9950-B02E77B91FAF}" destId="{C68067BE-3C8B-4AA9-85AF-B63D668641AC}" srcOrd="0" destOrd="0" parTransId="{2C8C71A8-6C4C-4EAB-AEFF-C87B3E8ED7A0}" sibTransId="{D748B7D8-7F82-458B-835F-B889BA0A87A1}"/>
    <dgm:cxn modelId="{FF9CD877-A467-4781-8A54-B3ADB0C44C2D}" type="presParOf" srcId="{FBDCC993-AFEC-4571-931F-141F818B83E4}" destId="{BEB24248-DDF4-4933-825A-2FE1A94A3191}" srcOrd="0" destOrd="0" presId="urn:microsoft.com/office/officeart/2018/2/layout/IconLabelDescriptionList"/>
    <dgm:cxn modelId="{5315D083-5219-4A8C-8977-AA70476B1CCF}" type="presParOf" srcId="{BEB24248-DDF4-4933-825A-2FE1A94A3191}" destId="{B37EBD32-BD52-44DA-A6A8-4D6A6C506650}" srcOrd="0" destOrd="0" presId="urn:microsoft.com/office/officeart/2018/2/layout/IconLabelDescriptionList"/>
    <dgm:cxn modelId="{26448508-196E-47C5-A6C6-7ED42EB38E15}" type="presParOf" srcId="{BEB24248-DDF4-4933-825A-2FE1A94A3191}" destId="{B8CDE974-C1C7-46E8-AB36-0E3F9D02007D}" srcOrd="1" destOrd="0" presId="urn:microsoft.com/office/officeart/2018/2/layout/IconLabelDescriptionList"/>
    <dgm:cxn modelId="{AC3F5388-1DAD-481C-A464-08325A4870DA}" type="presParOf" srcId="{BEB24248-DDF4-4933-825A-2FE1A94A3191}" destId="{9C6D64B4-10AB-46D1-B86F-F768E724EE66}" srcOrd="2" destOrd="0" presId="urn:microsoft.com/office/officeart/2018/2/layout/IconLabelDescriptionList"/>
    <dgm:cxn modelId="{60BA488F-E1A1-44C9-A0AC-65DF410D972D}" type="presParOf" srcId="{BEB24248-DDF4-4933-825A-2FE1A94A3191}" destId="{2326B62C-482B-40F9-8C6F-15530EE70641}" srcOrd="3" destOrd="0" presId="urn:microsoft.com/office/officeart/2018/2/layout/IconLabelDescriptionList"/>
    <dgm:cxn modelId="{D466B52F-8493-425F-9EC1-F34D30149AFB}" type="presParOf" srcId="{BEB24248-DDF4-4933-825A-2FE1A94A3191}" destId="{484732E4-4F07-4D4A-BD33-98A5C128618F}" srcOrd="4" destOrd="0" presId="urn:microsoft.com/office/officeart/2018/2/layout/IconLabelDescriptionList"/>
    <dgm:cxn modelId="{20118C55-FB1B-4D3D-BE36-279626A00A72}" type="presParOf" srcId="{FBDCC993-AFEC-4571-931F-141F818B83E4}" destId="{003DFA9B-8273-4088-902C-43F7416A5501}" srcOrd="1" destOrd="0" presId="urn:microsoft.com/office/officeart/2018/2/layout/IconLabelDescriptionList"/>
    <dgm:cxn modelId="{4C030DDE-7E20-4A0D-8F8A-1915058E3490}" type="presParOf" srcId="{FBDCC993-AFEC-4571-931F-141F818B83E4}" destId="{6B3F68E4-28E9-423E-AC1E-B988BC7A9392}" srcOrd="2" destOrd="0" presId="urn:microsoft.com/office/officeart/2018/2/layout/IconLabelDescriptionList"/>
    <dgm:cxn modelId="{75A19A6A-07F5-4C59-8733-FA5BDC8B8E38}" type="presParOf" srcId="{6B3F68E4-28E9-423E-AC1E-B988BC7A9392}" destId="{C297AD0F-09BC-4950-B1CE-27C70F40FB15}" srcOrd="0" destOrd="0" presId="urn:microsoft.com/office/officeart/2018/2/layout/IconLabelDescriptionList"/>
    <dgm:cxn modelId="{DD115741-E5FE-48CB-B429-824BD025DE22}" type="presParOf" srcId="{6B3F68E4-28E9-423E-AC1E-B988BC7A9392}" destId="{E68EC88A-CF4C-43D9-9A60-95ABF9EB4258}" srcOrd="1" destOrd="0" presId="urn:microsoft.com/office/officeart/2018/2/layout/IconLabelDescriptionList"/>
    <dgm:cxn modelId="{F5CF61E3-2718-4734-9589-1465ECDEA2B1}" type="presParOf" srcId="{6B3F68E4-28E9-423E-AC1E-B988BC7A9392}" destId="{A1A911B4-52E2-4C9E-A05D-649FBF6D4B66}" srcOrd="2" destOrd="0" presId="urn:microsoft.com/office/officeart/2018/2/layout/IconLabelDescriptionList"/>
    <dgm:cxn modelId="{85EDB770-DE33-477E-AE6F-680445B926AD}" type="presParOf" srcId="{6B3F68E4-28E9-423E-AC1E-B988BC7A9392}" destId="{C54657A7-089A-4900-968A-353F9F6F50E2}" srcOrd="3" destOrd="0" presId="urn:microsoft.com/office/officeart/2018/2/layout/IconLabelDescriptionList"/>
    <dgm:cxn modelId="{7DB7C451-4420-4213-AA46-C8D1638A5D7F}" type="presParOf" srcId="{6B3F68E4-28E9-423E-AC1E-B988BC7A9392}" destId="{FB381C7C-D600-4CF7-8FC7-73773AAE19AD}" srcOrd="4" destOrd="0" presId="urn:microsoft.com/office/officeart/2018/2/layout/IconLabelDescriptionList"/>
    <dgm:cxn modelId="{65B3E6B2-BDE0-4E41-8887-25AAF095E53C}" type="presParOf" srcId="{FBDCC993-AFEC-4571-931F-141F818B83E4}" destId="{01BED4A2-DA94-4A66-B9B8-3A574BCB4FBC}" srcOrd="3" destOrd="0" presId="urn:microsoft.com/office/officeart/2018/2/layout/IconLabelDescriptionList"/>
    <dgm:cxn modelId="{F704378B-7270-48E2-973E-A1198E7EF4C4}" type="presParOf" srcId="{FBDCC993-AFEC-4571-931F-141F818B83E4}" destId="{3F7BF9B8-3F62-49FE-A687-673ADBE63443}" srcOrd="4" destOrd="0" presId="urn:microsoft.com/office/officeart/2018/2/layout/IconLabelDescriptionList"/>
    <dgm:cxn modelId="{4C0CDD2A-3E74-459C-A118-5CDF375A450F}" type="presParOf" srcId="{3F7BF9B8-3F62-49FE-A687-673ADBE63443}" destId="{CF0B3203-60FC-41B4-9C94-EBBC0F9E6B94}" srcOrd="0" destOrd="0" presId="urn:microsoft.com/office/officeart/2018/2/layout/IconLabelDescriptionList"/>
    <dgm:cxn modelId="{3E076F0E-D9BD-429B-967E-EF1F39854B5F}" type="presParOf" srcId="{3F7BF9B8-3F62-49FE-A687-673ADBE63443}" destId="{A1CEB718-C87B-47A1-A6EB-7FCE09CEE0B4}" srcOrd="1" destOrd="0" presId="urn:microsoft.com/office/officeart/2018/2/layout/IconLabelDescriptionList"/>
    <dgm:cxn modelId="{305A53E3-2988-41F9-AAD7-3A89E2ADC5A9}" type="presParOf" srcId="{3F7BF9B8-3F62-49FE-A687-673ADBE63443}" destId="{60C703FC-808C-4B5F-95BA-1FB4D4C62255}" srcOrd="2" destOrd="0" presId="urn:microsoft.com/office/officeart/2018/2/layout/IconLabelDescriptionList"/>
    <dgm:cxn modelId="{DA781CDD-0196-4556-AF35-9C5A8FC3D84E}" type="presParOf" srcId="{3F7BF9B8-3F62-49FE-A687-673ADBE63443}" destId="{86FE53B5-153F-4930-A0DD-44BC8D1CE5F0}" srcOrd="3" destOrd="0" presId="urn:microsoft.com/office/officeart/2018/2/layout/IconLabelDescriptionList"/>
    <dgm:cxn modelId="{2376766C-17ED-406E-8B44-EB73BFCE78D4}" type="presParOf" srcId="{3F7BF9B8-3F62-49FE-A687-673ADBE63443}" destId="{352E1ADE-B3F6-49D5-989E-EE68FDC77B2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48904-7527-4CEC-B645-843EC5EF315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21904-5931-4C2E-BD36-047219FF756D}">
      <dgm:prSet/>
      <dgm:spPr/>
      <dgm:t>
        <a:bodyPr/>
        <a:lstStyle/>
        <a:p>
          <a:r>
            <a:rPr lang="en-US"/>
            <a:t>History and Purpose of Manual</a:t>
          </a:r>
        </a:p>
      </dgm:t>
    </dgm:pt>
    <dgm:pt modelId="{EFD50E15-1299-4BE5-ADB1-9EAD32F4D69F}" type="parTrans" cxnId="{27210BCA-1EA8-465A-8FA8-8E0EA4C1C0E9}">
      <dgm:prSet/>
      <dgm:spPr/>
      <dgm:t>
        <a:bodyPr/>
        <a:lstStyle/>
        <a:p>
          <a:endParaRPr lang="en-US"/>
        </a:p>
      </dgm:t>
    </dgm:pt>
    <dgm:pt modelId="{06786C02-DB35-43F0-93AB-698CE5B0468B}" type="sibTrans" cxnId="{27210BCA-1EA8-465A-8FA8-8E0EA4C1C0E9}">
      <dgm:prSet/>
      <dgm:spPr/>
      <dgm:t>
        <a:bodyPr/>
        <a:lstStyle/>
        <a:p>
          <a:endParaRPr lang="en-US"/>
        </a:p>
      </dgm:t>
    </dgm:pt>
    <dgm:pt modelId="{BF22DD8D-1127-46F7-B6C8-1266ACA37471}">
      <dgm:prSet/>
      <dgm:spPr/>
      <dgm:t>
        <a:bodyPr/>
        <a:lstStyle/>
        <a:p>
          <a:r>
            <a:rPr lang="en-US"/>
            <a:t>The Budget is a Policy Statement Approved by Councils</a:t>
          </a:r>
        </a:p>
      </dgm:t>
    </dgm:pt>
    <dgm:pt modelId="{D4A9BA5D-F234-4245-83F6-2AFA484F0E76}" type="parTrans" cxnId="{E6228A2F-E831-4594-AE13-BE8EB5490E9D}">
      <dgm:prSet/>
      <dgm:spPr/>
      <dgm:t>
        <a:bodyPr/>
        <a:lstStyle/>
        <a:p>
          <a:endParaRPr lang="en-US"/>
        </a:p>
      </dgm:t>
    </dgm:pt>
    <dgm:pt modelId="{8D3DE0E4-F10C-4C32-ACAF-DB702B989CA1}" type="sibTrans" cxnId="{E6228A2F-E831-4594-AE13-BE8EB5490E9D}">
      <dgm:prSet/>
      <dgm:spPr/>
      <dgm:t>
        <a:bodyPr/>
        <a:lstStyle/>
        <a:p>
          <a:endParaRPr lang="en-US"/>
        </a:p>
      </dgm:t>
    </dgm:pt>
    <dgm:pt modelId="{9F0C98D2-E13E-47CA-9349-20E6093CB58A}">
      <dgm:prSet/>
      <dgm:spPr/>
      <dgm:t>
        <a:bodyPr/>
        <a:lstStyle/>
        <a:p>
          <a:r>
            <a:rPr lang="en-US"/>
            <a:t>Legal Requirements of Manual</a:t>
          </a:r>
        </a:p>
      </dgm:t>
    </dgm:pt>
    <dgm:pt modelId="{F1A92D63-E062-4538-8443-86A8D9CB8636}" type="parTrans" cxnId="{C816CC9C-C5E6-4B6C-BFF8-9F163DC2ACCF}">
      <dgm:prSet/>
      <dgm:spPr/>
      <dgm:t>
        <a:bodyPr/>
        <a:lstStyle/>
        <a:p>
          <a:endParaRPr lang="en-US"/>
        </a:p>
      </dgm:t>
    </dgm:pt>
    <dgm:pt modelId="{5582C41F-5A07-49FA-84E0-0B06EB86263F}" type="sibTrans" cxnId="{C816CC9C-C5E6-4B6C-BFF8-9F163DC2ACCF}">
      <dgm:prSet/>
      <dgm:spPr/>
      <dgm:t>
        <a:bodyPr/>
        <a:lstStyle/>
        <a:p>
          <a:endParaRPr lang="en-US"/>
        </a:p>
      </dgm:t>
    </dgm:pt>
    <dgm:pt modelId="{93336C36-C7E9-4EFC-82CE-1388696CB338}">
      <dgm:prSet/>
      <dgm:spPr/>
      <dgm:t>
        <a:bodyPr/>
        <a:lstStyle/>
        <a:p>
          <a:r>
            <a:rPr lang="en-US"/>
            <a:t>Not Meant “To be all, end all” Resource</a:t>
          </a:r>
        </a:p>
      </dgm:t>
    </dgm:pt>
    <dgm:pt modelId="{43CCD63E-5732-4E39-A667-FF28DCFFA913}" type="parTrans" cxnId="{34EC76CF-F898-4567-87BB-1245E95C8F9C}">
      <dgm:prSet/>
      <dgm:spPr/>
      <dgm:t>
        <a:bodyPr/>
        <a:lstStyle/>
        <a:p>
          <a:endParaRPr lang="en-US"/>
        </a:p>
      </dgm:t>
    </dgm:pt>
    <dgm:pt modelId="{F50E2BF5-F7C3-4A2F-8651-2D4D307A3E4F}" type="sibTrans" cxnId="{34EC76CF-F898-4567-87BB-1245E95C8F9C}">
      <dgm:prSet/>
      <dgm:spPr/>
      <dgm:t>
        <a:bodyPr/>
        <a:lstStyle/>
        <a:p>
          <a:endParaRPr lang="en-US"/>
        </a:p>
      </dgm:t>
    </dgm:pt>
    <dgm:pt modelId="{54A1241C-276B-4A10-B579-B1EA5EA135D7}">
      <dgm:prSet/>
      <dgm:spPr/>
      <dgm:t>
        <a:bodyPr/>
        <a:lstStyle/>
        <a:p>
          <a:r>
            <a:rPr lang="en-US"/>
            <a:t>Other Financial Publications By League</a:t>
          </a:r>
        </a:p>
      </dgm:t>
    </dgm:pt>
    <dgm:pt modelId="{8B4DB1EB-0361-43ED-8067-D1CBFE89612A}" type="parTrans" cxnId="{6F18C82E-684B-4BD3-A255-2A7C63563E73}">
      <dgm:prSet/>
      <dgm:spPr/>
      <dgm:t>
        <a:bodyPr/>
        <a:lstStyle/>
        <a:p>
          <a:endParaRPr lang="en-US"/>
        </a:p>
      </dgm:t>
    </dgm:pt>
    <dgm:pt modelId="{B446DBE1-0E89-4847-96C5-B2D895F15A52}" type="sibTrans" cxnId="{6F18C82E-684B-4BD3-A255-2A7C63563E73}">
      <dgm:prSet/>
      <dgm:spPr/>
      <dgm:t>
        <a:bodyPr/>
        <a:lstStyle/>
        <a:p>
          <a:endParaRPr lang="en-US"/>
        </a:p>
      </dgm:t>
    </dgm:pt>
    <dgm:pt modelId="{80159233-1428-4937-85C5-B7DE46F05BE6}" type="pres">
      <dgm:prSet presAssocID="{E7348904-7527-4CEC-B645-843EC5EF3153}" presName="vert0" presStyleCnt="0">
        <dgm:presLayoutVars>
          <dgm:dir/>
          <dgm:animOne val="branch"/>
          <dgm:animLvl val="lvl"/>
        </dgm:presLayoutVars>
      </dgm:prSet>
      <dgm:spPr/>
    </dgm:pt>
    <dgm:pt modelId="{F4B55589-AC75-4A57-BA25-B752A95C9C71}" type="pres">
      <dgm:prSet presAssocID="{3A121904-5931-4C2E-BD36-047219FF756D}" presName="thickLine" presStyleLbl="alignNode1" presStyleIdx="0" presStyleCnt="5"/>
      <dgm:spPr/>
    </dgm:pt>
    <dgm:pt modelId="{AD3DCA7B-68E3-472A-B699-3EB5BBA4F5CE}" type="pres">
      <dgm:prSet presAssocID="{3A121904-5931-4C2E-BD36-047219FF756D}" presName="horz1" presStyleCnt="0"/>
      <dgm:spPr/>
    </dgm:pt>
    <dgm:pt modelId="{A07F00FC-C6AE-452D-ABD0-2761D9FD95CA}" type="pres">
      <dgm:prSet presAssocID="{3A121904-5931-4C2E-BD36-047219FF756D}" presName="tx1" presStyleLbl="revTx" presStyleIdx="0" presStyleCnt="5"/>
      <dgm:spPr/>
    </dgm:pt>
    <dgm:pt modelId="{8BF16C2A-BD04-4B35-8D0E-3DDA61DB8FE0}" type="pres">
      <dgm:prSet presAssocID="{3A121904-5931-4C2E-BD36-047219FF756D}" presName="vert1" presStyleCnt="0"/>
      <dgm:spPr/>
    </dgm:pt>
    <dgm:pt modelId="{9500FBC4-A2C0-4D3E-B492-C890EC4DC6DD}" type="pres">
      <dgm:prSet presAssocID="{BF22DD8D-1127-46F7-B6C8-1266ACA37471}" presName="thickLine" presStyleLbl="alignNode1" presStyleIdx="1" presStyleCnt="5"/>
      <dgm:spPr/>
    </dgm:pt>
    <dgm:pt modelId="{F8F3B7A8-08A3-4416-9C09-79044DC75AB7}" type="pres">
      <dgm:prSet presAssocID="{BF22DD8D-1127-46F7-B6C8-1266ACA37471}" presName="horz1" presStyleCnt="0"/>
      <dgm:spPr/>
    </dgm:pt>
    <dgm:pt modelId="{DBB852D4-B292-4E03-9E61-992CA5CB4E1D}" type="pres">
      <dgm:prSet presAssocID="{BF22DD8D-1127-46F7-B6C8-1266ACA37471}" presName="tx1" presStyleLbl="revTx" presStyleIdx="1" presStyleCnt="5"/>
      <dgm:spPr/>
    </dgm:pt>
    <dgm:pt modelId="{96353A17-0DB4-4273-893D-C58C040D000A}" type="pres">
      <dgm:prSet presAssocID="{BF22DD8D-1127-46F7-B6C8-1266ACA37471}" presName="vert1" presStyleCnt="0"/>
      <dgm:spPr/>
    </dgm:pt>
    <dgm:pt modelId="{9157C4BD-65D9-4664-B306-47AB01CD0748}" type="pres">
      <dgm:prSet presAssocID="{9F0C98D2-E13E-47CA-9349-20E6093CB58A}" presName="thickLine" presStyleLbl="alignNode1" presStyleIdx="2" presStyleCnt="5"/>
      <dgm:spPr/>
    </dgm:pt>
    <dgm:pt modelId="{F1B417F6-818C-4474-92FA-DCCCF3F3F3F6}" type="pres">
      <dgm:prSet presAssocID="{9F0C98D2-E13E-47CA-9349-20E6093CB58A}" presName="horz1" presStyleCnt="0"/>
      <dgm:spPr/>
    </dgm:pt>
    <dgm:pt modelId="{1458E61D-09B3-4455-9080-4383E9F39F98}" type="pres">
      <dgm:prSet presAssocID="{9F0C98D2-E13E-47CA-9349-20E6093CB58A}" presName="tx1" presStyleLbl="revTx" presStyleIdx="2" presStyleCnt="5"/>
      <dgm:spPr/>
    </dgm:pt>
    <dgm:pt modelId="{C23E6603-3943-45D5-A5A9-01A2C01DC78A}" type="pres">
      <dgm:prSet presAssocID="{9F0C98D2-E13E-47CA-9349-20E6093CB58A}" presName="vert1" presStyleCnt="0"/>
      <dgm:spPr/>
    </dgm:pt>
    <dgm:pt modelId="{A1C0F455-54E3-473D-8C61-3EB4EE383F88}" type="pres">
      <dgm:prSet presAssocID="{93336C36-C7E9-4EFC-82CE-1388696CB338}" presName="thickLine" presStyleLbl="alignNode1" presStyleIdx="3" presStyleCnt="5"/>
      <dgm:spPr/>
    </dgm:pt>
    <dgm:pt modelId="{099A90ED-A38D-4F40-915A-16F881FE6979}" type="pres">
      <dgm:prSet presAssocID="{93336C36-C7E9-4EFC-82CE-1388696CB338}" presName="horz1" presStyleCnt="0"/>
      <dgm:spPr/>
    </dgm:pt>
    <dgm:pt modelId="{F5E7FBC1-EC43-470E-8D5D-248542615863}" type="pres">
      <dgm:prSet presAssocID="{93336C36-C7E9-4EFC-82CE-1388696CB338}" presName="tx1" presStyleLbl="revTx" presStyleIdx="3" presStyleCnt="5"/>
      <dgm:spPr/>
    </dgm:pt>
    <dgm:pt modelId="{8FBA5755-1E6C-49E7-ABAF-720F3B13BDBA}" type="pres">
      <dgm:prSet presAssocID="{93336C36-C7E9-4EFC-82CE-1388696CB338}" presName="vert1" presStyleCnt="0"/>
      <dgm:spPr/>
    </dgm:pt>
    <dgm:pt modelId="{125C460B-C142-4155-A728-36F6216BAFE0}" type="pres">
      <dgm:prSet presAssocID="{54A1241C-276B-4A10-B579-B1EA5EA135D7}" presName="thickLine" presStyleLbl="alignNode1" presStyleIdx="4" presStyleCnt="5"/>
      <dgm:spPr/>
    </dgm:pt>
    <dgm:pt modelId="{0029891E-C9C9-4554-904C-FBC54FA7E15D}" type="pres">
      <dgm:prSet presAssocID="{54A1241C-276B-4A10-B579-B1EA5EA135D7}" presName="horz1" presStyleCnt="0"/>
      <dgm:spPr/>
    </dgm:pt>
    <dgm:pt modelId="{EA4A3169-267E-4A7C-9E18-82CC6238E3ED}" type="pres">
      <dgm:prSet presAssocID="{54A1241C-276B-4A10-B579-B1EA5EA135D7}" presName="tx1" presStyleLbl="revTx" presStyleIdx="4" presStyleCnt="5"/>
      <dgm:spPr/>
    </dgm:pt>
    <dgm:pt modelId="{56479931-3D3B-4161-86CC-2ADBE3CEFD42}" type="pres">
      <dgm:prSet presAssocID="{54A1241C-276B-4A10-B579-B1EA5EA135D7}" presName="vert1" presStyleCnt="0"/>
      <dgm:spPr/>
    </dgm:pt>
  </dgm:ptLst>
  <dgm:cxnLst>
    <dgm:cxn modelId="{6F18C82E-684B-4BD3-A255-2A7C63563E73}" srcId="{E7348904-7527-4CEC-B645-843EC5EF3153}" destId="{54A1241C-276B-4A10-B579-B1EA5EA135D7}" srcOrd="4" destOrd="0" parTransId="{8B4DB1EB-0361-43ED-8067-D1CBFE89612A}" sibTransId="{B446DBE1-0E89-4847-96C5-B2D895F15A52}"/>
    <dgm:cxn modelId="{E6228A2F-E831-4594-AE13-BE8EB5490E9D}" srcId="{E7348904-7527-4CEC-B645-843EC5EF3153}" destId="{BF22DD8D-1127-46F7-B6C8-1266ACA37471}" srcOrd="1" destOrd="0" parTransId="{D4A9BA5D-F234-4245-83F6-2AFA484F0E76}" sibTransId="{8D3DE0E4-F10C-4C32-ACAF-DB702B989CA1}"/>
    <dgm:cxn modelId="{0EF4AF48-AD12-400A-ABEE-A65C644CE251}" type="presOf" srcId="{BF22DD8D-1127-46F7-B6C8-1266ACA37471}" destId="{DBB852D4-B292-4E03-9E61-992CA5CB4E1D}" srcOrd="0" destOrd="0" presId="urn:microsoft.com/office/officeart/2008/layout/LinedList"/>
    <dgm:cxn modelId="{2633DB6E-843B-4F0C-9319-11F6960EB7F3}" type="presOf" srcId="{54A1241C-276B-4A10-B579-B1EA5EA135D7}" destId="{EA4A3169-267E-4A7C-9E18-82CC6238E3ED}" srcOrd="0" destOrd="0" presId="urn:microsoft.com/office/officeart/2008/layout/LinedList"/>
    <dgm:cxn modelId="{709B2972-0DA0-49DC-BDF8-7CDAB433EAD4}" type="presOf" srcId="{9F0C98D2-E13E-47CA-9349-20E6093CB58A}" destId="{1458E61D-09B3-4455-9080-4383E9F39F98}" srcOrd="0" destOrd="0" presId="urn:microsoft.com/office/officeart/2008/layout/LinedList"/>
    <dgm:cxn modelId="{D7F03388-F47F-431F-B85A-A064BCFC57B0}" type="presOf" srcId="{3A121904-5931-4C2E-BD36-047219FF756D}" destId="{A07F00FC-C6AE-452D-ABD0-2761D9FD95CA}" srcOrd="0" destOrd="0" presId="urn:microsoft.com/office/officeart/2008/layout/LinedList"/>
    <dgm:cxn modelId="{A3F3AD92-CD65-4A79-A9EA-19247B081406}" type="presOf" srcId="{93336C36-C7E9-4EFC-82CE-1388696CB338}" destId="{F5E7FBC1-EC43-470E-8D5D-248542615863}" srcOrd="0" destOrd="0" presId="urn:microsoft.com/office/officeart/2008/layout/LinedList"/>
    <dgm:cxn modelId="{C816CC9C-C5E6-4B6C-BFF8-9F163DC2ACCF}" srcId="{E7348904-7527-4CEC-B645-843EC5EF3153}" destId="{9F0C98D2-E13E-47CA-9349-20E6093CB58A}" srcOrd="2" destOrd="0" parTransId="{F1A92D63-E062-4538-8443-86A8D9CB8636}" sibTransId="{5582C41F-5A07-49FA-84E0-0B06EB86263F}"/>
    <dgm:cxn modelId="{27210BCA-1EA8-465A-8FA8-8E0EA4C1C0E9}" srcId="{E7348904-7527-4CEC-B645-843EC5EF3153}" destId="{3A121904-5931-4C2E-BD36-047219FF756D}" srcOrd="0" destOrd="0" parTransId="{EFD50E15-1299-4BE5-ADB1-9EAD32F4D69F}" sibTransId="{06786C02-DB35-43F0-93AB-698CE5B0468B}"/>
    <dgm:cxn modelId="{34EC76CF-F898-4567-87BB-1245E95C8F9C}" srcId="{E7348904-7527-4CEC-B645-843EC5EF3153}" destId="{93336C36-C7E9-4EFC-82CE-1388696CB338}" srcOrd="3" destOrd="0" parTransId="{43CCD63E-5732-4E39-A667-FF28DCFFA913}" sibTransId="{F50E2BF5-F7C3-4A2F-8651-2D4D307A3E4F}"/>
    <dgm:cxn modelId="{D1BC7FFB-25B8-4E60-A761-E0A614027B96}" type="presOf" srcId="{E7348904-7527-4CEC-B645-843EC5EF3153}" destId="{80159233-1428-4937-85C5-B7DE46F05BE6}" srcOrd="0" destOrd="0" presId="urn:microsoft.com/office/officeart/2008/layout/LinedList"/>
    <dgm:cxn modelId="{5535C445-AB31-40BB-86B5-8DE24BE28571}" type="presParOf" srcId="{80159233-1428-4937-85C5-B7DE46F05BE6}" destId="{F4B55589-AC75-4A57-BA25-B752A95C9C71}" srcOrd="0" destOrd="0" presId="urn:microsoft.com/office/officeart/2008/layout/LinedList"/>
    <dgm:cxn modelId="{FDB7BD27-A027-4C33-AA83-7227818E6A2A}" type="presParOf" srcId="{80159233-1428-4937-85C5-B7DE46F05BE6}" destId="{AD3DCA7B-68E3-472A-B699-3EB5BBA4F5CE}" srcOrd="1" destOrd="0" presId="urn:microsoft.com/office/officeart/2008/layout/LinedList"/>
    <dgm:cxn modelId="{5D5AF17F-6E64-4DFF-8460-A7C115EDAA67}" type="presParOf" srcId="{AD3DCA7B-68E3-472A-B699-3EB5BBA4F5CE}" destId="{A07F00FC-C6AE-452D-ABD0-2761D9FD95CA}" srcOrd="0" destOrd="0" presId="urn:microsoft.com/office/officeart/2008/layout/LinedList"/>
    <dgm:cxn modelId="{499F2C7C-8AE2-4D58-B737-279181440053}" type="presParOf" srcId="{AD3DCA7B-68E3-472A-B699-3EB5BBA4F5CE}" destId="{8BF16C2A-BD04-4B35-8D0E-3DDA61DB8FE0}" srcOrd="1" destOrd="0" presId="urn:microsoft.com/office/officeart/2008/layout/LinedList"/>
    <dgm:cxn modelId="{F573A052-C9D6-423B-AA81-3E03C081193C}" type="presParOf" srcId="{80159233-1428-4937-85C5-B7DE46F05BE6}" destId="{9500FBC4-A2C0-4D3E-B492-C890EC4DC6DD}" srcOrd="2" destOrd="0" presId="urn:microsoft.com/office/officeart/2008/layout/LinedList"/>
    <dgm:cxn modelId="{BF72D41E-D9C6-42F9-8F97-4A7CE8B190B7}" type="presParOf" srcId="{80159233-1428-4937-85C5-B7DE46F05BE6}" destId="{F8F3B7A8-08A3-4416-9C09-79044DC75AB7}" srcOrd="3" destOrd="0" presId="urn:microsoft.com/office/officeart/2008/layout/LinedList"/>
    <dgm:cxn modelId="{719D8EF9-16EC-449E-9BAF-5D05BE47D356}" type="presParOf" srcId="{F8F3B7A8-08A3-4416-9C09-79044DC75AB7}" destId="{DBB852D4-B292-4E03-9E61-992CA5CB4E1D}" srcOrd="0" destOrd="0" presId="urn:microsoft.com/office/officeart/2008/layout/LinedList"/>
    <dgm:cxn modelId="{3B6F5A2A-9577-4437-A32E-7EA626E912AB}" type="presParOf" srcId="{F8F3B7A8-08A3-4416-9C09-79044DC75AB7}" destId="{96353A17-0DB4-4273-893D-C58C040D000A}" srcOrd="1" destOrd="0" presId="urn:microsoft.com/office/officeart/2008/layout/LinedList"/>
    <dgm:cxn modelId="{679A9F56-5636-4F3C-9145-C6FA26B3ABEA}" type="presParOf" srcId="{80159233-1428-4937-85C5-B7DE46F05BE6}" destId="{9157C4BD-65D9-4664-B306-47AB01CD0748}" srcOrd="4" destOrd="0" presId="urn:microsoft.com/office/officeart/2008/layout/LinedList"/>
    <dgm:cxn modelId="{1DF4DEA9-F330-49FC-9B51-B176B3BAC608}" type="presParOf" srcId="{80159233-1428-4937-85C5-B7DE46F05BE6}" destId="{F1B417F6-818C-4474-92FA-DCCCF3F3F3F6}" srcOrd="5" destOrd="0" presId="urn:microsoft.com/office/officeart/2008/layout/LinedList"/>
    <dgm:cxn modelId="{291C080B-2526-4B80-8659-DD22DC1213C8}" type="presParOf" srcId="{F1B417F6-818C-4474-92FA-DCCCF3F3F3F6}" destId="{1458E61D-09B3-4455-9080-4383E9F39F98}" srcOrd="0" destOrd="0" presId="urn:microsoft.com/office/officeart/2008/layout/LinedList"/>
    <dgm:cxn modelId="{63ACD946-F98B-4BCD-B6F9-536B06C2F21A}" type="presParOf" srcId="{F1B417F6-818C-4474-92FA-DCCCF3F3F3F6}" destId="{C23E6603-3943-45D5-A5A9-01A2C01DC78A}" srcOrd="1" destOrd="0" presId="urn:microsoft.com/office/officeart/2008/layout/LinedList"/>
    <dgm:cxn modelId="{90D427FB-BADF-4033-803D-42E1B6F9E045}" type="presParOf" srcId="{80159233-1428-4937-85C5-B7DE46F05BE6}" destId="{A1C0F455-54E3-473D-8C61-3EB4EE383F88}" srcOrd="6" destOrd="0" presId="urn:microsoft.com/office/officeart/2008/layout/LinedList"/>
    <dgm:cxn modelId="{1CDF2342-153A-4729-BFE9-541EE459A851}" type="presParOf" srcId="{80159233-1428-4937-85C5-B7DE46F05BE6}" destId="{099A90ED-A38D-4F40-915A-16F881FE6979}" srcOrd="7" destOrd="0" presId="urn:microsoft.com/office/officeart/2008/layout/LinedList"/>
    <dgm:cxn modelId="{070EE8F0-86AE-43CD-B806-16446C3177A4}" type="presParOf" srcId="{099A90ED-A38D-4F40-915A-16F881FE6979}" destId="{F5E7FBC1-EC43-470E-8D5D-248542615863}" srcOrd="0" destOrd="0" presId="urn:microsoft.com/office/officeart/2008/layout/LinedList"/>
    <dgm:cxn modelId="{DCD51C6E-F3A9-417B-8839-3943F2392BAE}" type="presParOf" srcId="{099A90ED-A38D-4F40-915A-16F881FE6979}" destId="{8FBA5755-1E6C-49E7-ABAF-720F3B13BDBA}" srcOrd="1" destOrd="0" presId="urn:microsoft.com/office/officeart/2008/layout/LinedList"/>
    <dgm:cxn modelId="{CC2457C7-DA77-4E9C-BF13-F96B1FE9512E}" type="presParOf" srcId="{80159233-1428-4937-85C5-B7DE46F05BE6}" destId="{125C460B-C142-4155-A728-36F6216BAFE0}" srcOrd="8" destOrd="0" presId="urn:microsoft.com/office/officeart/2008/layout/LinedList"/>
    <dgm:cxn modelId="{FB7A3311-AAC8-42F1-91F3-BD00AB066AFE}" type="presParOf" srcId="{80159233-1428-4937-85C5-B7DE46F05BE6}" destId="{0029891E-C9C9-4554-904C-FBC54FA7E15D}" srcOrd="9" destOrd="0" presId="urn:microsoft.com/office/officeart/2008/layout/LinedList"/>
    <dgm:cxn modelId="{5DAFF141-AC53-4A1E-BB61-321DD2BE80C7}" type="presParOf" srcId="{0029891E-C9C9-4554-904C-FBC54FA7E15D}" destId="{EA4A3169-267E-4A7C-9E18-82CC6238E3ED}" srcOrd="0" destOrd="0" presId="urn:microsoft.com/office/officeart/2008/layout/LinedList"/>
    <dgm:cxn modelId="{D04B97EE-ACD2-41F1-9D46-89D3D56081F9}" type="presParOf" srcId="{0029891E-C9C9-4554-904C-FBC54FA7E15D}" destId="{56479931-3D3B-4161-86CC-2ADBE3CEFD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BD32-BD52-44DA-A6A8-4D6A6C506650}">
      <dsp:nvSpPr>
        <dsp:cNvPr id="0" name=""/>
        <dsp:cNvSpPr/>
      </dsp:nvSpPr>
      <dsp:spPr>
        <a:xfrm>
          <a:off x="393" y="49483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64B4-10AB-46D1-B86F-F768E724EE66}">
      <dsp:nvSpPr>
        <dsp:cNvPr id="0" name=""/>
        <dsp:cNvSpPr/>
      </dsp:nvSpPr>
      <dsp:spPr>
        <a:xfrm>
          <a:off x="393" y="1737951"/>
          <a:ext cx="3138750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Discuss History and Purpose of Manual &amp; Other League Publications</a:t>
          </a:r>
        </a:p>
      </dsp:txBody>
      <dsp:txXfrm>
        <a:off x="393" y="1737951"/>
        <a:ext cx="3138750" cy="588515"/>
      </dsp:txXfrm>
    </dsp:sp>
    <dsp:sp modelId="{484732E4-4F07-4D4A-BD33-98A5C128618F}">
      <dsp:nvSpPr>
        <dsp:cNvPr id="0" name=""/>
        <dsp:cNvSpPr/>
      </dsp:nvSpPr>
      <dsp:spPr>
        <a:xfrm>
          <a:off x="393" y="2393700"/>
          <a:ext cx="3138750" cy="146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7AD0F-09BC-4950-B1CE-27C70F40FB15}">
      <dsp:nvSpPr>
        <dsp:cNvPr id="0" name=""/>
        <dsp:cNvSpPr/>
      </dsp:nvSpPr>
      <dsp:spPr>
        <a:xfrm>
          <a:off x="3688425" y="49483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911B4-52E2-4C9E-A05D-649FBF6D4B66}">
      <dsp:nvSpPr>
        <dsp:cNvPr id="0" name=""/>
        <dsp:cNvSpPr/>
      </dsp:nvSpPr>
      <dsp:spPr>
        <a:xfrm>
          <a:off x="3688425" y="1737951"/>
          <a:ext cx="3138750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Cover what is in Budget and Finance Manual</a:t>
          </a:r>
        </a:p>
      </dsp:txBody>
      <dsp:txXfrm>
        <a:off x="3688425" y="1737951"/>
        <a:ext cx="3138750" cy="588515"/>
      </dsp:txXfrm>
    </dsp:sp>
    <dsp:sp modelId="{FB381C7C-D600-4CF7-8FC7-73773AAE19AD}">
      <dsp:nvSpPr>
        <dsp:cNvPr id="0" name=""/>
        <dsp:cNvSpPr/>
      </dsp:nvSpPr>
      <dsp:spPr>
        <a:xfrm>
          <a:off x="3688425" y="2393700"/>
          <a:ext cx="3138750" cy="146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Revenue Sources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Arizona Budget Law Requirements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Annual Budget Preparation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Financial Management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Investment of Public Funds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Purchasing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Exhibits</a:t>
          </a:r>
        </a:p>
      </dsp:txBody>
      <dsp:txXfrm>
        <a:off x="3688425" y="2393700"/>
        <a:ext cx="3138750" cy="1462800"/>
      </dsp:txXfrm>
    </dsp:sp>
    <dsp:sp modelId="{CF0B3203-60FC-41B4-9C94-EBBC0F9E6B94}">
      <dsp:nvSpPr>
        <dsp:cNvPr id="0" name=""/>
        <dsp:cNvSpPr/>
      </dsp:nvSpPr>
      <dsp:spPr>
        <a:xfrm>
          <a:off x="7376456" y="49483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03FC-808C-4B5F-95BA-1FB4D4C62255}">
      <dsp:nvSpPr>
        <dsp:cNvPr id="0" name=""/>
        <dsp:cNvSpPr/>
      </dsp:nvSpPr>
      <dsp:spPr>
        <a:xfrm>
          <a:off x="7376456" y="1737951"/>
          <a:ext cx="3138750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Discussion/Questions</a:t>
          </a:r>
        </a:p>
      </dsp:txBody>
      <dsp:txXfrm>
        <a:off x="7376456" y="1737951"/>
        <a:ext cx="3138750" cy="588515"/>
      </dsp:txXfrm>
    </dsp:sp>
    <dsp:sp modelId="{352E1ADE-B3F6-49D5-989E-EE68FDC77B28}">
      <dsp:nvSpPr>
        <dsp:cNvPr id="0" name=""/>
        <dsp:cNvSpPr/>
      </dsp:nvSpPr>
      <dsp:spPr>
        <a:xfrm>
          <a:off x="7376456" y="2393700"/>
          <a:ext cx="3138750" cy="146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5589-AC75-4A57-BA25-B752A95C9C71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F00FC-C6AE-452D-ABD0-2761D9FD95CA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History and Purpose of Manual</a:t>
          </a:r>
        </a:p>
      </dsp:txBody>
      <dsp:txXfrm>
        <a:off x="0" y="531"/>
        <a:ext cx="10515600" cy="870055"/>
      </dsp:txXfrm>
    </dsp:sp>
    <dsp:sp modelId="{9500FBC4-A2C0-4D3E-B492-C890EC4DC6DD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852D4-B292-4E03-9E61-992CA5CB4E1D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Budget is a Policy Statement Approved by Councils</a:t>
          </a:r>
        </a:p>
      </dsp:txBody>
      <dsp:txXfrm>
        <a:off x="0" y="870586"/>
        <a:ext cx="10515600" cy="870055"/>
      </dsp:txXfrm>
    </dsp:sp>
    <dsp:sp modelId="{9157C4BD-65D9-4664-B306-47AB01CD074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8E61D-09B3-4455-9080-4383E9F39F98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Legal Requirements of Manual</a:t>
          </a:r>
        </a:p>
      </dsp:txBody>
      <dsp:txXfrm>
        <a:off x="0" y="1740641"/>
        <a:ext cx="10515600" cy="870055"/>
      </dsp:txXfrm>
    </dsp:sp>
    <dsp:sp modelId="{A1C0F455-54E3-473D-8C61-3EB4EE383F88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7FBC1-EC43-470E-8D5D-24854261586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Not Meant “To be all, end all” Resource</a:t>
          </a:r>
        </a:p>
      </dsp:txBody>
      <dsp:txXfrm>
        <a:off x="0" y="2610696"/>
        <a:ext cx="10515600" cy="870055"/>
      </dsp:txXfrm>
    </dsp:sp>
    <dsp:sp modelId="{125C460B-C142-4155-A728-36F6216BAFE0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A3169-267E-4A7C-9E18-82CC6238E3ED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Other Financial Publications By League</a:t>
          </a: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06" y="4191000"/>
            <a:ext cx="10058399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Municipal &amp; Finance Manual</a:t>
            </a:r>
            <a:br>
              <a:rPr lang="en-US" dirty="0"/>
            </a:br>
            <a:r>
              <a:rPr lang="en-US" sz="3600" dirty="0"/>
              <a:t>GFOAZ 10AM Session</a:t>
            </a:r>
            <a:br>
              <a:rPr lang="en-US" dirty="0"/>
            </a:br>
            <a:r>
              <a:rPr lang="en-US" sz="3100" dirty="0"/>
              <a:t>October 21,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23" y="5562600"/>
            <a:ext cx="10515598" cy="4748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Lee Grafstrom, Arizona League of Cities &amp; Towns</a:t>
            </a:r>
          </a:p>
          <a:p>
            <a:pPr algn="ctr"/>
            <a:r>
              <a:rPr lang="en-US" dirty="0"/>
              <a:t>Pat Walker, Pat Walker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06A5-916C-46C6-A273-8ED94C78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32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Shared &amp; Federal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3AFC-7159-4771-A62A-663A469D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r>
              <a:rPr lang="en-US" sz="2800" dirty="0"/>
              <a:t>State TPT Tax</a:t>
            </a:r>
          </a:p>
          <a:p>
            <a:r>
              <a:rPr lang="en-US" sz="2800" dirty="0"/>
              <a:t>State Income Tax</a:t>
            </a:r>
          </a:p>
          <a:p>
            <a:r>
              <a:rPr lang="en-US" sz="2800" dirty="0"/>
              <a:t>Vehicle License Tax (VLT)</a:t>
            </a:r>
          </a:p>
          <a:p>
            <a:r>
              <a:rPr lang="en-US" sz="2800" dirty="0"/>
              <a:t>Highway User Revenue Fund (HURF)</a:t>
            </a:r>
          </a:p>
          <a:p>
            <a:r>
              <a:rPr lang="en-US" sz="2800" dirty="0"/>
              <a:t>Community Development Block Grant (CDBG) Federal funds for cities/towns under 50K and must apply</a:t>
            </a:r>
          </a:p>
          <a:p>
            <a:r>
              <a:rPr lang="en-US" sz="2800" dirty="0"/>
              <a:t>Federal Grants</a:t>
            </a:r>
          </a:p>
        </p:txBody>
      </p:sp>
    </p:spTree>
    <p:extLst>
      <p:ext uri="{BB962C8B-B14F-4D97-AF65-F5344CB8AC3E}">
        <p14:creationId xmlns:p14="http://schemas.microsoft.com/office/powerpoint/2010/main" val="6189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E817-EE0C-4464-8485-820A8929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625474"/>
          </a:xfrm>
        </p:spPr>
        <p:txBody>
          <a:bodyPr/>
          <a:lstStyle/>
          <a:p>
            <a:r>
              <a:rPr lang="en-US" dirty="0"/>
              <a:t>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5E8-AC3F-4884-8E88-3CDD468F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r>
              <a:rPr lang="en-US" sz="3200" dirty="0"/>
              <a:t>General Obligation Bonds-Secondary Property Tax</a:t>
            </a:r>
          </a:p>
          <a:p>
            <a:r>
              <a:rPr lang="en-US" sz="3200" dirty="0"/>
              <a:t>Revenue Bonds</a:t>
            </a:r>
          </a:p>
          <a:p>
            <a:r>
              <a:rPr lang="en-US" sz="3200" dirty="0"/>
              <a:t>Municipal Property Corporation </a:t>
            </a:r>
          </a:p>
          <a:p>
            <a:r>
              <a:rPr lang="en-US" sz="3200" dirty="0"/>
              <a:t>Excise Tax Bonds</a:t>
            </a:r>
          </a:p>
          <a:p>
            <a:r>
              <a:rPr lang="en-US" sz="3200" dirty="0"/>
              <a:t>WIFA Bonds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C379-075A-44BF-B92F-9607A51D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47307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State Law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B606-08B4-4D17-BCE8-48060D2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r>
              <a:rPr lang="en-US" sz="2400" dirty="0"/>
              <a:t>Common to all Cities/Towns is General and Highway User Funds</a:t>
            </a:r>
          </a:p>
          <a:p>
            <a:r>
              <a:rPr lang="en-US" sz="2400" dirty="0"/>
              <a:t>Bond Requirements, restricted funds such as Development Impact Fee, Grants </a:t>
            </a:r>
          </a:p>
          <a:p>
            <a:r>
              <a:rPr lang="en-US" sz="2400" dirty="0"/>
              <a:t>State Expenditure Limitation (Page</a:t>
            </a:r>
          </a:p>
          <a:p>
            <a:r>
              <a:rPr lang="en-US" sz="2400" dirty="0"/>
              <a:t>Alternative Expenditure Limitations</a:t>
            </a:r>
          </a:p>
          <a:p>
            <a:r>
              <a:rPr lang="en-US" sz="2400" dirty="0"/>
              <a:t>Bond Elections-GOB’S</a:t>
            </a:r>
          </a:p>
          <a:p>
            <a:pPr lvl="1"/>
            <a:r>
              <a:rPr lang="en-US" sz="2200" dirty="0"/>
              <a:t>Manual gives guidance on b</a:t>
            </a:r>
            <a:r>
              <a:rPr lang="en-US" sz="2400" dirty="0"/>
              <a:t>ond election, public pamphlet etc. </a:t>
            </a:r>
          </a:p>
          <a:p>
            <a:pPr lvl="1"/>
            <a:r>
              <a:rPr lang="en-US" sz="2400" dirty="0"/>
              <a:t>Use this as a resource but also make sure you are compliant with election manual (also provided by League)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04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4E8-FD89-4066-B9A9-A66F6201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Preparation (Page 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050A-7CD1-452E-82F2-305B283C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Long process, budget calendar on Exhibit D</a:t>
            </a:r>
          </a:p>
          <a:p>
            <a:r>
              <a:rPr lang="en-US" sz="2800" dirty="0"/>
              <a:t>First step is revenue estimates</a:t>
            </a:r>
          </a:p>
          <a:p>
            <a:r>
              <a:rPr lang="en-US" sz="2800" dirty="0"/>
              <a:t>Know what service levels your community wants and analyze  expenditures</a:t>
            </a:r>
          </a:p>
          <a:p>
            <a:r>
              <a:rPr lang="en-US" sz="2800" dirty="0"/>
              <a:t>Majority of expenses are payroll so scrutinize carefully</a:t>
            </a:r>
          </a:p>
          <a:p>
            <a:r>
              <a:rPr lang="en-US" sz="2800" dirty="0"/>
              <a:t>Consider economic fluctuations</a:t>
            </a:r>
          </a:p>
          <a:p>
            <a:r>
              <a:rPr lang="en-US" sz="2800" dirty="0"/>
              <a:t>Monitor the budget with comparisons to actuals</a:t>
            </a:r>
          </a:p>
          <a:p>
            <a:r>
              <a:rPr lang="en-US" sz="2800" dirty="0"/>
              <a:t>Auditor General Forms (Discussed at prior session)</a:t>
            </a:r>
          </a:p>
          <a:p>
            <a:r>
              <a:rPr lang="en-US" sz="2800" dirty="0"/>
              <a:t>Encumbrances from prior budget can be used up to 60 after end of fiscal year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9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D5C7-37D7-414A-A842-3D8CCFF2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84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 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953F-ED4C-4725-A655-358109B9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Budget  appropriation increases require Council approval</a:t>
            </a:r>
          </a:p>
          <a:p>
            <a:r>
              <a:rPr lang="en-US" sz="2800" dirty="0"/>
              <a:t>Audits</a:t>
            </a:r>
          </a:p>
          <a:p>
            <a:pPr lvl="1"/>
            <a:r>
              <a:rPr lang="en-US" sz="2600" dirty="0"/>
              <a:t>Required by 3</a:t>
            </a:r>
            <a:r>
              <a:rPr lang="en-US" sz="2600" baseline="30000" dirty="0"/>
              <a:t>rd</a:t>
            </a:r>
            <a:r>
              <a:rPr lang="en-US" sz="2600" dirty="0"/>
              <a:t> party AZ licensed Auditing Firm</a:t>
            </a:r>
          </a:p>
          <a:p>
            <a:pPr lvl="1"/>
            <a:r>
              <a:rPr lang="en-US" sz="2600" dirty="0"/>
              <a:t>Every year for incorporated cities &amp; every two years for incorporated towns</a:t>
            </a:r>
          </a:p>
          <a:p>
            <a:pPr lvl="1"/>
            <a:r>
              <a:rPr lang="en-US" sz="2600" dirty="0"/>
              <a:t>Audit to include statement about “authorized” use of state transportation funds</a:t>
            </a:r>
          </a:p>
          <a:p>
            <a:pPr lvl="1"/>
            <a:r>
              <a:rPr lang="en-US" sz="2600" dirty="0"/>
              <a:t>Single Audits required for cities/towns receiving over $750,000 in federal assistance</a:t>
            </a:r>
          </a:p>
        </p:txBody>
      </p:sp>
    </p:spTree>
    <p:extLst>
      <p:ext uri="{BB962C8B-B14F-4D97-AF65-F5344CB8AC3E}">
        <p14:creationId xmlns:p14="http://schemas.microsoft.com/office/powerpoint/2010/main" val="19298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F503-4EE0-40FF-9678-F929E733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0800" cy="625474"/>
          </a:xfrm>
        </p:spPr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1641-5C11-42D3-9555-42A07614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Investments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Cannot be longer than five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“Eligible Investments” are described in Budget &amp; Finance Manual (pg.37)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Local Government Investment Pool (LGIP) is an eligible investment.</a:t>
            </a:r>
          </a:p>
          <a:p>
            <a:r>
              <a:rPr lang="en-US" sz="2800" dirty="0"/>
              <a:t>Purchasing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Cities/Towns can use municipal employees to  construct, improvements to buildings without going out for bid.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Bidding requirements are to encourage competitive bidding to avoid favoritism.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Recommend centralism of purchasing</a:t>
            </a:r>
          </a:p>
        </p:txBody>
      </p:sp>
    </p:spTree>
    <p:extLst>
      <p:ext uri="{BB962C8B-B14F-4D97-AF65-F5344CB8AC3E}">
        <p14:creationId xmlns:p14="http://schemas.microsoft.com/office/powerpoint/2010/main" val="7438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B7420-1521-4C26-8FC9-CF65FE64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625474"/>
          </a:xfrm>
        </p:spPr>
        <p:txBody>
          <a:bodyPr/>
          <a:lstStyle/>
          <a:p>
            <a:r>
              <a:rPr lang="en-US" dirty="0"/>
              <a:t>Questions &amp; Discussion</a:t>
            </a:r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25918D8F-3715-4154-A5EA-7C95FEE0A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4810" y="1825625"/>
            <a:ext cx="6042379" cy="4351338"/>
          </a:xfrm>
        </p:spPr>
      </p:pic>
    </p:spTree>
    <p:extLst>
      <p:ext uri="{BB962C8B-B14F-4D97-AF65-F5344CB8AC3E}">
        <p14:creationId xmlns:p14="http://schemas.microsoft.com/office/powerpoint/2010/main" val="37207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B377-8868-4AD5-908A-79BE5460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/>
              <a:t>Presentation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EF0A92-ADDA-481C-8610-DEB4F59EC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5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6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/>
              <a:t>AZ League Budget &amp; Finance Manual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4FC482-089D-4ED6-A626-E32D4C1C6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6889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9DB9-EE06-45FF-BFC9-81B91651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&amp; Purpose of Budget &amp; Finance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D246-EE98-4C5C-8D52-2A009E25B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developed in 1963 due to complexity of AZ State Statutes</a:t>
            </a:r>
          </a:p>
          <a:p>
            <a:r>
              <a:rPr lang="en-US" sz="2800" dirty="0"/>
              <a:t>New edition was published in 1980</a:t>
            </a:r>
          </a:p>
          <a:p>
            <a:r>
              <a:rPr lang="en-US" sz="2800" dirty="0"/>
              <a:t>Updated Annually if Significant Changes in Law</a:t>
            </a:r>
          </a:p>
          <a:p>
            <a:r>
              <a:rPr lang="en-US" sz="2800" dirty="0"/>
              <a:t>Three Main Areas Covered in Manual</a:t>
            </a:r>
          </a:p>
          <a:p>
            <a:pPr lvl="1"/>
            <a:r>
              <a:rPr lang="en-US" sz="2800" dirty="0"/>
              <a:t>Budget Preparation</a:t>
            </a:r>
          </a:p>
          <a:p>
            <a:pPr lvl="1"/>
            <a:r>
              <a:rPr lang="en-US" sz="2800" dirty="0"/>
              <a:t>State Budget Law Requirements</a:t>
            </a:r>
          </a:p>
          <a:p>
            <a:pPr lvl="1"/>
            <a:r>
              <a:rPr lang="en-US" sz="2800" dirty="0"/>
              <a:t>Financial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E0FF-0254-4797-B916-B0BA6A37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09" y="0"/>
            <a:ext cx="10515600" cy="1145224"/>
          </a:xfrm>
        </p:spPr>
        <p:txBody>
          <a:bodyPr/>
          <a:lstStyle/>
          <a:p>
            <a:r>
              <a:rPr lang="en-US" dirty="0"/>
              <a:t>Other Publications to Assist Finance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00C8-73A8-40DC-84BF-315FF9A1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10350"/>
            <a:ext cx="10668000" cy="4666613"/>
          </a:xfrm>
        </p:spPr>
        <p:txBody>
          <a:bodyPr>
            <a:normAutofit/>
          </a:bodyPr>
          <a:lstStyle/>
          <a:p>
            <a:r>
              <a:rPr lang="en-US" sz="2400" dirty="0"/>
              <a:t>New Laws Produced Annually After Session Ends</a:t>
            </a:r>
          </a:p>
          <a:p>
            <a:r>
              <a:rPr lang="en-US" sz="2400" dirty="0"/>
              <a:t>“Budget Time” Newsletter Developed Each March/April</a:t>
            </a:r>
          </a:p>
          <a:p>
            <a:pPr lvl="1"/>
            <a:r>
              <a:rPr lang="en-US" sz="2400" dirty="0"/>
              <a:t>Summarize Key Budget Related Laws</a:t>
            </a:r>
          </a:p>
          <a:p>
            <a:pPr lvl="1"/>
            <a:r>
              <a:rPr lang="en-US" sz="2400" dirty="0"/>
              <a:t>Provide Revised Census Numbers</a:t>
            </a:r>
          </a:p>
          <a:p>
            <a:pPr lvl="1"/>
            <a:r>
              <a:rPr lang="en-US" sz="2400" dirty="0"/>
              <a:t>Discuss Major Revenue Sources</a:t>
            </a:r>
          </a:p>
          <a:p>
            <a:pPr lvl="1"/>
            <a:r>
              <a:rPr lang="en-US" sz="2400" dirty="0"/>
              <a:t>Financial Reporting Requirements</a:t>
            </a:r>
          </a:p>
          <a:p>
            <a:pPr lvl="1"/>
            <a:r>
              <a:rPr lang="en-US" sz="2400" dirty="0"/>
              <a:t>ASRS, Social Security and CPI Rates</a:t>
            </a:r>
          </a:p>
          <a:p>
            <a:pPr lvl="1"/>
            <a:r>
              <a:rPr lang="en-US" sz="2400" dirty="0"/>
              <a:t>Suggested Vs. Legal Budget Calendar Presented in Manu</a:t>
            </a:r>
            <a:r>
              <a:rPr lang="en-US" dirty="0"/>
              <a:t>al</a:t>
            </a:r>
          </a:p>
          <a:p>
            <a:pPr lvl="1"/>
            <a:endParaRPr lang="en-US" dirty="0"/>
          </a:p>
          <a:p>
            <a:r>
              <a:rPr lang="en-US" dirty="0"/>
              <a:t>Fiscal Year State Shared Revenue Projections Provided by 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08C3-9683-4DC4-83E0-5040526E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Budget Preparation &amp; State Law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476F-850A-44A3-8011-A10602E9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Main Revenue Sources</a:t>
            </a:r>
          </a:p>
          <a:p>
            <a:pPr lvl="1"/>
            <a:r>
              <a:rPr lang="en-US" sz="4000" dirty="0"/>
              <a:t>Local</a:t>
            </a:r>
          </a:p>
          <a:p>
            <a:pPr lvl="1"/>
            <a:r>
              <a:rPr lang="en-US" sz="4000" dirty="0"/>
              <a:t>State</a:t>
            </a:r>
          </a:p>
          <a:p>
            <a:pPr lvl="1"/>
            <a:r>
              <a:rPr lang="en-US" sz="4000" dirty="0"/>
              <a:t>Federal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21D2-A4C9-4B01-BBDF-7AF32226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Revenue Sources-Local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4E1D-6B3A-4F81-BE15-E9E0933B1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 or increase tax or fee on businesses needs 60-day notice under 9-499.15</a:t>
            </a:r>
          </a:p>
          <a:p>
            <a:pPr lvl="1"/>
            <a:r>
              <a:rPr lang="en-US" sz="2800" dirty="0"/>
              <a:t>Exceptions are water &amp; sewer fees, (9-511.01) development impact fees(9-463.05), court fees and registered based fees (i.e. park programs).</a:t>
            </a:r>
          </a:p>
          <a:p>
            <a:pPr lvl="1"/>
            <a:r>
              <a:rPr lang="en-US" sz="2800" dirty="0"/>
              <a:t>Exhibit J- Example primarily for Cities/Towns that adopt fee schedules. Statute does not require revenue estimate or funds and we will update with next update.</a:t>
            </a:r>
          </a:p>
          <a:p>
            <a:pPr lvl="1"/>
            <a:r>
              <a:rPr lang="en-US" sz="2800" dirty="0"/>
              <a:t>Property tax rate increases require 60-day notice in addition to TNT requirements of levy increases.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D0F9-6C41-4AE9-92BA-529D31A5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134600" cy="549274"/>
          </a:xfrm>
        </p:spPr>
        <p:txBody>
          <a:bodyPr>
            <a:noAutofit/>
          </a:bodyPr>
          <a:lstStyle/>
          <a:p>
            <a:r>
              <a:rPr lang="en-US" sz="3600" dirty="0"/>
              <a:t>Local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0216-F01A-4D8B-9ABE-08BC8545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r>
              <a:rPr lang="en-US" sz="2800" dirty="0"/>
              <a:t>All incorporated cities/towns have local sales tax.</a:t>
            </a:r>
          </a:p>
          <a:p>
            <a:r>
              <a:rPr lang="en-US" sz="2800" dirty="0"/>
              <a:t>Sales tax increases </a:t>
            </a:r>
            <a:r>
              <a:rPr lang="en-US" sz="2800" i="1" dirty="0"/>
              <a:t>generally</a:t>
            </a:r>
            <a:r>
              <a:rPr lang="en-US" sz="2800" dirty="0"/>
              <a:t> do not require a vote of the people unless specified in Charter cities.</a:t>
            </a:r>
          </a:p>
          <a:p>
            <a:r>
              <a:rPr lang="en-US" sz="2800" dirty="0"/>
              <a:t>Model City Tax Code requirements</a:t>
            </a:r>
          </a:p>
          <a:p>
            <a:r>
              <a:rPr lang="en-US" sz="2800" dirty="0"/>
              <a:t>Use tax (what it is and why cities/towns have it)</a:t>
            </a:r>
          </a:p>
          <a:p>
            <a:r>
              <a:rPr lang="en-US" sz="2800" dirty="0"/>
              <a:t>Bed Tax</a:t>
            </a:r>
          </a:p>
          <a:p>
            <a:r>
              <a:rPr lang="en-US" sz="2800" dirty="0"/>
              <a:t>Property Tax</a:t>
            </a:r>
          </a:p>
          <a:p>
            <a:pPr lvl="1"/>
            <a:r>
              <a:rPr lang="en-US" sz="2800" dirty="0"/>
              <a:t>Primary</a:t>
            </a:r>
          </a:p>
          <a:p>
            <a:pPr lvl="1"/>
            <a:r>
              <a:rPr lang="en-US" sz="2800" dirty="0"/>
              <a:t>Secondary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2138-A1D0-45EC-B031-C5DD9F00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70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0279-0697-44F8-B44C-87369961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Business License Fee (Not less than $10, more than $5,000)</a:t>
            </a:r>
          </a:p>
          <a:p>
            <a:r>
              <a:rPr lang="en-US" sz="2400" dirty="0"/>
              <a:t>Franchise Taxes – Use of City/Town Right Away, 25-year agreement approved by voters</a:t>
            </a:r>
          </a:p>
          <a:p>
            <a:r>
              <a:rPr lang="en-US" sz="2400" dirty="0"/>
              <a:t>Fees – Cannot charge a fee based on size or value of property or it’s considered a property tax that would need to be approved by voters.</a:t>
            </a:r>
          </a:p>
          <a:p>
            <a:r>
              <a:rPr lang="en-US" sz="2400" dirty="0"/>
              <a:t>User Fees – Water &amp; Sewer under 9-511.01</a:t>
            </a:r>
          </a:p>
          <a:p>
            <a:pPr lvl="1"/>
            <a:r>
              <a:rPr lang="en-US" sz="2400" dirty="0"/>
              <a:t>60 notice of  rate increase before public hearing</a:t>
            </a:r>
          </a:p>
          <a:p>
            <a:pPr lvl="1"/>
            <a:r>
              <a:rPr lang="en-US" sz="2400" dirty="0"/>
              <a:t>30 day before PH post report on website and at Clerk’s Office</a:t>
            </a:r>
          </a:p>
          <a:p>
            <a:pPr lvl="1"/>
            <a:r>
              <a:rPr lang="en-US" sz="2400" dirty="0"/>
              <a:t>Publish notice of intent in newspaper 20 days before PH</a:t>
            </a:r>
          </a:p>
          <a:p>
            <a:pPr lvl="1"/>
            <a:r>
              <a:rPr lang="en-US" sz="2400" dirty="0"/>
              <a:t>Rates become effective 30 days after adoption</a:t>
            </a:r>
          </a:p>
          <a:p>
            <a:r>
              <a:rPr lang="en-US" sz="2600" dirty="0"/>
              <a:t>Development Impact Fees-Under 9-463.05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3471</TotalTime>
  <Words>822</Words>
  <Application>Microsoft Office PowerPoint</Application>
  <PresentationFormat>Widescreen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Schoolbook</vt:lpstr>
      <vt:lpstr>Wingdings</vt:lpstr>
      <vt:lpstr>CITY SKETCH 16X9</vt:lpstr>
      <vt:lpstr>Municipal &amp; Finance Manual GFOAZ 10AM Session October 21, 2021</vt:lpstr>
      <vt:lpstr>Presentation Agenda</vt:lpstr>
      <vt:lpstr>AZ League Budget &amp; Finance Manual</vt:lpstr>
      <vt:lpstr>History &amp; Purpose of Budget &amp; Finance Manual</vt:lpstr>
      <vt:lpstr>Other Publications to Assist Finance Professionals</vt:lpstr>
      <vt:lpstr>Budget Preparation &amp; State Law Requirements</vt:lpstr>
      <vt:lpstr>Main Revenue Sources-Local </vt:lpstr>
      <vt:lpstr>Local Revenues</vt:lpstr>
      <vt:lpstr>Local Revenues</vt:lpstr>
      <vt:lpstr>State Shared &amp; Federal Revenues</vt:lpstr>
      <vt:lpstr>Bonds</vt:lpstr>
      <vt:lpstr>Budget State Law Requirements</vt:lpstr>
      <vt:lpstr>Budget Preparation (Page 30)</vt:lpstr>
      <vt:lpstr> Financial Management</vt:lpstr>
      <vt:lpstr>Financial Management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&amp; Finance Manual GFOAZ 10AM Session October 21, 2021</dc:title>
  <dc:creator>Patricia Walker</dc:creator>
  <cp:lastModifiedBy>Patricia Walker</cp:lastModifiedBy>
  <cp:revision>3</cp:revision>
  <dcterms:created xsi:type="dcterms:W3CDTF">2021-10-18T18:52:22Z</dcterms:created>
  <dcterms:modified xsi:type="dcterms:W3CDTF">2021-10-21T04:52:53Z</dcterms:modified>
</cp:coreProperties>
</file>