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0" r:id="rId1"/>
    <p:sldMasterId id="2147483814" r:id="rId2"/>
    <p:sldMasterId id="2147483826" r:id="rId3"/>
  </p:sldMasterIdLst>
  <p:notesMasterIdLst>
    <p:notesMasterId r:id="rId198"/>
  </p:notesMasterIdLst>
  <p:handoutMasterIdLst>
    <p:handoutMasterId r:id="rId199"/>
  </p:handoutMasterIdLst>
  <p:sldIdLst>
    <p:sldId id="1293" r:id="rId4"/>
    <p:sldId id="886" r:id="rId5"/>
    <p:sldId id="1442" r:id="rId6"/>
    <p:sldId id="1771" r:id="rId7"/>
    <p:sldId id="1486" r:id="rId8"/>
    <p:sldId id="1777" r:id="rId9"/>
    <p:sldId id="1781" r:id="rId10"/>
    <p:sldId id="1782" r:id="rId11"/>
    <p:sldId id="1778" r:id="rId12"/>
    <p:sldId id="1490" r:id="rId13"/>
    <p:sldId id="1763" r:id="rId14"/>
    <p:sldId id="1489" r:id="rId15"/>
    <p:sldId id="1491" r:id="rId16"/>
    <p:sldId id="1492" r:id="rId17"/>
    <p:sldId id="1493" r:id="rId18"/>
    <p:sldId id="1498" r:id="rId19"/>
    <p:sldId id="1495" r:id="rId20"/>
    <p:sldId id="1532" r:id="rId21"/>
    <p:sldId id="1523" r:id="rId22"/>
    <p:sldId id="1630" r:id="rId23"/>
    <p:sldId id="1563" r:id="rId24"/>
    <p:sldId id="1525" r:id="rId25"/>
    <p:sldId id="1773" r:id="rId26"/>
    <p:sldId id="1526" r:id="rId27"/>
    <p:sldId id="1528" r:id="rId28"/>
    <p:sldId id="1497" r:id="rId29"/>
    <p:sldId id="1530" r:id="rId30"/>
    <p:sldId id="1533" r:id="rId31"/>
    <p:sldId id="1537" r:id="rId32"/>
    <p:sldId id="1534" r:id="rId33"/>
    <p:sldId id="1542" r:id="rId34"/>
    <p:sldId id="1543" r:id="rId35"/>
    <p:sldId id="1539" r:id="rId36"/>
    <p:sldId id="1779" r:id="rId37"/>
    <p:sldId id="1549" r:id="rId38"/>
    <p:sldId id="1554" r:id="rId39"/>
    <p:sldId id="1553" r:id="rId40"/>
    <p:sldId id="1550" r:id="rId41"/>
    <p:sldId id="1552" r:id="rId42"/>
    <p:sldId id="1551" r:id="rId43"/>
    <p:sldId id="1499" r:id="rId44"/>
    <p:sldId id="1558" r:id="rId45"/>
    <p:sldId id="1555" r:id="rId46"/>
    <p:sldId id="1557" r:id="rId47"/>
    <p:sldId id="1594" r:id="rId48"/>
    <p:sldId id="1556" r:id="rId49"/>
    <p:sldId id="1500" r:id="rId50"/>
    <p:sldId id="1559" r:id="rId51"/>
    <p:sldId id="1560" r:id="rId52"/>
    <p:sldId id="1561" r:id="rId53"/>
    <p:sldId id="1562" r:id="rId54"/>
    <p:sldId id="1501" r:id="rId55"/>
    <p:sldId id="1566" r:id="rId56"/>
    <p:sldId id="1569" r:id="rId57"/>
    <p:sldId id="1567" r:id="rId58"/>
    <p:sldId id="1570" r:id="rId59"/>
    <p:sldId id="1502" r:id="rId60"/>
    <p:sldId id="1574" r:id="rId61"/>
    <p:sldId id="1573" r:id="rId62"/>
    <p:sldId id="1571" r:id="rId63"/>
    <p:sldId id="1503" r:id="rId64"/>
    <p:sldId id="1645" r:id="rId65"/>
    <p:sldId id="1644" r:id="rId66"/>
    <p:sldId id="1637" r:id="rId67"/>
    <p:sldId id="1638" r:id="rId68"/>
    <p:sldId id="1648" r:id="rId69"/>
    <p:sldId id="1649" r:id="rId70"/>
    <p:sldId id="1632" r:id="rId71"/>
    <p:sldId id="1595" r:id="rId72"/>
    <p:sldId id="1646" r:id="rId73"/>
    <p:sldId id="1647" r:id="rId74"/>
    <p:sldId id="1504" r:id="rId75"/>
    <p:sldId id="1652" r:id="rId76"/>
    <p:sldId id="1643" r:id="rId77"/>
    <p:sldId id="1626" r:id="rId78"/>
    <p:sldId id="1627" r:id="rId79"/>
    <p:sldId id="1631" r:id="rId80"/>
    <p:sldId id="1639" r:id="rId81"/>
    <p:sldId id="1621" r:id="rId82"/>
    <p:sldId id="1634" r:id="rId83"/>
    <p:sldId id="1635" r:id="rId84"/>
    <p:sldId id="1625" r:id="rId85"/>
    <p:sldId id="1505" r:id="rId86"/>
    <p:sldId id="1575" r:id="rId87"/>
    <p:sldId id="1579" r:id="rId88"/>
    <p:sldId id="1616" r:id="rId89"/>
    <p:sldId id="1577" r:id="rId90"/>
    <p:sldId id="1578" r:id="rId91"/>
    <p:sldId id="1506" r:id="rId92"/>
    <p:sldId id="1617" r:id="rId93"/>
    <p:sldId id="1583" r:id="rId94"/>
    <p:sldId id="1576" r:id="rId95"/>
    <p:sldId id="1582" r:id="rId96"/>
    <p:sldId id="1581" r:id="rId97"/>
    <p:sldId id="1507" r:id="rId98"/>
    <p:sldId id="1587" r:id="rId99"/>
    <p:sldId id="1589" r:id="rId100"/>
    <p:sldId id="1586" r:id="rId101"/>
    <p:sldId id="1590" r:id="rId102"/>
    <p:sldId id="1588" r:id="rId103"/>
    <p:sldId id="1508" r:id="rId104"/>
    <p:sldId id="1597" r:id="rId105"/>
    <p:sldId id="1607" r:id="rId106"/>
    <p:sldId id="1599" r:id="rId107"/>
    <p:sldId id="1606" r:id="rId108"/>
    <p:sldId id="1598" r:id="rId109"/>
    <p:sldId id="1600" r:id="rId110"/>
    <p:sldId id="1602" r:id="rId111"/>
    <p:sldId id="1605" r:id="rId112"/>
    <p:sldId id="1509" r:id="rId113"/>
    <p:sldId id="1609" r:id="rId114"/>
    <p:sldId id="1657" r:id="rId115"/>
    <p:sldId id="1619" r:id="rId116"/>
    <p:sldId id="1618" r:id="rId117"/>
    <p:sldId id="1666" r:id="rId118"/>
    <p:sldId id="1665" r:id="rId119"/>
    <p:sldId id="1653" r:id="rId120"/>
    <p:sldId id="1654" r:id="rId121"/>
    <p:sldId id="1655" r:id="rId122"/>
    <p:sldId id="1614" r:id="rId123"/>
    <p:sldId id="1511" r:id="rId124"/>
    <p:sldId id="1669" r:id="rId125"/>
    <p:sldId id="1713" r:id="rId126"/>
    <p:sldId id="1721" r:id="rId127"/>
    <p:sldId id="1774" r:id="rId128"/>
    <p:sldId id="1718" r:id="rId129"/>
    <p:sldId id="1715" r:id="rId130"/>
    <p:sldId id="1711" r:id="rId131"/>
    <p:sldId id="1714" r:id="rId132"/>
    <p:sldId id="1722" r:id="rId133"/>
    <p:sldId id="1719" r:id="rId134"/>
    <p:sldId id="1512" r:id="rId135"/>
    <p:sldId id="1668" r:id="rId136"/>
    <p:sldId id="1658" r:id="rId137"/>
    <p:sldId id="1661" r:id="rId138"/>
    <p:sldId id="1671" r:id="rId139"/>
    <p:sldId id="1670" r:id="rId140"/>
    <p:sldId id="1662" r:id="rId141"/>
    <p:sldId id="1672" r:id="rId142"/>
    <p:sldId id="1513" r:id="rId143"/>
    <p:sldId id="1675" r:id="rId144"/>
    <p:sldId id="1674" r:id="rId145"/>
    <p:sldId id="1682" r:id="rId146"/>
    <p:sldId id="1676" r:id="rId147"/>
    <p:sldId id="1678" r:id="rId148"/>
    <p:sldId id="1677" r:id="rId149"/>
    <p:sldId id="1514" r:id="rId150"/>
    <p:sldId id="1689" r:id="rId151"/>
    <p:sldId id="1691" r:id="rId152"/>
    <p:sldId id="1690" r:id="rId153"/>
    <p:sldId id="1688" r:id="rId154"/>
    <p:sldId id="1686" r:id="rId155"/>
    <p:sldId id="1693" r:id="rId156"/>
    <p:sldId id="1515" r:id="rId157"/>
    <p:sldId id="1698" r:id="rId158"/>
    <p:sldId id="1705" r:id="rId159"/>
    <p:sldId id="1697" r:id="rId160"/>
    <p:sldId id="1704" r:id="rId161"/>
    <p:sldId id="1701" r:id="rId162"/>
    <p:sldId id="1723" r:id="rId163"/>
    <p:sldId id="1516" r:id="rId164"/>
    <p:sldId id="1726" r:id="rId165"/>
    <p:sldId id="1727" r:id="rId166"/>
    <p:sldId id="1728" r:id="rId167"/>
    <p:sldId id="1729" r:id="rId168"/>
    <p:sldId id="1731" r:id="rId169"/>
    <p:sldId id="1732" r:id="rId170"/>
    <p:sldId id="1734" r:id="rId171"/>
    <p:sldId id="1517" r:id="rId172"/>
    <p:sldId id="1735" r:id="rId173"/>
    <p:sldId id="1741" r:id="rId174"/>
    <p:sldId id="1743" r:id="rId175"/>
    <p:sldId id="1740" r:id="rId176"/>
    <p:sldId id="1738" r:id="rId177"/>
    <p:sldId id="1736" r:id="rId178"/>
    <p:sldId id="1744" r:id="rId179"/>
    <p:sldId id="1518" r:id="rId180"/>
    <p:sldId id="1746" r:id="rId181"/>
    <p:sldId id="1747" r:id="rId182"/>
    <p:sldId id="1748" r:id="rId183"/>
    <p:sldId id="1749" r:id="rId184"/>
    <p:sldId id="1750" r:id="rId185"/>
    <p:sldId id="1519" r:id="rId186"/>
    <p:sldId id="1596" r:id="rId187"/>
    <p:sldId id="1753" r:id="rId188"/>
    <p:sldId id="1757" r:id="rId189"/>
    <p:sldId id="1754" r:id="rId190"/>
    <p:sldId id="1752" r:id="rId191"/>
    <p:sldId id="1755" r:id="rId192"/>
    <p:sldId id="1520" r:id="rId193"/>
    <p:sldId id="1758" r:id="rId194"/>
    <p:sldId id="1759" r:id="rId195"/>
    <p:sldId id="1760" r:id="rId196"/>
    <p:sldId id="1762" r:id="rId197"/>
  </p:sldIdLst>
  <p:sldSz cx="6858000" cy="51435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guide id="3" orient="horz" pos="162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7">
          <p15:clr>
            <a:srgbClr val="A4A3A4"/>
          </p15:clr>
        </p15:guide>
        <p15:guide id="3" pos="22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033"/>
    <a:srgbClr val="0000FF"/>
    <a:srgbClr val="66CC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15" autoAdjust="0"/>
    <p:restoredTop sz="99417" autoAdjust="0"/>
  </p:normalViewPr>
  <p:slideViewPr>
    <p:cSldViewPr>
      <p:cViewPr varScale="1">
        <p:scale>
          <a:sx n="102" d="100"/>
          <a:sy n="102" d="100"/>
        </p:scale>
        <p:origin x="1116" y="84"/>
      </p:cViewPr>
      <p:guideLst>
        <p:guide orient="horz" pos="2160"/>
        <p:guide pos="2160"/>
        <p:guide orient="horz" pos="1620"/>
      </p:guideLst>
    </p:cSldViewPr>
  </p:slideViewPr>
  <p:outlineViewPr>
    <p:cViewPr>
      <p:scale>
        <a:sx n="33" d="100"/>
        <a:sy n="33" d="100"/>
      </p:scale>
      <p:origin x="0" y="24418"/>
    </p:cViewPr>
  </p:outlineViewPr>
  <p:notesTextViewPr>
    <p:cViewPr>
      <p:scale>
        <a:sx n="1" d="1"/>
        <a:sy n="1" d="1"/>
      </p:scale>
      <p:origin x="0" y="0"/>
    </p:cViewPr>
  </p:notesTextViewPr>
  <p:sorterViewPr>
    <p:cViewPr>
      <p:scale>
        <a:sx n="66" d="100"/>
        <a:sy n="66" d="100"/>
      </p:scale>
      <p:origin x="0" y="-17844"/>
    </p:cViewPr>
  </p:sorterViewPr>
  <p:notesViewPr>
    <p:cSldViewPr>
      <p:cViewPr>
        <p:scale>
          <a:sx n="90" d="100"/>
          <a:sy n="90" d="100"/>
        </p:scale>
        <p:origin x="-1166" y="1051"/>
      </p:cViewPr>
      <p:guideLst>
        <p:guide orient="horz" pos="2928"/>
        <p:guide pos="2167"/>
        <p:guide pos="2207"/>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196" Type="http://schemas.openxmlformats.org/officeDocument/2006/relationships/slide" Target="slides/slide193.xml"/><Relationship Id="rId200"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1" Type="http://schemas.openxmlformats.org/officeDocument/2006/relationships/viewProps" Target="view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notesMaster" Target="notesMasters/notesMaster1.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handoutMaster" Target="handoutMasters/handoutMaster1.xml"/><Relationship Id="rId203"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2"/>
            <a:ext cx="3037840" cy="464820"/>
          </a:xfrm>
          <a:prstGeom prst="rect">
            <a:avLst/>
          </a:prstGeom>
        </p:spPr>
        <p:txBody>
          <a:bodyPr vert="horz" lIns="91675" tIns="45836" rIns="91675" bIns="45836" rtlCol="0"/>
          <a:lstStyle>
            <a:lvl1pPr algn="l">
              <a:defRPr sz="1100"/>
            </a:lvl1pPr>
          </a:lstStyle>
          <a:p>
            <a:endParaRPr lang="en-US" dirty="0"/>
          </a:p>
        </p:txBody>
      </p:sp>
      <p:sp>
        <p:nvSpPr>
          <p:cNvPr id="3" name="Date Placeholder 2"/>
          <p:cNvSpPr>
            <a:spLocks noGrp="1"/>
          </p:cNvSpPr>
          <p:nvPr>
            <p:ph type="dt" sz="quarter" idx="1"/>
          </p:nvPr>
        </p:nvSpPr>
        <p:spPr>
          <a:xfrm>
            <a:off x="3970943" y="2"/>
            <a:ext cx="3037840" cy="464820"/>
          </a:xfrm>
          <a:prstGeom prst="rect">
            <a:avLst/>
          </a:prstGeom>
        </p:spPr>
        <p:txBody>
          <a:bodyPr vert="horz" lIns="91675" tIns="45836" rIns="91675" bIns="45836" rtlCol="0"/>
          <a:lstStyle>
            <a:lvl1pPr algn="r">
              <a:defRPr sz="1100"/>
            </a:lvl1pPr>
          </a:lstStyle>
          <a:p>
            <a:fld id="{58E5CD7C-3598-437E-9A91-0AD29811320A}" type="datetimeFigureOut">
              <a:rPr lang="en-US" smtClean="0"/>
              <a:t>10/20/2020</a:t>
            </a:fld>
            <a:endParaRPr lang="en-US" dirty="0"/>
          </a:p>
        </p:txBody>
      </p:sp>
      <p:sp>
        <p:nvSpPr>
          <p:cNvPr id="4" name="Footer Placeholder 3"/>
          <p:cNvSpPr>
            <a:spLocks noGrp="1"/>
          </p:cNvSpPr>
          <p:nvPr>
            <p:ph type="ftr" sz="quarter" idx="2"/>
          </p:nvPr>
        </p:nvSpPr>
        <p:spPr>
          <a:xfrm>
            <a:off x="6" y="8829969"/>
            <a:ext cx="3037840" cy="464820"/>
          </a:xfrm>
          <a:prstGeom prst="rect">
            <a:avLst/>
          </a:prstGeom>
        </p:spPr>
        <p:txBody>
          <a:bodyPr vert="horz" lIns="91675" tIns="45836" rIns="91675" bIns="45836" rtlCol="0" anchor="b"/>
          <a:lstStyle>
            <a:lvl1pPr algn="l">
              <a:defRPr sz="1100"/>
            </a:lvl1pPr>
          </a:lstStyle>
          <a:p>
            <a:endParaRPr lang="en-US" dirty="0"/>
          </a:p>
        </p:txBody>
      </p:sp>
    </p:spTree>
    <p:extLst>
      <p:ext uri="{BB962C8B-B14F-4D97-AF65-F5344CB8AC3E}">
        <p14:creationId xmlns:p14="http://schemas.microsoft.com/office/powerpoint/2010/main" val="1509550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6"/>
            <a:ext cx="3037146" cy="464503"/>
          </a:xfrm>
          <a:prstGeom prst="rect">
            <a:avLst/>
          </a:prstGeom>
        </p:spPr>
        <p:txBody>
          <a:bodyPr vert="horz" lIns="90204" tIns="45103" rIns="90204" bIns="45103" rtlCol="0"/>
          <a:lstStyle>
            <a:lvl1pPr algn="l">
              <a:defRPr sz="1100"/>
            </a:lvl1pPr>
          </a:lstStyle>
          <a:p>
            <a:endParaRPr lang="en-US" dirty="0"/>
          </a:p>
        </p:txBody>
      </p:sp>
      <p:sp>
        <p:nvSpPr>
          <p:cNvPr id="3" name="Date Placeholder 2"/>
          <p:cNvSpPr>
            <a:spLocks noGrp="1"/>
          </p:cNvSpPr>
          <p:nvPr>
            <p:ph type="dt" idx="1"/>
          </p:nvPr>
        </p:nvSpPr>
        <p:spPr>
          <a:xfrm>
            <a:off x="3971657" y="6"/>
            <a:ext cx="3037146" cy="464503"/>
          </a:xfrm>
          <a:prstGeom prst="rect">
            <a:avLst/>
          </a:prstGeom>
        </p:spPr>
        <p:txBody>
          <a:bodyPr vert="horz" lIns="90204" tIns="45103" rIns="90204" bIns="45103" rtlCol="0"/>
          <a:lstStyle>
            <a:lvl1pPr algn="r">
              <a:defRPr sz="1100"/>
            </a:lvl1pPr>
          </a:lstStyle>
          <a:p>
            <a:fld id="{EAB0A841-74AF-4845-B08E-6944EF1B27EA}" type="datetimeFigureOut">
              <a:rPr lang="en-US" smtClean="0"/>
              <a:t>10/20/2020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0204" tIns="45103" rIns="90204" bIns="45103" rtlCol="0" anchor="ctr"/>
          <a:lstStyle/>
          <a:p>
            <a:endParaRPr lang="en-US" dirty="0"/>
          </a:p>
        </p:txBody>
      </p:sp>
      <p:sp>
        <p:nvSpPr>
          <p:cNvPr id="5" name="Notes Placeholder 4"/>
          <p:cNvSpPr>
            <a:spLocks noGrp="1"/>
          </p:cNvSpPr>
          <p:nvPr>
            <p:ph type="body" sz="quarter" idx="3"/>
          </p:nvPr>
        </p:nvSpPr>
        <p:spPr>
          <a:xfrm>
            <a:off x="700884" y="4415164"/>
            <a:ext cx="5608640" cy="4183697"/>
          </a:xfrm>
          <a:prstGeom prst="rect">
            <a:avLst/>
          </a:prstGeom>
        </p:spPr>
        <p:txBody>
          <a:bodyPr vert="horz" lIns="90204" tIns="45103" rIns="90204" bIns="45103"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30318"/>
            <a:ext cx="3037146" cy="464503"/>
          </a:xfrm>
          <a:prstGeom prst="rect">
            <a:avLst/>
          </a:prstGeom>
        </p:spPr>
        <p:txBody>
          <a:bodyPr vert="horz" lIns="90204" tIns="45103" rIns="90204" bIns="45103"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71657" y="8830318"/>
            <a:ext cx="3037146" cy="464503"/>
          </a:xfrm>
          <a:prstGeom prst="rect">
            <a:avLst/>
          </a:prstGeom>
        </p:spPr>
        <p:txBody>
          <a:bodyPr vert="horz" lIns="90204" tIns="45103" rIns="90204" bIns="45103" rtlCol="0" anchor="b"/>
          <a:lstStyle>
            <a:lvl1pPr algn="r">
              <a:defRPr sz="1100"/>
            </a:lvl1pPr>
          </a:lstStyle>
          <a:p>
            <a:fld id="{5FB07106-86D4-4A39-9C59-F4711112F1A0}" type="slidenum">
              <a:rPr lang="en-US" smtClean="0"/>
              <a:t>‹#›</a:t>
            </a:fld>
            <a:endParaRPr lang="en-US" dirty="0"/>
          </a:p>
        </p:txBody>
      </p:sp>
    </p:spTree>
    <p:extLst>
      <p:ext uri="{BB962C8B-B14F-4D97-AF65-F5344CB8AC3E}">
        <p14:creationId xmlns:p14="http://schemas.microsoft.com/office/powerpoint/2010/main" val="1347694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a:t>
            </a:fld>
            <a:endParaRPr lang="en-US" dirty="0"/>
          </a:p>
        </p:txBody>
      </p:sp>
    </p:spTree>
    <p:extLst>
      <p:ext uri="{BB962C8B-B14F-4D97-AF65-F5344CB8AC3E}">
        <p14:creationId xmlns:p14="http://schemas.microsoft.com/office/powerpoint/2010/main" val="231131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114</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115</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116</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3321726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119</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120</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Rot="1" noChangeAspect="1" noChangeArrowheads="1" noTextEdit="1"/>
          </p:cNvSpPr>
          <p:nvPr>
            <p:ph type="sldImg"/>
          </p:nvPr>
        </p:nvSpPr>
        <p:spPr>
          <a:xfrm>
            <a:off x="1181100" y="696913"/>
            <a:ext cx="4649788" cy="3486150"/>
          </a:xfrm>
          <a:ln/>
        </p:spPr>
      </p:sp>
      <p:sp>
        <p:nvSpPr>
          <p:cNvPr id="719875" name="Rectangle 3"/>
          <p:cNvSpPr>
            <a:spLocks noGrp="1" noChangeArrowheads="1"/>
          </p:cNvSpPr>
          <p:nvPr>
            <p:ph type="body" idx="1"/>
          </p:nvPr>
        </p:nvSpPr>
        <p:spPr>
          <a:xfrm>
            <a:off x="2" y="4338640"/>
            <a:ext cx="6698287" cy="4725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dirty="0">
              <a:latin typeface="Arial" pitchFamily="34" charset="0"/>
            </a:endParaRPr>
          </a:p>
        </p:txBody>
      </p:sp>
      <p:sp>
        <p:nvSpPr>
          <p:cNvPr id="719876" name="Line 4"/>
          <p:cNvSpPr>
            <a:spLocks noChangeShapeType="1"/>
          </p:cNvSpPr>
          <p:nvPr/>
        </p:nvSpPr>
        <p:spPr bwMode="auto">
          <a:xfrm>
            <a:off x="2" y="8366125"/>
            <a:ext cx="669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52" tIns="46076" rIns="92152" bIns="46076"/>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Rot="1" noChangeAspect="1" noChangeArrowheads="1" noTextEdit="1"/>
          </p:cNvSpPr>
          <p:nvPr>
            <p:ph type="sldImg"/>
          </p:nvPr>
        </p:nvSpPr>
        <p:spPr>
          <a:xfrm>
            <a:off x="1181100" y="696913"/>
            <a:ext cx="4649788" cy="3486150"/>
          </a:xfrm>
          <a:ln/>
        </p:spPr>
      </p:sp>
      <p:sp>
        <p:nvSpPr>
          <p:cNvPr id="719875" name="Rectangle 3"/>
          <p:cNvSpPr>
            <a:spLocks noGrp="1" noChangeArrowheads="1"/>
          </p:cNvSpPr>
          <p:nvPr>
            <p:ph type="body" idx="1"/>
          </p:nvPr>
        </p:nvSpPr>
        <p:spPr>
          <a:xfrm>
            <a:off x="2" y="4338640"/>
            <a:ext cx="6698287" cy="4725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dirty="0">
              <a:latin typeface="Arial" pitchFamily="34" charset="0"/>
            </a:endParaRPr>
          </a:p>
        </p:txBody>
      </p:sp>
      <p:sp>
        <p:nvSpPr>
          <p:cNvPr id="719876" name="Line 4"/>
          <p:cNvSpPr>
            <a:spLocks noChangeShapeType="1"/>
          </p:cNvSpPr>
          <p:nvPr/>
        </p:nvSpPr>
        <p:spPr bwMode="auto">
          <a:xfrm>
            <a:off x="2" y="8366125"/>
            <a:ext cx="669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52" tIns="46076" rIns="92152" bIns="46076"/>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Rot="1" noChangeAspect="1" noChangeArrowheads="1" noTextEdit="1"/>
          </p:cNvSpPr>
          <p:nvPr>
            <p:ph type="sldImg"/>
          </p:nvPr>
        </p:nvSpPr>
        <p:spPr>
          <a:xfrm>
            <a:off x="1181100" y="696913"/>
            <a:ext cx="4649788" cy="3486150"/>
          </a:xfrm>
          <a:ln/>
        </p:spPr>
      </p:sp>
      <p:sp>
        <p:nvSpPr>
          <p:cNvPr id="719875" name="Rectangle 3"/>
          <p:cNvSpPr>
            <a:spLocks noGrp="1" noChangeArrowheads="1"/>
          </p:cNvSpPr>
          <p:nvPr>
            <p:ph type="body" idx="1"/>
          </p:nvPr>
        </p:nvSpPr>
        <p:spPr>
          <a:xfrm>
            <a:off x="2" y="4338640"/>
            <a:ext cx="6698287" cy="4725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dirty="0">
              <a:latin typeface="Arial" pitchFamily="34" charset="0"/>
            </a:endParaRPr>
          </a:p>
        </p:txBody>
      </p:sp>
      <p:sp>
        <p:nvSpPr>
          <p:cNvPr id="719876" name="Line 4"/>
          <p:cNvSpPr>
            <a:spLocks noChangeShapeType="1"/>
          </p:cNvSpPr>
          <p:nvPr/>
        </p:nvSpPr>
        <p:spPr bwMode="auto">
          <a:xfrm>
            <a:off x="2" y="8366125"/>
            <a:ext cx="669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52" tIns="46076" rIns="92152" bIns="46076"/>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Rot="1" noChangeAspect="1" noChangeArrowheads="1" noTextEdit="1"/>
          </p:cNvSpPr>
          <p:nvPr>
            <p:ph type="sldImg"/>
          </p:nvPr>
        </p:nvSpPr>
        <p:spPr>
          <a:xfrm>
            <a:off x="1181100" y="696913"/>
            <a:ext cx="4649788" cy="3486150"/>
          </a:xfrm>
          <a:ln/>
        </p:spPr>
      </p:sp>
      <p:sp>
        <p:nvSpPr>
          <p:cNvPr id="719875" name="Rectangle 3"/>
          <p:cNvSpPr>
            <a:spLocks noGrp="1" noChangeArrowheads="1"/>
          </p:cNvSpPr>
          <p:nvPr>
            <p:ph type="body" idx="1"/>
          </p:nvPr>
        </p:nvSpPr>
        <p:spPr>
          <a:xfrm>
            <a:off x="2" y="4338640"/>
            <a:ext cx="6698287" cy="4725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dirty="0">
              <a:latin typeface="Arial" pitchFamily="34" charset="0"/>
            </a:endParaRPr>
          </a:p>
        </p:txBody>
      </p:sp>
      <p:sp>
        <p:nvSpPr>
          <p:cNvPr id="719876" name="Line 4"/>
          <p:cNvSpPr>
            <a:spLocks noChangeShapeType="1"/>
          </p:cNvSpPr>
          <p:nvPr/>
        </p:nvSpPr>
        <p:spPr bwMode="auto">
          <a:xfrm>
            <a:off x="2" y="8366125"/>
            <a:ext cx="669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52" tIns="46076" rIns="92152" bIns="46076"/>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3B3F934-A0CE-445F-9225-D6397070ED65}" type="slidenum">
              <a:rPr lang="en-US"/>
              <a:pPr/>
              <a:t>62</a:t>
            </a:fld>
            <a:endParaRPr lang="en-US" dirty="0"/>
          </a:p>
        </p:txBody>
      </p:sp>
      <p:sp>
        <p:nvSpPr>
          <p:cNvPr id="18433" name="Rectangle 7"/>
          <p:cNvSpPr txBox="1">
            <a:spLocks noGrp="1" noChangeArrowheads="1"/>
          </p:cNvSpPr>
          <p:nvPr/>
        </p:nvSpPr>
        <p:spPr bwMode="auto">
          <a:xfrm>
            <a:off x="3969618" y="8828975"/>
            <a:ext cx="3039209" cy="46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14" tIns="45806" rIns="91614" bIns="45806" anchor="b"/>
          <a:lstStyle>
            <a:lvl1pPr defTabSz="935038">
              <a:defRPr sz="7300">
                <a:solidFill>
                  <a:schemeClr val="tx1"/>
                </a:solidFill>
                <a:latin typeface="Arial" pitchFamily="34" charset="0"/>
              </a:defRPr>
            </a:lvl1pPr>
            <a:lvl2pPr marL="752475" indent="-288925" defTabSz="935038">
              <a:defRPr sz="7300">
                <a:solidFill>
                  <a:schemeClr val="tx1"/>
                </a:solidFill>
                <a:latin typeface="Arial" pitchFamily="34" charset="0"/>
              </a:defRPr>
            </a:lvl2pPr>
            <a:lvl3pPr marL="1155700" indent="-227013" defTabSz="935038">
              <a:defRPr sz="7300">
                <a:solidFill>
                  <a:schemeClr val="tx1"/>
                </a:solidFill>
                <a:latin typeface="Arial" pitchFamily="34" charset="0"/>
              </a:defRPr>
            </a:lvl3pPr>
            <a:lvl4pPr marL="1620838" indent="-231775" defTabSz="935038">
              <a:defRPr sz="7300">
                <a:solidFill>
                  <a:schemeClr val="tx1"/>
                </a:solidFill>
                <a:latin typeface="Arial" pitchFamily="34" charset="0"/>
              </a:defRPr>
            </a:lvl4pPr>
            <a:lvl5pPr marL="2084388" indent="-233363" defTabSz="935038">
              <a:defRPr sz="7300">
                <a:solidFill>
                  <a:schemeClr val="tx1"/>
                </a:solidFill>
                <a:latin typeface="Arial" pitchFamily="34" charset="0"/>
              </a:defRPr>
            </a:lvl5pPr>
            <a:lvl6pPr marL="2541588" indent="-233363" defTabSz="935038" fontAlgn="base">
              <a:spcBef>
                <a:spcPct val="0"/>
              </a:spcBef>
              <a:spcAft>
                <a:spcPct val="0"/>
              </a:spcAft>
              <a:defRPr sz="7300">
                <a:solidFill>
                  <a:schemeClr val="tx1"/>
                </a:solidFill>
                <a:latin typeface="Arial" pitchFamily="34" charset="0"/>
              </a:defRPr>
            </a:lvl6pPr>
            <a:lvl7pPr marL="2998788" indent="-233363" defTabSz="935038" fontAlgn="base">
              <a:spcBef>
                <a:spcPct val="0"/>
              </a:spcBef>
              <a:spcAft>
                <a:spcPct val="0"/>
              </a:spcAft>
              <a:defRPr sz="7300">
                <a:solidFill>
                  <a:schemeClr val="tx1"/>
                </a:solidFill>
                <a:latin typeface="Arial" pitchFamily="34" charset="0"/>
              </a:defRPr>
            </a:lvl7pPr>
            <a:lvl8pPr marL="3455988" indent="-233363" defTabSz="935038" fontAlgn="base">
              <a:spcBef>
                <a:spcPct val="0"/>
              </a:spcBef>
              <a:spcAft>
                <a:spcPct val="0"/>
              </a:spcAft>
              <a:defRPr sz="7300">
                <a:solidFill>
                  <a:schemeClr val="tx1"/>
                </a:solidFill>
                <a:latin typeface="Arial" pitchFamily="34" charset="0"/>
              </a:defRPr>
            </a:lvl8pPr>
            <a:lvl9pPr marL="3913188" indent="-233363" defTabSz="935038" fontAlgn="base">
              <a:spcBef>
                <a:spcPct val="0"/>
              </a:spcBef>
              <a:spcAft>
                <a:spcPct val="0"/>
              </a:spcAft>
              <a:defRPr sz="7300">
                <a:solidFill>
                  <a:schemeClr val="tx1"/>
                </a:solidFill>
                <a:latin typeface="Arial" pitchFamily="34" charset="0"/>
              </a:defRPr>
            </a:lvl9pPr>
          </a:lstStyle>
          <a:p>
            <a:pPr algn="r"/>
            <a:fld id="{5E2AA293-B594-4602-9A61-7C6B9FA14274}" type="slidenum">
              <a:rPr lang="en-US" sz="1100"/>
              <a:pPr algn="r"/>
              <a:t>62</a:t>
            </a:fld>
            <a:endParaRPr lang="en-US" sz="1100" dirty="0"/>
          </a:p>
        </p:txBody>
      </p:sp>
      <p:sp>
        <p:nvSpPr>
          <p:cNvPr id="18434" name="Rectangle 7"/>
          <p:cNvSpPr txBox="1">
            <a:spLocks noGrp="1" noChangeArrowheads="1"/>
          </p:cNvSpPr>
          <p:nvPr/>
        </p:nvSpPr>
        <p:spPr bwMode="auto">
          <a:xfrm>
            <a:off x="3969618" y="8828975"/>
            <a:ext cx="3039209" cy="46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14" tIns="45806" rIns="91614" bIns="45806" anchor="b"/>
          <a:lstStyle>
            <a:lvl1pPr defTabSz="935038">
              <a:defRPr sz="7300">
                <a:solidFill>
                  <a:schemeClr val="tx1"/>
                </a:solidFill>
                <a:latin typeface="Arial" pitchFamily="34" charset="0"/>
              </a:defRPr>
            </a:lvl1pPr>
            <a:lvl2pPr marL="752475" indent="-288925" defTabSz="935038">
              <a:defRPr sz="7300">
                <a:solidFill>
                  <a:schemeClr val="tx1"/>
                </a:solidFill>
                <a:latin typeface="Arial" pitchFamily="34" charset="0"/>
              </a:defRPr>
            </a:lvl2pPr>
            <a:lvl3pPr marL="1155700" indent="-227013" defTabSz="935038">
              <a:defRPr sz="7300">
                <a:solidFill>
                  <a:schemeClr val="tx1"/>
                </a:solidFill>
                <a:latin typeface="Arial" pitchFamily="34" charset="0"/>
              </a:defRPr>
            </a:lvl3pPr>
            <a:lvl4pPr marL="1620838" indent="-231775" defTabSz="935038">
              <a:defRPr sz="7300">
                <a:solidFill>
                  <a:schemeClr val="tx1"/>
                </a:solidFill>
                <a:latin typeface="Arial" pitchFamily="34" charset="0"/>
              </a:defRPr>
            </a:lvl4pPr>
            <a:lvl5pPr marL="2084388" indent="-233363" defTabSz="935038">
              <a:defRPr sz="7300">
                <a:solidFill>
                  <a:schemeClr val="tx1"/>
                </a:solidFill>
                <a:latin typeface="Arial" pitchFamily="34" charset="0"/>
              </a:defRPr>
            </a:lvl5pPr>
            <a:lvl6pPr marL="2541588" indent="-233363" defTabSz="935038" fontAlgn="base">
              <a:spcBef>
                <a:spcPct val="0"/>
              </a:spcBef>
              <a:spcAft>
                <a:spcPct val="0"/>
              </a:spcAft>
              <a:defRPr sz="7300">
                <a:solidFill>
                  <a:schemeClr val="tx1"/>
                </a:solidFill>
                <a:latin typeface="Arial" pitchFamily="34" charset="0"/>
              </a:defRPr>
            </a:lvl6pPr>
            <a:lvl7pPr marL="2998788" indent="-233363" defTabSz="935038" fontAlgn="base">
              <a:spcBef>
                <a:spcPct val="0"/>
              </a:spcBef>
              <a:spcAft>
                <a:spcPct val="0"/>
              </a:spcAft>
              <a:defRPr sz="7300">
                <a:solidFill>
                  <a:schemeClr val="tx1"/>
                </a:solidFill>
                <a:latin typeface="Arial" pitchFamily="34" charset="0"/>
              </a:defRPr>
            </a:lvl7pPr>
            <a:lvl8pPr marL="3455988" indent="-233363" defTabSz="935038" fontAlgn="base">
              <a:spcBef>
                <a:spcPct val="0"/>
              </a:spcBef>
              <a:spcAft>
                <a:spcPct val="0"/>
              </a:spcAft>
              <a:defRPr sz="7300">
                <a:solidFill>
                  <a:schemeClr val="tx1"/>
                </a:solidFill>
                <a:latin typeface="Arial" pitchFamily="34" charset="0"/>
              </a:defRPr>
            </a:lvl8pPr>
            <a:lvl9pPr marL="3913188" indent="-233363" defTabSz="935038" fontAlgn="base">
              <a:spcBef>
                <a:spcPct val="0"/>
              </a:spcBef>
              <a:spcAft>
                <a:spcPct val="0"/>
              </a:spcAft>
              <a:defRPr sz="7300">
                <a:solidFill>
                  <a:schemeClr val="tx1"/>
                </a:solidFill>
                <a:latin typeface="Arial" pitchFamily="34" charset="0"/>
              </a:defRPr>
            </a:lvl9pPr>
          </a:lstStyle>
          <a:p>
            <a:pPr algn="r"/>
            <a:fld id="{7C3BB874-15B9-4465-8A75-AF5337CE7D8F}" type="slidenum">
              <a:rPr lang="en-US" sz="1100"/>
              <a:pPr algn="r"/>
              <a:t>62</a:t>
            </a:fld>
            <a:endParaRPr lang="en-US" sz="1100" dirty="0"/>
          </a:p>
        </p:txBody>
      </p:sp>
      <p:sp>
        <p:nvSpPr>
          <p:cNvPr id="18435" name="Rectangle 7"/>
          <p:cNvSpPr txBox="1">
            <a:spLocks noGrp="1" noChangeArrowheads="1"/>
          </p:cNvSpPr>
          <p:nvPr/>
        </p:nvSpPr>
        <p:spPr bwMode="auto">
          <a:xfrm>
            <a:off x="3969618" y="8828975"/>
            <a:ext cx="3039209" cy="46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14" tIns="45806" rIns="91614" bIns="45806" anchor="b"/>
          <a:lstStyle>
            <a:lvl1pPr defTabSz="935038">
              <a:defRPr sz="7300">
                <a:solidFill>
                  <a:schemeClr val="tx1"/>
                </a:solidFill>
                <a:latin typeface="Arial" pitchFamily="34" charset="0"/>
              </a:defRPr>
            </a:lvl1pPr>
            <a:lvl2pPr marL="752475" indent="-288925" defTabSz="935038">
              <a:defRPr sz="7300">
                <a:solidFill>
                  <a:schemeClr val="tx1"/>
                </a:solidFill>
                <a:latin typeface="Arial" pitchFamily="34" charset="0"/>
              </a:defRPr>
            </a:lvl2pPr>
            <a:lvl3pPr marL="1155700" indent="-227013" defTabSz="935038">
              <a:defRPr sz="7300">
                <a:solidFill>
                  <a:schemeClr val="tx1"/>
                </a:solidFill>
                <a:latin typeface="Arial" pitchFamily="34" charset="0"/>
              </a:defRPr>
            </a:lvl3pPr>
            <a:lvl4pPr marL="1620838" indent="-231775" defTabSz="935038">
              <a:defRPr sz="7300">
                <a:solidFill>
                  <a:schemeClr val="tx1"/>
                </a:solidFill>
                <a:latin typeface="Arial" pitchFamily="34" charset="0"/>
              </a:defRPr>
            </a:lvl4pPr>
            <a:lvl5pPr marL="2084388" indent="-233363" defTabSz="935038">
              <a:defRPr sz="7300">
                <a:solidFill>
                  <a:schemeClr val="tx1"/>
                </a:solidFill>
                <a:latin typeface="Arial" pitchFamily="34" charset="0"/>
              </a:defRPr>
            </a:lvl5pPr>
            <a:lvl6pPr marL="2541588" indent="-233363" defTabSz="935038" fontAlgn="base">
              <a:spcBef>
                <a:spcPct val="0"/>
              </a:spcBef>
              <a:spcAft>
                <a:spcPct val="0"/>
              </a:spcAft>
              <a:defRPr sz="7300">
                <a:solidFill>
                  <a:schemeClr val="tx1"/>
                </a:solidFill>
                <a:latin typeface="Arial" pitchFamily="34" charset="0"/>
              </a:defRPr>
            </a:lvl6pPr>
            <a:lvl7pPr marL="2998788" indent="-233363" defTabSz="935038" fontAlgn="base">
              <a:spcBef>
                <a:spcPct val="0"/>
              </a:spcBef>
              <a:spcAft>
                <a:spcPct val="0"/>
              </a:spcAft>
              <a:defRPr sz="7300">
                <a:solidFill>
                  <a:schemeClr val="tx1"/>
                </a:solidFill>
                <a:latin typeface="Arial" pitchFamily="34" charset="0"/>
              </a:defRPr>
            </a:lvl7pPr>
            <a:lvl8pPr marL="3455988" indent="-233363" defTabSz="935038" fontAlgn="base">
              <a:spcBef>
                <a:spcPct val="0"/>
              </a:spcBef>
              <a:spcAft>
                <a:spcPct val="0"/>
              </a:spcAft>
              <a:defRPr sz="7300">
                <a:solidFill>
                  <a:schemeClr val="tx1"/>
                </a:solidFill>
                <a:latin typeface="Arial" pitchFamily="34" charset="0"/>
              </a:defRPr>
            </a:lvl8pPr>
            <a:lvl9pPr marL="3913188" indent="-233363" defTabSz="935038" fontAlgn="base">
              <a:spcBef>
                <a:spcPct val="0"/>
              </a:spcBef>
              <a:spcAft>
                <a:spcPct val="0"/>
              </a:spcAft>
              <a:defRPr sz="7300">
                <a:solidFill>
                  <a:schemeClr val="tx1"/>
                </a:solidFill>
                <a:latin typeface="Arial" pitchFamily="34" charset="0"/>
              </a:defRPr>
            </a:lvl9pPr>
          </a:lstStyle>
          <a:p>
            <a:pPr algn="r"/>
            <a:fld id="{A71FB1EB-8081-48BC-8B71-D950AD20A3C6}" type="slidenum">
              <a:rPr lang="en-US" sz="1100"/>
              <a:pPr algn="r"/>
              <a:t>62</a:t>
            </a:fld>
            <a:endParaRPr lang="en-US" sz="1100" dirty="0"/>
          </a:p>
        </p:txBody>
      </p:sp>
      <p:sp>
        <p:nvSpPr>
          <p:cNvPr id="18436" name="Rectangle 2"/>
          <p:cNvSpPr>
            <a:spLocks noGrp="1" noRot="1" noChangeAspect="1" noChangeArrowheads="1" noTextEdit="1"/>
          </p:cNvSpPr>
          <p:nvPr>
            <p:ph type="sldImg"/>
          </p:nvPr>
        </p:nvSpPr>
        <p:spPr>
          <a:xfrm>
            <a:off x="1184275" y="695325"/>
            <a:ext cx="4649788" cy="3487738"/>
          </a:xfrm>
          <a:ln/>
        </p:spPr>
      </p:sp>
    </p:spTree>
    <p:extLst>
      <p:ext uri="{BB962C8B-B14F-4D97-AF65-F5344CB8AC3E}">
        <p14:creationId xmlns:p14="http://schemas.microsoft.com/office/powerpoint/2010/main" val="2755936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sz="2400" dirty="0">
              <a:solidFill>
                <a:srgbClr val="FF0000"/>
              </a:solidFill>
            </a:endParaRPr>
          </a:p>
        </p:txBody>
      </p:sp>
      <p:sp>
        <p:nvSpPr>
          <p:cNvPr id="4" name="Slide Number Placeholder 3"/>
          <p:cNvSpPr>
            <a:spLocks noGrp="1"/>
          </p:cNvSpPr>
          <p:nvPr>
            <p:ph type="sldNum" sz="quarter" idx="10"/>
          </p:nvPr>
        </p:nvSpPr>
        <p:spPr/>
        <p:txBody>
          <a:bodyPr/>
          <a:lstStyle/>
          <a:p>
            <a:fld id="{5FB07106-86D4-4A39-9C59-F4711112F1A0}" type="slidenum">
              <a:rPr lang="en-US" smtClean="0"/>
              <a:t>126</a:t>
            </a:fld>
            <a:endParaRPr lang="en-US" dirty="0"/>
          </a:p>
        </p:txBody>
      </p:sp>
    </p:spTree>
    <p:extLst>
      <p:ext uri="{BB962C8B-B14F-4D97-AF65-F5344CB8AC3E}">
        <p14:creationId xmlns:p14="http://schemas.microsoft.com/office/powerpoint/2010/main" val="1325963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Rot="1" noChangeAspect="1" noChangeArrowheads="1" noTextEdit="1"/>
          </p:cNvSpPr>
          <p:nvPr>
            <p:ph type="sldImg"/>
          </p:nvPr>
        </p:nvSpPr>
        <p:spPr>
          <a:xfrm>
            <a:off x="1181100" y="696913"/>
            <a:ext cx="4649788" cy="3486150"/>
          </a:xfrm>
          <a:ln/>
        </p:spPr>
      </p:sp>
      <p:sp>
        <p:nvSpPr>
          <p:cNvPr id="719875" name="Rectangle 3"/>
          <p:cNvSpPr>
            <a:spLocks noGrp="1" noChangeArrowheads="1"/>
          </p:cNvSpPr>
          <p:nvPr>
            <p:ph type="body" idx="1"/>
          </p:nvPr>
        </p:nvSpPr>
        <p:spPr>
          <a:xfrm>
            <a:off x="2" y="4338640"/>
            <a:ext cx="6698287" cy="4725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dirty="0">
              <a:latin typeface="Arial" pitchFamily="34" charset="0"/>
            </a:endParaRPr>
          </a:p>
        </p:txBody>
      </p:sp>
      <p:sp>
        <p:nvSpPr>
          <p:cNvPr id="719876" name="Line 4"/>
          <p:cNvSpPr>
            <a:spLocks noChangeShapeType="1"/>
          </p:cNvSpPr>
          <p:nvPr/>
        </p:nvSpPr>
        <p:spPr bwMode="auto">
          <a:xfrm>
            <a:off x="2" y="8366125"/>
            <a:ext cx="669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52" tIns="46076" rIns="92152" bIns="46076"/>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Rot="1" noChangeAspect="1" noChangeArrowheads="1" noTextEdit="1"/>
          </p:cNvSpPr>
          <p:nvPr>
            <p:ph type="sldImg"/>
          </p:nvPr>
        </p:nvSpPr>
        <p:spPr>
          <a:xfrm>
            <a:off x="1181100" y="696913"/>
            <a:ext cx="4649788" cy="3486150"/>
          </a:xfrm>
          <a:ln/>
        </p:spPr>
      </p:sp>
      <p:sp>
        <p:nvSpPr>
          <p:cNvPr id="719875" name="Rectangle 3"/>
          <p:cNvSpPr>
            <a:spLocks noGrp="1" noChangeArrowheads="1"/>
          </p:cNvSpPr>
          <p:nvPr>
            <p:ph type="body" idx="1"/>
          </p:nvPr>
        </p:nvSpPr>
        <p:spPr>
          <a:xfrm>
            <a:off x="2" y="4338640"/>
            <a:ext cx="6698287" cy="4725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dirty="0">
              <a:latin typeface="Arial" pitchFamily="34" charset="0"/>
            </a:endParaRPr>
          </a:p>
        </p:txBody>
      </p:sp>
      <p:sp>
        <p:nvSpPr>
          <p:cNvPr id="719876" name="Line 4"/>
          <p:cNvSpPr>
            <a:spLocks noChangeShapeType="1"/>
          </p:cNvSpPr>
          <p:nvPr/>
        </p:nvSpPr>
        <p:spPr bwMode="auto">
          <a:xfrm>
            <a:off x="2" y="8366125"/>
            <a:ext cx="669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52" tIns="46076" rIns="92152" bIns="46076"/>
          <a:lstStyle/>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Rot="1" noChangeAspect="1" noChangeArrowheads="1" noTextEdit="1"/>
          </p:cNvSpPr>
          <p:nvPr>
            <p:ph type="sldImg"/>
          </p:nvPr>
        </p:nvSpPr>
        <p:spPr>
          <a:xfrm>
            <a:off x="1181100" y="696913"/>
            <a:ext cx="4649788" cy="3486150"/>
          </a:xfrm>
          <a:ln/>
        </p:spPr>
      </p:sp>
      <p:sp>
        <p:nvSpPr>
          <p:cNvPr id="719875" name="Rectangle 3"/>
          <p:cNvSpPr>
            <a:spLocks noGrp="1" noChangeArrowheads="1"/>
          </p:cNvSpPr>
          <p:nvPr>
            <p:ph type="body" idx="1"/>
          </p:nvPr>
        </p:nvSpPr>
        <p:spPr>
          <a:xfrm>
            <a:off x="2" y="4338640"/>
            <a:ext cx="6698287" cy="4725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dirty="0">
              <a:latin typeface="Arial" pitchFamily="34" charset="0"/>
            </a:endParaRPr>
          </a:p>
        </p:txBody>
      </p:sp>
      <p:sp>
        <p:nvSpPr>
          <p:cNvPr id="719876" name="Line 4"/>
          <p:cNvSpPr>
            <a:spLocks noChangeShapeType="1"/>
          </p:cNvSpPr>
          <p:nvPr/>
        </p:nvSpPr>
        <p:spPr bwMode="auto">
          <a:xfrm>
            <a:off x="2" y="8366125"/>
            <a:ext cx="669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52" tIns="46076" rIns="92152" bIns="46076"/>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sz="2400" dirty="0">
              <a:solidFill>
                <a:srgbClr val="FF0000"/>
              </a:solidFill>
            </a:endParaRPr>
          </a:p>
        </p:txBody>
      </p:sp>
      <p:sp>
        <p:nvSpPr>
          <p:cNvPr id="4" name="Slide Number Placeholder 3"/>
          <p:cNvSpPr>
            <a:spLocks noGrp="1"/>
          </p:cNvSpPr>
          <p:nvPr>
            <p:ph type="sldNum" sz="quarter" idx="10"/>
          </p:nvPr>
        </p:nvSpPr>
        <p:spPr/>
        <p:txBody>
          <a:bodyPr/>
          <a:lstStyle/>
          <a:p>
            <a:fld id="{5FB07106-86D4-4A39-9C59-F4711112F1A0}" type="slidenum">
              <a:rPr lang="en-US" smtClean="0"/>
              <a:t>130</a:t>
            </a:fld>
            <a:endParaRPr lang="en-US" dirty="0"/>
          </a:p>
        </p:txBody>
      </p:sp>
    </p:spTree>
    <p:extLst>
      <p:ext uri="{BB962C8B-B14F-4D97-AF65-F5344CB8AC3E}">
        <p14:creationId xmlns:p14="http://schemas.microsoft.com/office/powerpoint/2010/main" val="1325963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sz="2400" dirty="0">
              <a:solidFill>
                <a:srgbClr val="FF0000"/>
              </a:solidFill>
            </a:endParaRPr>
          </a:p>
        </p:txBody>
      </p:sp>
      <p:sp>
        <p:nvSpPr>
          <p:cNvPr id="4" name="Slide Number Placeholder 3"/>
          <p:cNvSpPr>
            <a:spLocks noGrp="1"/>
          </p:cNvSpPr>
          <p:nvPr>
            <p:ph type="sldNum" sz="quarter" idx="10"/>
          </p:nvPr>
        </p:nvSpPr>
        <p:spPr/>
        <p:txBody>
          <a:bodyPr/>
          <a:lstStyle/>
          <a:p>
            <a:fld id="{5FB07106-86D4-4A39-9C59-F4711112F1A0}" type="slidenum">
              <a:rPr lang="en-US" smtClean="0"/>
              <a:t>131</a:t>
            </a:fld>
            <a:endParaRPr lang="en-US" dirty="0"/>
          </a:p>
        </p:txBody>
      </p:sp>
    </p:spTree>
    <p:extLst>
      <p:ext uri="{BB962C8B-B14F-4D97-AF65-F5344CB8AC3E}">
        <p14:creationId xmlns:p14="http://schemas.microsoft.com/office/powerpoint/2010/main" val="1325963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132</a:t>
            </a:fld>
            <a:endParaRPr lang="en-US" dirty="0"/>
          </a:p>
        </p:txBody>
      </p:sp>
    </p:spTree>
    <p:extLst>
      <p:ext uri="{BB962C8B-B14F-4D97-AF65-F5344CB8AC3E}">
        <p14:creationId xmlns:p14="http://schemas.microsoft.com/office/powerpoint/2010/main" val="57760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133</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134</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135</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Rot="1" noChangeAspect="1" noChangeArrowheads="1" noTextEdit="1"/>
          </p:cNvSpPr>
          <p:nvPr>
            <p:ph type="sldImg"/>
          </p:nvPr>
        </p:nvSpPr>
        <p:spPr>
          <a:xfrm>
            <a:off x="1182688" y="695325"/>
            <a:ext cx="4648200" cy="3486150"/>
          </a:xfrm>
          <a:ln/>
        </p:spPr>
      </p:sp>
      <p:sp>
        <p:nvSpPr>
          <p:cNvPr id="547843" name="Rectangle 3"/>
          <p:cNvSpPr>
            <a:spLocks noGrp="1" noChangeArrowheads="1"/>
          </p:cNvSpPr>
          <p:nvPr>
            <p:ph type="body" idx="1"/>
          </p:nvPr>
        </p:nvSpPr>
        <p:spPr>
          <a:xfrm>
            <a:off x="934725" y="4416434"/>
            <a:ext cx="514096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dirty="0">
              <a:latin typeface="Arial" pitchFamily="34" charset="0"/>
            </a:endParaRPr>
          </a:p>
        </p:txBody>
      </p:sp>
    </p:spTree>
    <p:extLst>
      <p:ext uri="{BB962C8B-B14F-4D97-AF65-F5344CB8AC3E}">
        <p14:creationId xmlns:p14="http://schemas.microsoft.com/office/powerpoint/2010/main" val="841727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136</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137</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138</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139</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141</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142</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143</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144</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145</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146</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Rot="1" noChangeAspect="1" noChangeArrowheads="1" noTextEdit="1"/>
          </p:cNvSpPr>
          <p:nvPr>
            <p:ph type="sldImg"/>
          </p:nvPr>
        </p:nvSpPr>
        <p:spPr>
          <a:xfrm>
            <a:off x="1182688" y="695325"/>
            <a:ext cx="4648200" cy="3486150"/>
          </a:xfrm>
          <a:ln/>
        </p:spPr>
      </p:sp>
      <p:sp>
        <p:nvSpPr>
          <p:cNvPr id="547843" name="Rectangle 3"/>
          <p:cNvSpPr>
            <a:spLocks noGrp="1" noChangeArrowheads="1"/>
          </p:cNvSpPr>
          <p:nvPr>
            <p:ph type="body" idx="1"/>
          </p:nvPr>
        </p:nvSpPr>
        <p:spPr>
          <a:xfrm>
            <a:off x="934725" y="4416434"/>
            <a:ext cx="514096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dirty="0">
              <a:latin typeface="Arial" pitchFamily="34" charset="0"/>
            </a:endParaRPr>
          </a:p>
        </p:txBody>
      </p:sp>
    </p:spTree>
    <p:extLst>
      <p:ext uri="{BB962C8B-B14F-4D97-AF65-F5344CB8AC3E}">
        <p14:creationId xmlns:p14="http://schemas.microsoft.com/office/powerpoint/2010/main" val="841727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A9D1EE9F-13AC-4385-90D2-49DF17B7CD9D}" type="slidenum">
              <a:rPr lang="en-US"/>
              <a:pPr/>
              <a:t>148</a:t>
            </a:fld>
            <a:endParaRPr lang="en-US" dirty="0"/>
          </a:p>
        </p:txBody>
      </p:sp>
      <p:sp>
        <p:nvSpPr>
          <p:cNvPr id="437250" name="Rectangle 7"/>
          <p:cNvSpPr txBox="1">
            <a:spLocks noGrp="1" noChangeArrowheads="1"/>
          </p:cNvSpPr>
          <p:nvPr/>
        </p:nvSpPr>
        <p:spPr bwMode="auto">
          <a:xfrm>
            <a:off x="3969618" y="8828975"/>
            <a:ext cx="3039209" cy="46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14" tIns="45806" rIns="91614" bIns="45806" anchor="b"/>
          <a:lstStyle>
            <a:lvl1pPr defTabSz="935038">
              <a:defRPr sz="7300">
                <a:solidFill>
                  <a:schemeClr val="tx1"/>
                </a:solidFill>
                <a:latin typeface="Arial" pitchFamily="34" charset="0"/>
              </a:defRPr>
            </a:lvl1pPr>
            <a:lvl2pPr marL="752475" indent="-288925" defTabSz="935038">
              <a:defRPr sz="7300">
                <a:solidFill>
                  <a:schemeClr val="tx1"/>
                </a:solidFill>
                <a:latin typeface="Arial" pitchFamily="34" charset="0"/>
              </a:defRPr>
            </a:lvl2pPr>
            <a:lvl3pPr marL="1155700" indent="-227013" defTabSz="935038">
              <a:defRPr sz="7300">
                <a:solidFill>
                  <a:schemeClr val="tx1"/>
                </a:solidFill>
                <a:latin typeface="Arial" pitchFamily="34" charset="0"/>
              </a:defRPr>
            </a:lvl3pPr>
            <a:lvl4pPr marL="1620838" indent="-231775" defTabSz="935038">
              <a:defRPr sz="7300">
                <a:solidFill>
                  <a:schemeClr val="tx1"/>
                </a:solidFill>
                <a:latin typeface="Arial" pitchFamily="34" charset="0"/>
              </a:defRPr>
            </a:lvl4pPr>
            <a:lvl5pPr marL="2084388" indent="-233363" defTabSz="935038">
              <a:defRPr sz="7300">
                <a:solidFill>
                  <a:schemeClr val="tx1"/>
                </a:solidFill>
                <a:latin typeface="Arial" pitchFamily="34" charset="0"/>
              </a:defRPr>
            </a:lvl5pPr>
            <a:lvl6pPr marL="2541588" indent="-233363" defTabSz="935038" fontAlgn="base">
              <a:spcBef>
                <a:spcPct val="0"/>
              </a:spcBef>
              <a:spcAft>
                <a:spcPct val="0"/>
              </a:spcAft>
              <a:defRPr sz="7300">
                <a:solidFill>
                  <a:schemeClr val="tx1"/>
                </a:solidFill>
                <a:latin typeface="Arial" pitchFamily="34" charset="0"/>
              </a:defRPr>
            </a:lvl6pPr>
            <a:lvl7pPr marL="2998788" indent="-233363" defTabSz="935038" fontAlgn="base">
              <a:spcBef>
                <a:spcPct val="0"/>
              </a:spcBef>
              <a:spcAft>
                <a:spcPct val="0"/>
              </a:spcAft>
              <a:defRPr sz="7300">
                <a:solidFill>
                  <a:schemeClr val="tx1"/>
                </a:solidFill>
                <a:latin typeface="Arial" pitchFamily="34" charset="0"/>
              </a:defRPr>
            </a:lvl7pPr>
            <a:lvl8pPr marL="3455988" indent="-233363" defTabSz="935038" fontAlgn="base">
              <a:spcBef>
                <a:spcPct val="0"/>
              </a:spcBef>
              <a:spcAft>
                <a:spcPct val="0"/>
              </a:spcAft>
              <a:defRPr sz="7300">
                <a:solidFill>
                  <a:schemeClr val="tx1"/>
                </a:solidFill>
                <a:latin typeface="Arial" pitchFamily="34" charset="0"/>
              </a:defRPr>
            </a:lvl8pPr>
            <a:lvl9pPr marL="3913188" indent="-233363" defTabSz="935038" fontAlgn="base">
              <a:spcBef>
                <a:spcPct val="0"/>
              </a:spcBef>
              <a:spcAft>
                <a:spcPct val="0"/>
              </a:spcAft>
              <a:defRPr sz="7300">
                <a:solidFill>
                  <a:schemeClr val="tx1"/>
                </a:solidFill>
                <a:latin typeface="Arial" pitchFamily="34" charset="0"/>
              </a:defRPr>
            </a:lvl9pPr>
          </a:lstStyle>
          <a:p>
            <a:pPr algn="r"/>
            <a:fld id="{E8283EBF-5D8E-401D-92C8-4076386A7576}" type="slidenum">
              <a:rPr lang="en-US" sz="1100"/>
              <a:pPr algn="r"/>
              <a:t>148</a:t>
            </a:fld>
            <a:endParaRPr lang="en-US" sz="1100" dirty="0"/>
          </a:p>
        </p:txBody>
      </p:sp>
      <p:sp>
        <p:nvSpPr>
          <p:cNvPr id="437251" name="Rectangle 7"/>
          <p:cNvSpPr txBox="1">
            <a:spLocks noGrp="1" noChangeArrowheads="1"/>
          </p:cNvSpPr>
          <p:nvPr/>
        </p:nvSpPr>
        <p:spPr bwMode="auto">
          <a:xfrm>
            <a:off x="3969618" y="8828975"/>
            <a:ext cx="3039209" cy="46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14" tIns="45806" rIns="91614" bIns="45806" anchor="b"/>
          <a:lstStyle>
            <a:lvl1pPr defTabSz="935038">
              <a:defRPr sz="7300">
                <a:solidFill>
                  <a:schemeClr val="tx1"/>
                </a:solidFill>
                <a:latin typeface="Arial" pitchFamily="34" charset="0"/>
              </a:defRPr>
            </a:lvl1pPr>
            <a:lvl2pPr marL="752475" indent="-288925" defTabSz="935038">
              <a:defRPr sz="7300">
                <a:solidFill>
                  <a:schemeClr val="tx1"/>
                </a:solidFill>
                <a:latin typeface="Arial" pitchFamily="34" charset="0"/>
              </a:defRPr>
            </a:lvl2pPr>
            <a:lvl3pPr marL="1155700" indent="-227013" defTabSz="935038">
              <a:defRPr sz="7300">
                <a:solidFill>
                  <a:schemeClr val="tx1"/>
                </a:solidFill>
                <a:latin typeface="Arial" pitchFamily="34" charset="0"/>
              </a:defRPr>
            </a:lvl3pPr>
            <a:lvl4pPr marL="1620838" indent="-231775" defTabSz="935038">
              <a:defRPr sz="7300">
                <a:solidFill>
                  <a:schemeClr val="tx1"/>
                </a:solidFill>
                <a:latin typeface="Arial" pitchFamily="34" charset="0"/>
              </a:defRPr>
            </a:lvl4pPr>
            <a:lvl5pPr marL="2084388" indent="-233363" defTabSz="935038">
              <a:defRPr sz="7300">
                <a:solidFill>
                  <a:schemeClr val="tx1"/>
                </a:solidFill>
                <a:latin typeface="Arial" pitchFamily="34" charset="0"/>
              </a:defRPr>
            </a:lvl5pPr>
            <a:lvl6pPr marL="2541588" indent="-233363" defTabSz="935038" fontAlgn="base">
              <a:spcBef>
                <a:spcPct val="0"/>
              </a:spcBef>
              <a:spcAft>
                <a:spcPct val="0"/>
              </a:spcAft>
              <a:defRPr sz="7300">
                <a:solidFill>
                  <a:schemeClr val="tx1"/>
                </a:solidFill>
                <a:latin typeface="Arial" pitchFamily="34" charset="0"/>
              </a:defRPr>
            </a:lvl6pPr>
            <a:lvl7pPr marL="2998788" indent="-233363" defTabSz="935038" fontAlgn="base">
              <a:spcBef>
                <a:spcPct val="0"/>
              </a:spcBef>
              <a:spcAft>
                <a:spcPct val="0"/>
              </a:spcAft>
              <a:defRPr sz="7300">
                <a:solidFill>
                  <a:schemeClr val="tx1"/>
                </a:solidFill>
                <a:latin typeface="Arial" pitchFamily="34" charset="0"/>
              </a:defRPr>
            </a:lvl7pPr>
            <a:lvl8pPr marL="3455988" indent="-233363" defTabSz="935038" fontAlgn="base">
              <a:spcBef>
                <a:spcPct val="0"/>
              </a:spcBef>
              <a:spcAft>
                <a:spcPct val="0"/>
              </a:spcAft>
              <a:defRPr sz="7300">
                <a:solidFill>
                  <a:schemeClr val="tx1"/>
                </a:solidFill>
                <a:latin typeface="Arial" pitchFamily="34" charset="0"/>
              </a:defRPr>
            </a:lvl8pPr>
            <a:lvl9pPr marL="3913188" indent="-233363" defTabSz="935038" fontAlgn="base">
              <a:spcBef>
                <a:spcPct val="0"/>
              </a:spcBef>
              <a:spcAft>
                <a:spcPct val="0"/>
              </a:spcAft>
              <a:defRPr sz="7300">
                <a:solidFill>
                  <a:schemeClr val="tx1"/>
                </a:solidFill>
                <a:latin typeface="Arial" pitchFamily="34" charset="0"/>
              </a:defRPr>
            </a:lvl9pPr>
          </a:lstStyle>
          <a:p>
            <a:pPr algn="r"/>
            <a:fld id="{DB7706E4-9486-40D6-820E-5F94765ACE92}" type="slidenum">
              <a:rPr lang="en-US" sz="1100"/>
              <a:pPr algn="r"/>
              <a:t>148</a:t>
            </a:fld>
            <a:endParaRPr lang="en-US" sz="1100" dirty="0"/>
          </a:p>
        </p:txBody>
      </p:sp>
      <p:sp>
        <p:nvSpPr>
          <p:cNvPr id="437252" name="Rectangle 7"/>
          <p:cNvSpPr txBox="1">
            <a:spLocks noGrp="1" noChangeArrowheads="1"/>
          </p:cNvSpPr>
          <p:nvPr/>
        </p:nvSpPr>
        <p:spPr bwMode="auto">
          <a:xfrm>
            <a:off x="3969618" y="8828975"/>
            <a:ext cx="3039209" cy="465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14" tIns="45806" rIns="91614" bIns="45806" anchor="b"/>
          <a:lstStyle>
            <a:lvl1pPr defTabSz="935038">
              <a:defRPr sz="7300">
                <a:solidFill>
                  <a:schemeClr val="tx1"/>
                </a:solidFill>
                <a:latin typeface="Arial" pitchFamily="34" charset="0"/>
              </a:defRPr>
            </a:lvl1pPr>
            <a:lvl2pPr marL="752475" indent="-288925" defTabSz="935038">
              <a:defRPr sz="7300">
                <a:solidFill>
                  <a:schemeClr val="tx1"/>
                </a:solidFill>
                <a:latin typeface="Arial" pitchFamily="34" charset="0"/>
              </a:defRPr>
            </a:lvl2pPr>
            <a:lvl3pPr marL="1155700" indent="-227013" defTabSz="935038">
              <a:defRPr sz="7300">
                <a:solidFill>
                  <a:schemeClr val="tx1"/>
                </a:solidFill>
                <a:latin typeface="Arial" pitchFamily="34" charset="0"/>
              </a:defRPr>
            </a:lvl3pPr>
            <a:lvl4pPr marL="1620838" indent="-231775" defTabSz="935038">
              <a:defRPr sz="7300">
                <a:solidFill>
                  <a:schemeClr val="tx1"/>
                </a:solidFill>
                <a:latin typeface="Arial" pitchFamily="34" charset="0"/>
              </a:defRPr>
            </a:lvl4pPr>
            <a:lvl5pPr marL="2084388" indent="-233363" defTabSz="935038">
              <a:defRPr sz="7300">
                <a:solidFill>
                  <a:schemeClr val="tx1"/>
                </a:solidFill>
                <a:latin typeface="Arial" pitchFamily="34" charset="0"/>
              </a:defRPr>
            </a:lvl5pPr>
            <a:lvl6pPr marL="2541588" indent="-233363" defTabSz="935038" fontAlgn="base">
              <a:spcBef>
                <a:spcPct val="0"/>
              </a:spcBef>
              <a:spcAft>
                <a:spcPct val="0"/>
              </a:spcAft>
              <a:defRPr sz="7300">
                <a:solidFill>
                  <a:schemeClr val="tx1"/>
                </a:solidFill>
                <a:latin typeface="Arial" pitchFamily="34" charset="0"/>
              </a:defRPr>
            </a:lvl6pPr>
            <a:lvl7pPr marL="2998788" indent="-233363" defTabSz="935038" fontAlgn="base">
              <a:spcBef>
                <a:spcPct val="0"/>
              </a:spcBef>
              <a:spcAft>
                <a:spcPct val="0"/>
              </a:spcAft>
              <a:defRPr sz="7300">
                <a:solidFill>
                  <a:schemeClr val="tx1"/>
                </a:solidFill>
                <a:latin typeface="Arial" pitchFamily="34" charset="0"/>
              </a:defRPr>
            </a:lvl7pPr>
            <a:lvl8pPr marL="3455988" indent="-233363" defTabSz="935038" fontAlgn="base">
              <a:spcBef>
                <a:spcPct val="0"/>
              </a:spcBef>
              <a:spcAft>
                <a:spcPct val="0"/>
              </a:spcAft>
              <a:defRPr sz="7300">
                <a:solidFill>
                  <a:schemeClr val="tx1"/>
                </a:solidFill>
                <a:latin typeface="Arial" pitchFamily="34" charset="0"/>
              </a:defRPr>
            </a:lvl8pPr>
            <a:lvl9pPr marL="3913188" indent="-233363" defTabSz="935038" fontAlgn="base">
              <a:spcBef>
                <a:spcPct val="0"/>
              </a:spcBef>
              <a:spcAft>
                <a:spcPct val="0"/>
              </a:spcAft>
              <a:defRPr sz="7300">
                <a:solidFill>
                  <a:schemeClr val="tx1"/>
                </a:solidFill>
                <a:latin typeface="Arial" pitchFamily="34" charset="0"/>
              </a:defRPr>
            </a:lvl9pPr>
          </a:lstStyle>
          <a:p>
            <a:pPr algn="r"/>
            <a:fld id="{172AC53D-3A5C-4B9E-80D4-ECEACCC8D120}" type="slidenum">
              <a:rPr lang="en-US" sz="1100"/>
              <a:pPr algn="r"/>
              <a:t>148</a:t>
            </a:fld>
            <a:endParaRPr lang="en-US" sz="1100" dirty="0"/>
          </a:p>
        </p:txBody>
      </p:sp>
      <p:sp>
        <p:nvSpPr>
          <p:cNvPr id="437253" name="Rectangle 2"/>
          <p:cNvSpPr>
            <a:spLocks noGrp="1" noRot="1" noChangeAspect="1" noChangeArrowheads="1" noTextEdit="1"/>
          </p:cNvSpPr>
          <p:nvPr>
            <p:ph type="sldImg"/>
          </p:nvPr>
        </p:nvSpPr>
        <p:spPr>
          <a:xfrm>
            <a:off x="1184275" y="695325"/>
            <a:ext cx="4649788" cy="3487738"/>
          </a:xfrm>
          <a:ln/>
        </p:spPr>
      </p:sp>
    </p:spTree>
    <p:extLst>
      <p:ext uri="{BB962C8B-B14F-4D97-AF65-F5344CB8AC3E}">
        <p14:creationId xmlns:p14="http://schemas.microsoft.com/office/powerpoint/2010/main" val="1938341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149</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150</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151</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152</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153</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155</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156</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157</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158</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Rot="1" noChangeAspect="1" noChangeArrowheads="1" noTextEdit="1"/>
          </p:cNvSpPr>
          <p:nvPr>
            <p:ph type="sldImg"/>
          </p:nvPr>
        </p:nvSpPr>
        <p:spPr>
          <a:xfrm>
            <a:off x="1182688" y="695325"/>
            <a:ext cx="4648200" cy="3486150"/>
          </a:xfrm>
          <a:ln/>
        </p:spPr>
      </p:sp>
      <p:sp>
        <p:nvSpPr>
          <p:cNvPr id="547843" name="Rectangle 3"/>
          <p:cNvSpPr>
            <a:spLocks noGrp="1" noChangeArrowheads="1"/>
          </p:cNvSpPr>
          <p:nvPr>
            <p:ph type="body" idx="1"/>
          </p:nvPr>
        </p:nvSpPr>
        <p:spPr>
          <a:xfrm>
            <a:off x="934725" y="4416434"/>
            <a:ext cx="514096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dirty="0">
              <a:latin typeface="Arial" pitchFamily="34" charset="0"/>
            </a:endParaRPr>
          </a:p>
        </p:txBody>
      </p:sp>
    </p:spTree>
    <p:extLst>
      <p:ext uri="{BB962C8B-B14F-4D97-AF65-F5344CB8AC3E}">
        <p14:creationId xmlns:p14="http://schemas.microsoft.com/office/powerpoint/2010/main" val="8417279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159</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160</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162</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163</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164</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165</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166</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167</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10"/>
          </p:nvPr>
        </p:nvSpPr>
        <p:spPr/>
        <p:txBody>
          <a:bodyPr/>
          <a:lstStyle/>
          <a:p>
            <a:fld id="{5FB07106-86D4-4A39-9C59-F4711112F1A0}" type="slidenum">
              <a:rPr lang="en-US" smtClean="0"/>
              <a:t>168</a:t>
            </a:fld>
            <a:endParaRPr lang="en-US" dirty="0"/>
          </a:p>
        </p:txBody>
      </p:sp>
    </p:spTree>
    <p:extLst>
      <p:ext uri="{BB962C8B-B14F-4D97-AF65-F5344CB8AC3E}">
        <p14:creationId xmlns:p14="http://schemas.microsoft.com/office/powerpoint/2010/main" val="32154819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170</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60">
              <a:defRPr sz="2000">
                <a:solidFill>
                  <a:schemeClr val="tx1"/>
                </a:solidFill>
                <a:latin typeface="Arial" pitchFamily="34" charset="0"/>
              </a:defRPr>
            </a:lvl1pPr>
            <a:lvl2pPr marL="736603" indent="-283308" defTabSz="914460">
              <a:defRPr sz="2000">
                <a:solidFill>
                  <a:schemeClr val="tx1"/>
                </a:solidFill>
                <a:latin typeface="Arial" pitchFamily="34" charset="0"/>
              </a:defRPr>
            </a:lvl2pPr>
            <a:lvl3pPr marL="1133235" indent="-226646" defTabSz="914460">
              <a:defRPr sz="2000">
                <a:solidFill>
                  <a:schemeClr val="tx1"/>
                </a:solidFill>
                <a:latin typeface="Arial" pitchFamily="34" charset="0"/>
              </a:defRPr>
            </a:lvl3pPr>
            <a:lvl4pPr marL="1586530" indent="-226646" defTabSz="914460">
              <a:defRPr sz="2000">
                <a:solidFill>
                  <a:schemeClr val="tx1"/>
                </a:solidFill>
                <a:latin typeface="Arial" pitchFamily="34" charset="0"/>
              </a:defRPr>
            </a:lvl4pPr>
            <a:lvl5pPr marL="2039823" indent="-226646" defTabSz="914460">
              <a:defRPr sz="2000">
                <a:solidFill>
                  <a:schemeClr val="tx1"/>
                </a:solidFill>
                <a:latin typeface="Arial" pitchFamily="34" charset="0"/>
              </a:defRPr>
            </a:lvl5pPr>
            <a:lvl6pPr marL="2493119" indent="-226646" defTabSz="914460" fontAlgn="base">
              <a:spcBef>
                <a:spcPct val="0"/>
              </a:spcBef>
              <a:spcAft>
                <a:spcPct val="0"/>
              </a:spcAft>
              <a:defRPr sz="2000">
                <a:solidFill>
                  <a:schemeClr val="tx1"/>
                </a:solidFill>
                <a:latin typeface="Arial" pitchFamily="34" charset="0"/>
              </a:defRPr>
            </a:lvl6pPr>
            <a:lvl7pPr marL="2946414" indent="-226646" defTabSz="914460" fontAlgn="base">
              <a:spcBef>
                <a:spcPct val="0"/>
              </a:spcBef>
              <a:spcAft>
                <a:spcPct val="0"/>
              </a:spcAft>
              <a:defRPr sz="2000">
                <a:solidFill>
                  <a:schemeClr val="tx1"/>
                </a:solidFill>
                <a:latin typeface="Arial" pitchFamily="34" charset="0"/>
              </a:defRPr>
            </a:lvl7pPr>
            <a:lvl8pPr marL="3399708" indent="-226646" defTabSz="914460" fontAlgn="base">
              <a:spcBef>
                <a:spcPct val="0"/>
              </a:spcBef>
              <a:spcAft>
                <a:spcPct val="0"/>
              </a:spcAft>
              <a:defRPr sz="2000">
                <a:solidFill>
                  <a:schemeClr val="tx1"/>
                </a:solidFill>
                <a:latin typeface="Arial" pitchFamily="34" charset="0"/>
              </a:defRPr>
            </a:lvl8pPr>
            <a:lvl9pPr marL="3853003" indent="-226646" defTabSz="914460" fontAlgn="base">
              <a:spcBef>
                <a:spcPct val="0"/>
              </a:spcBef>
              <a:spcAft>
                <a:spcPct val="0"/>
              </a:spcAft>
              <a:defRPr sz="2000">
                <a:solidFill>
                  <a:schemeClr val="tx1"/>
                </a:solidFill>
                <a:latin typeface="Arial" pitchFamily="34" charset="0"/>
              </a:defRPr>
            </a:lvl9pPr>
          </a:lstStyle>
          <a:p>
            <a:fld id="{6DFC3464-69A6-4DEA-BE6D-ABF24706ACC9}" type="slidenum">
              <a:rPr lang="en-US" sz="1100"/>
              <a:pPr/>
              <a:t>71</a:t>
            </a:fld>
            <a:endParaRPr lang="en-US" sz="1100" dirty="0"/>
          </a:p>
        </p:txBody>
      </p:sp>
      <p:sp>
        <p:nvSpPr>
          <p:cNvPr id="254978" name="Rectangle 7"/>
          <p:cNvSpPr txBox="1">
            <a:spLocks noGrp="1" noChangeArrowheads="1"/>
          </p:cNvSpPr>
          <p:nvPr/>
        </p:nvSpPr>
        <p:spPr bwMode="auto">
          <a:xfrm>
            <a:off x="3971759" y="8829675"/>
            <a:ext cx="3037031"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42" tIns="45820" rIns="91642" bIns="45820" anchor="b"/>
          <a:lstStyle>
            <a:lvl1pPr defTabSz="922338">
              <a:defRPr sz="2000">
                <a:solidFill>
                  <a:schemeClr val="tx1"/>
                </a:solidFill>
                <a:latin typeface="Arial" pitchFamily="34" charset="0"/>
              </a:defRPr>
            </a:lvl1pPr>
            <a:lvl2pPr marL="742950" indent="-285750" defTabSz="922338">
              <a:defRPr sz="2000">
                <a:solidFill>
                  <a:schemeClr val="tx1"/>
                </a:solidFill>
                <a:latin typeface="Arial" pitchFamily="34" charset="0"/>
              </a:defRPr>
            </a:lvl2pPr>
            <a:lvl3pPr marL="1143000" indent="-228600" defTabSz="922338">
              <a:defRPr sz="2000">
                <a:solidFill>
                  <a:schemeClr val="tx1"/>
                </a:solidFill>
                <a:latin typeface="Arial" pitchFamily="34" charset="0"/>
              </a:defRPr>
            </a:lvl3pPr>
            <a:lvl4pPr marL="1600200" indent="-228600" defTabSz="922338">
              <a:defRPr sz="2000">
                <a:solidFill>
                  <a:schemeClr val="tx1"/>
                </a:solidFill>
                <a:latin typeface="Arial" pitchFamily="34" charset="0"/>
              </a:defRPr>
            </a:lvl4pPr>
            <a:lvl5pPr marL="2057400" indent="-228600" defTabSz="922338">
              <a:defRPr sz="2000">
                <a:solidFill>
                  <a:schemeClr val="tx1"/>
                </a:solidFill>
                <a:latin typeface="Arial" pitchFamily="34" charset="0"/>
              </a:defRPr>
            </a:lvl5pPr>
            <a:lvl6pPr marL="2514600" indent="-228600" defTabSz="922338" fontAlgn="base">
              <a:spcBef>
                <a:spcPct val="0"/>
              </a:spcBef>
              <a:spcAft>
                <a:spcPct val="0"/>
              </a:spcAft>
              <a:defRPr sz="2000">
                <a:solidFill>
                  <a:schemeClr val="tx1"/>
                </a:solidFill>
                <a:latin typeface="Arial" pitchFamily="34" charset="0"/>
              </a:defRPr>
            </a:lvl6pPr>
            <a:lvl7pPr marL="2971800" indent="-228600" defTabSz="922338" fontAlgn="base">
              <a:spcBef>
                <a:spcPct val="0"/>
              </a:spcBef>
              <a:spcAft>
                <a:spcPct val="0"/>
              </a:spcAft>
              <a:defRPr sz="2000">
                <a:solidFill>
                  <a:schemeClr val="tx1"/>
                </a:solidFill>
                <a:latin typeface="Arial" pitchFamily="34" charset="0"/>
              </a:defRPr>
            </a:lvl7pPr>
            <a:lvl8pPr marL="3429000" indent="-228600" defTabSz="922338" fontAlgn="base">
              <a:spcBef>
                <a:spcPct val="0"/>
              </a:spcBef>
              <a:spcAft>
                <a:spcPct val="0"/>
              </a:spcAft>
              <a:defRPr sz="2000">
                <a:solidFill>
                  <a:schemeClr val="tx1"/>
                </a:solidFill>
                <a:latin typeface="Arial" pitchFamily="34" charset="0"/>
              </a:defRPr>
            </a:lvl8pPr>
            <a:lvl9pPr marL="3886200" indent="-228600" defTabSz="922338" fontAlgn="base">
              <a:spcBef>
                <a:spcPct val="0"/>
              </a:spcBef>
              <a:spcAft>
                <a:spcPct val="0"/>
              </a:spcAft>
              <a:defRPr sz="2000">
                <a:solidFill>
                  <a:schemeClr val="tx1"/>
                </a:solidFill>
                <a:latin typeface="Arial" pitchFamily="34" charset="0"/>
              </a:defRPr>
            </a:lvl9pPr>
          </a:lstStyle>
          <a:p>
            <a:pPr algn="r"/>
            <a:fld id="{23EA74FC-96D0-46D2-A2B0-AA46527B6B4C}" type="slidenum">
              <a:rPr lang="en-US" sz="1100"/>
              <a:pPr algn="r"/>
              <a:t>71</a:t>
            </a:fld>
            <a:endParaRPr lang="en-US" sz="1100" dirty="0"/>
          </a:p>
        </p:txBody>
      </p:sp>
      <p:sp>
        <p:nvSpPr>
          <p:cNvPr id="254979" name="Rectangle 7"/>
          <p:cNvSpPr txBox="1">
            <a:spLocks noGrp="1" noChangeArrowheads="1"/>
          </p:cNvSpPr>
          <p:nvPr/>
        </p:nvSpPr>
        <p:spPr bwMode="auto">
          <a:xfrm>
            <a:off x="3971759" y="8829675"/>
            <a:ext cx="3037031"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42" tIns="45820" rIns="91642" bIns="45820" anchor="b"/>
          <a:lstStyle>
            <a:lvl1pPr defTabSz="922338">
              <a:defRPr sz="2000">
                <a:solidFill>
                  <a:schemeClr val="tx1"/>
                </a:solidFill>
                <a:latin typeface="Arial" pitchFamily="34" charset="0"/>
              </a:defRPr>
            </a:lvl1pPr>
            <a:lvl2pPr marL="742950" indent="-285750" defTabSz="922338">
              <a:defRPr sz="2000">
                <a:solidFill>
                  <a:schemeClr val="tx1"/>
                </a:solidFill>
                <a:latin typeface="Arial" pitchFamily="34" charset="0"/>
              </a:defRPr>
            </a:lvl2pPr>
            <a:lvl3pPr marL="1143000" indent="-228600" defTabSz="922338">
              <a:defRPr sz="2000">
                <a:solidFill>
                  <a:schemeClr val="tx1"/>
                </a:solidFill>
                <a:latin typeface="Arial" pitchFamily="34" charset="0"/>
              </a:defRPr>
            </a:lvl3pPr>
            <a:lvl4pPr marL="1600200" indent="-228600" defTabSz="922338">
              <a:defRPr sz="2000">
                <a:solidFill>
                  <a:schemeClr val="tx1"/>
                </a:solidFill>
                <a:latin typeface="Arial" pitchFamily="34" charset="0"/>
              </a:defRPr>
            </a:lvl4pPr>
            <a:lvl5pPr marL="2057400" indent="-228600" defTabSz="922338">
              <a:defRPr sz="2000">
                <a:solidFill>
                  <a:schemeClr val="tx1"/>
                </a:solidFill>
                <a:latin typeface="Arial" pitchFamily="34" charset="0"/>
              </a:defRPr>
            </a:lvl5pPr>
            <a:lvl6pPr marL="2514600" indent="-228600" defTabSz="922338" fontAlgn="base">
              <a:spcBef>
                <a:spcPct val="0"/>
              </a:spcBef>
              <a:spcAft>
                <a:spcPct val="0"/>
              </a:spcAft>
              <a:defRPr sz="2000">
                <a:solidFill>
                  <a:schemeClr val="tx1"/>
                </a:solidFill>
                <a:latin typeface="Arial" pitchFamily="34" charset="0"/>
              </a:defRPr>
            </a:lvl6pPr>
            <a:lvl7pPr marL="2971800" indent="-228600" defTabSz="922338" fontAlgn="base">
              <a:spcBef>
                <a:spcPct val="0"/>
              </a:spcBef>
              <a:spcAft>
                <a:spcPct val="0"/>
              </a:spcAft>
              <a:defRPr sz="2000">
                <a:solidFill>
                  <a:schemeClr val="tx1"/>
                </a:solidFill>
                <a:latin typeface="Arial" pitchFamily="34" charset="0"/>
              </a:defRPr>
            </a:lvl7pPr>
            <a:lvl8pPr marL="3429000" indent="-228600" defTabSz="922338" fontAlgn="base">
              <a:spcBef>
                <a:spcPct val="0"/>
              </a:spcBef>
              <a:spcAft>
                <a:spcPct val="0"/>
              </a:spcAft>
              <a:defRPr sz="2000">
                <a:solidFill>
                  <a:schemeClr val="tx1"/>
                </a:solidFill>
                <a:latin typeface="Arial" pitchFamily="34" charset="0"/>
              </a:defRPr>
            </a:lvl8pPr>
            <a:lvl9pPr marL="3886200" indent="-228600" defTabSz="922338" fontAlgn="base">
              <a:spcBef>
                <a:spcPct val="0"/>
              </a:spcBef>
              <a:spcAft>
                <a:spcPct val="0"/>
              </a:spcAft>
              <a:defRPr sz="2000">
                <a:solidFill>
                  <a:schemeClr val="tx1"/>
                </a:solidFill>
                <a:latin typeface="Arial" pitchFamily="34" charset="0"/>
              </a:defRPr>
            </a:lvl9pPr>
          </a:lstStyle>
          <a:p>
            <a:pPr algn="r"/>
            <a:fld id="{B0E70CA4-CDFF-46CF-9757-F4E694122284}" type="slidenum">
              <a:rPr lang="en-US" sz="1100"/>
              <a:pPr algn="r"/>
              <a:t>71</a:t>
            </a:fld>
            <a:endParaRPr lang="en-US" sz="1100" dirty="0"/>
          </a:p>
        </p:txBody>
      </p:sp>
      <p:sp>
        <p:nvSpPr>
          <p:cNvPr id="254980" name="Rectangle 2"/>
          <p:cNvSpPr>
            <a:spLocks noGrp="1" noRot="1" noChangeAspect="1" noChangeArrowheads="1" noTextEdit="1"/>
          </p:cNvSpPr>
          <p:nvPr>
            <p:ph type="sldImg"/>
          </p:nvPr>
        </p:nvSpPr>
        <p:spPr>
          <a:xfrm>
            <a:off x="1181100" y="695325"/>
            <a:ext cx="4651375" cy="3487738"/>
          </a:xfrm>
          <a:ln/>
        </p:spPr>
      </p:sp>
      <p:sp>
        <p:nvSpPr>
          <p:cNvPr id="254981" name="Rectangle 3"/>
          <p:cNvSpPr>
            <a:spLocks noGrp="1" noChangeArrowheads="1"/>
          </p:cNvSpPr>
          <p:nvPr>
            <p:ph type="body" idx="1"/>
          </p:nvPr>
        </p:nvSpPr>
        <p:spPr>
          <a:xfrm>
            <a:off x="934723" y="4418013"/>
            <a:ext cx="5140960"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dirty="0">
              <a:latin typeface="Arial" pitchFamily="34" charset="0"/>
            </a:endParaRPr>
          </a:p>
        </p:txBody>
      </p:sp>
    </p:spTree>
    <p:extLst>
      <p:ext uri="{BB962C8B-B14F-4D97-AF65-F5344CB8AC3E}">
        <p14:creationId xmlns:p14="http://schemas.microsoft.com/office/powerpoint/2010/main" val="36763618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171</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172</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173</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174</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175</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176</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178</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179</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180</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181</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Rot="1" noChangeAspect="1" noChangeArrowheads="1" noTextEdit="1"/>
          </p:cNvSpPr>
          <p:nvPr>
            <p:ph type="sldImg"/>
          </p:nvPr>
        </p:nvSpPr>
        <p:spPr>
          <a:xfrm>
            <a:off x="1182688" y="695325"/>
            <a:ext cx="4648200" cy="3486150"/>
          </a:xfrm>
          <a:ln/>
        </p:spPr>
      </p:sp>
      <p:sp>
        <p:nvSpPr>
          <p:cNvPr id="547843" name="Rectangle 3"/>
          <p:cNvSpPr>
            <a:spLocks noGrp="1" noChangeArrowheads="1"/>
          </p:cNvSpPr>
          <p:nvPr>
            <p:ph type="body" idx="1"/>
          </p:nvPr>
        </p:nvSpPr>
        <p:spPr>
          <a:xfrm>
            <a:off x="934725" y="4416434"/>
            <a:ext cx="514096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dirty="0">
              <a:latin typeface="Arial" pitchFamily="34" charset="0"/>
            </a:endParaRPr>
          </a:p>
        </p:txBody>
      </p:sp>
    </p:spTree>
    <p:extLst>
      <p:ext uri="{BB962C8B-B14F-4D97-AF65-F5344CB8AC3E}">
        <p14:creationId xmlns:p14="http://schemas.microsoft.com/office/powerpoint/2010/main" val="8417279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182</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185</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186</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187</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188</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189</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191</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192</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193</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B07106-86D4-4A39-9C59-F4711112F1A0}" type="slidenum">
              <a:rPr lang="en-US" smtClean="0"/>
              <a:t>194</a:t>
            </a:fld>
            <a:endParaRPr lang="en-US" dirty="0"/>
          </a:p>
        </p:txBody>
      </p:sp>
    </p:spTree>
    <p:extLst>
      <p:ext uri="{BB962C8B-B14F-4D97-AF65-F5344CB8AC3E}">
        <p14:creationId xmlns:p14="http://schemas.microsoft.com/office/powerpoint/2010/main" val="315976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Rot="1" noChangeAspect="1" noChangeArrowheads="1" noTextEdit="1"/>
          </p:cNvSpPr>
          <p:nvPr>
            <p:ph type="sldImg"/>
          </p:nvPr>
        </p:nvSpPr>
        <p:spPr>
          <a:xfrm>
            <a:off x="1182688" y="695325"/>
            <a:ext cx="4648200" cy="3486150"/>
          </a:xfrm>
          <a:ln/>
        </p:spPr>
      </p:sp>
      <p:sp>
        <p:nvSpPr>
          <p:cNvPr id="547843" name="Rectangle 3"/>
          <p:cNvSpPr>
            <a:spLocks noGrp="1" noChangeArrowheads="1"/>
          </p:cNvSpPr>
          <p:nvPr>
            <p:ph type="body" idx="1"/>
          </p:nvPr>
        </p:nvSpPr>
        <p:spPr>
          <a:xfrm>
            <a:off x="934725" y="4416434"/>
            <a:ext cx="514096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dirty="0">
              <a:latin typeface="Arial" pitchFamily="34" charset="0"/>
            </a:endParaRPr>
          </a:p>
        </p:txBody>
      </p:sp>
    </p:spTree>
    <p:extLst>
      <p:ext uri="{BB962C8B-B14F-4D97-AF65-F5344CB8AC3E}">
        <p14:creationId xmlns:p14="http://schemas.microsoft.com/office/powerpoint/2010/main" val="841727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Rot="1" noChangeAspect="1" noChangeArrowheads="1" noTextEdit="1"/>
          </p:cNvSpPr>
          <p:nvPr>
            <p:ph type="sldImg"/>
          </p:nvPr>
        </p:nvSpPr>
        <p:spPr>
          <a:xfrm>
            <a:off x="1182688" y="695325"/>
            <a:ext cx="4648200" cy="3486150"/>
          </a:xfrm>
          <a:ln/>
        </p:spPr>
      </p:sp>
      <p:sp>
        <p:nvSpPr>
          <p:cNvPr id="547843" name="Rectangle 3"/>
          <p:cNvSpPr>
            <a:spLocks noGrp="1" noChangeArrowheads="1"/>
          </p:cNvSpPr>
          <p:nvPr>
            <p:ph type="body" idx="1"/>
          </p:nvPr>
        </p:nvSpPr>
        <p:spPr>
          <a:xfrm>
            <a:off x="934725" y="4416434"/>
            <a:ext cx="514096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dirty="0">
              <a:latin typeface="Arial" pitchFamily="34" charset="0"/>
            </a:endParaRPr>
          </a:p>
        </p:txBody>
      </p:sp>
    </p:spTree>
    <p:extLst>
      <p:ext uri="{BB962C8B-B14F-4D97-AF65-F5344CB8AC3E}">
        <p14:creationId xmlns:p14="http://schemas.microsoft.com/office/powerpoint/2010/main" val="841727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28758"/>
            <a:ext cx="5657850" cy="1945481"/>
          </a:xfrm>
        </p:spPr>
        <p:txBody>
          <a:bodyPr anchor="b"/>
          <a:lstStyle>
            <a:lvl1pPr>
              <a:defRPr sz="495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14350" y="3429000"/>
            <a:ext cx="4846320" cy="800100"/>
          </a:xfrm>
        </p:spPr>
        <p:txBody>
          <a:bodyPr anchor="t">
            <a:normAutofit/>
          </a:bodyPr>
          <a:lstStyle>
            <a:lvl1pPr marL="0" indent="0" algn="l">
              <a:buNone/>
              <a:defRPr sz="1500">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5663520" y="1234440"/>
            <a:ext cx="1828799" cy="274320"/>
          </a:xfrm>
          <a:prstGeom prst="rect">
            <a:avLst/>
          </a:prstGeom>
        </p:spPr>
        <p:txBody>
          <a:bodyPr/>
          <a:lstStyle/>
          <a:p>
            <a:fld id="{DB04117C-4A85-4C19-B352-D9A045E53BE8}" type="datetime1">
              <a:rPr lang="en-US" smtClean="0"/>
              <a:t>10/20/2020</a:t>
            </a:fld>
            <a:endParaRPr lang="en-US" dirty="0"/>
          </a:p>
        </p:txBody>
      </p:sp>
      <p:sp>
        <p:nvSpPr>
          <p:cNvPr id="5" name="Footer Placeholder 4"/>
          <p:cNvSpPr>
            <a:spLocks noGrp="1"/>
          </p:cNvSpPr>
          <p:nvPr>
            <p:ph type="ftr" sz="quarter" idx="11"/>
          </p:nvPr>
        </p:nvSpPr>
        <p:spPr>
          <a:xfrm rot="16200000">
            <a:off x="5690189" y="3036570"/>
            <a:ext cx="1775461" cy="274320"/>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C709A4-1AB7-4B39-AA87-5FFF50776870}"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5663520" y="1234440"/>
            <a:ext cx="1828799" cy="274320"/>
          </a:xfrm>
          <a:prstGeom prst="rect">
            <a:avLst/>
          </a:prstGeom>
        </p:spPr>
        <p:txBody>
          <a:bodyPr/>
          <a:lstStyle/>
          <a:p>
            <a:fld id="{3AAE3B26-6285-4A31-BB24-3AD06E949FD3}" type="datetime1">
              <a:rPr lang="en-US" smtClean="0"/>
              <a:t>10/20/2020</a:t>
            </a:fld>
            <a:endParaRPr lang="en-US" dirty="0"/>
          </a:p>
        </p:txBody>
      </p:sp>
      <p:sp>
        <p:nvSpPr>
          <p:cNvPr id="5" name="Footer Placeholder 4"/>
          <p:cNvSpPr>
            <a:spLocks noGrp="1"/>
          </p:cNvSpPr>
          <p:nvPr>
            <p:ph type="ftr" sz="quarter" idx="11"/>
          </p:nvPr>
        </p:nvSpPr>
        <p:spPr>
          <a:xfrm rot="16200000">
            <a:off x="5690189" y="3036570"/>
            <a:ext cx="1775461" cy="274320"/>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C709A4-1AB7-4B39-AA87-5FFF5077687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80"/>
            <a:ext cx="1314450" cy="4388644"/>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2900" y="205980"/>
            <a:ext cx="45148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5663520" y="1234440"/>
            <a:ext cx="1828799" cy="274320"/>
          </a:xfrm>
          <a:prstGeom prst="rect">
            <a:avLst/>
          </a:prstGeom>
        </p:spPr>
        <p:txBody>
          <a:bodyPr/>
          <a:lstStyle/>
          <a:p>
            <a:fld id="{C5319C4D-F27F-4421-84F5-CCA76327EC5A}" type="datetime1">
              <a:rPr lang="en-US" smtClean="0"/>
              <a:t>10/20/2020</a:t>
            </a:fld>
            <a:endParaRPr lang="en-US" dirty="0"/>
          </a:p>
        </p:txBody>
      </p:sp>
      <p:sp>
        <p:nvSpPr>
          <p:cNvPr id="5" name="Footer Placeholder 4"/>
          <p:cNvSpPr>
            <a:spLocks noGrp="1"/>
          </p:cNvSpPr>
          <p:nvPr>
            <p:ph type="ftr" sz="quarter" idx="11"/>
          </p:nvPr>
        </p:nvSpPr>
        <p:spPr>
          <a:xfrm rot="16200000">
            <a:off x="5690189" y="3036570"/>
            <a:ext cx="1775461" cy="274320"/>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C709A4-1AB7-4B39-AA87-5FFF50776870}"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Content Placeholder 2"/>
          <p:cNvSpPr>
            <a:spLocks noGrp="1"/>
          </p:cNvSpPr>
          <p:nvPr>
            <p:ph idx="1"/>
          </p:nvPr>
        </p:nvSpPr>
        <p:spPr>
          <a:xfrm>
            <a:off x="309928" y="1133476"/>
            <a:ext cx="5697416" cy="3155156"/>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6" name="Title 1"/>
          <p:cNvSpPr>
            <a:spLocks noGrp="1"/>
          </p:cNvSpPr>
          <p:nvPr>
            <p:ph type="title"/>
          </p:nvPr>
        </p:nvSpPr>
        <p:spPr>
          <a:xfrm>
            <a:off x="308830" y="458397"/>
            <a:ext cx="5697416" cy="272653"/>
          </a:xfrm>
          <a:prstGeom prst="rect">
            <a:avLst/>
          </a:prstGeom>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42609743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2"/>
          </p:nvPr>
        </p:nvSpPr>
        <p:spPr>
          <a:xfrm>
            <a:off x="6398841" y="4236720"/>
            <a:ext cx="411480" cy="297180"/>
          </a:xfrm>
        </p:spPr>
        <p:txBody>
          <a:bodyPr/>
          <a:lstStyle/>
          <a:p>
            <a:fld id="{8AC709A4-1AB7-4B39-AA87-5FFF50776870}" type="slidenum">
              <a:rPr lang="en-US" smtClean="0"/>
              <a:t>‹#›</a:t>
            </a:fld>
            <a:endParaRPr lang="en-US" dirty="0"/>
          </a:p>
        </p:txBody>
      </p:sp>
    </p:spTree>
    <p:extLst>
      <p:ext uri="{BB962C8B-B14F-4D97-AF65-F5344CB8AC3E}">
        <p14:creationId xmlns:p14="http://schemas.microsoft.com/office/powerpoint/2010/main" val="2809342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0866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Content Placeholder 2"/>
          <p:cNvSpPr>
            <a:spLocks noGrp="1"/>
          </p:cNvSpPr>
          <p:nvPr>
            <p:ph idx="1"/>
          </p:nvPr>
        </p:nvSpPr>
        <p:spPr>
          <a:xfrm>
            <a:off x="309928" y="1133476"/>
            <a:ext cx="5697416" cy="3155156"/>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6" name="Title 1"/>
          <p:cNvSpPr>
            <a:spLocks noGrp="1"/>
          </p:cNvSpPr>
          <p:nvPr>
            <p:ph type="title"/>
          </p:nvPr>
        </p:nvSpPr>
        <p:spPr>
          <a:xfrm>
            <a:off x="308830" y="458397"/>
            <a:ext cx="5697416" cy="272653"/>
          </a:xfrm>
          <a:prstGeom prst="rect">
            <a:avLst/>
          </a:prstGeom>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703116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531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0892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6"/>
            <a:ext cx="58293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34DCA7-2AC2-42C4-B21C-C5FDC23F1A55}"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6F25AE-FEAE-44AC-89BB-DB76E4D704BE}" type="slidenum">
              <a:rPr lang="en-US" smtClean="0"/>
              <a:t>‹#›</a:t>
            </a:fld>
            <a:endParaRPr lang="en-US" dirty="0"/>
          </a:p>
        </p:txBody>
      </p:sp>
    </p:spTree>
    <p:extLst>
      <p:ext uri="{BB962C8B-B14F-4D97-AF65-F5344CB8AC3E}">
        <p14:creationId xmlns:p14="http://schemas.microsoft.com/office/powerpoint/2010/main" val="3729702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4DCA7-2AC2-42C4-B21C-C5FDC23F1A55}"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6F25AE-FEAE-44AC-89BB-DB76E4D704BE}" type="slidenum">
              <a:rPr lang="en-US" smtClean="0"/>
              <a:t>‹#›</a:t>
            </a:fld>
            <a:endParaRPr lang="en-US" dirty="0"/>
          </a:p>
        </p:txBody>
      </p:sp>
    </p:spTree>
    <p:extLst>
      <p:ext uri="{BB962C8B-B14F-4D97-AF65-F5344CB8AC3E}">
        <p14:creationId xmlns:p14="http://schemas.microsoft.com/office/powerpoint/2010/main" val="1801643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5663520" y="1234440"/>
            <a:ext cx="1828799" cy="274320"/>
          </a:xfrm>
          <a:prstGeom prst="rect">
            <a:avLst/>
          </a:prstGeom>
        </p:spPr>
        <p:txBody>
          <a:bodyPr/>
          <a:lstStyle/>
          <a:p>
            <a:fld id="{90B18D0A-9336-497F-AF41-B8C6710834DB}" type="datetime1">
              <a:rPr lang="en-US" smtClean="0"/>
              <a:t>10/20/2020</a:t>
            </a:fld>
            <a:endParaRPr lang="en-US" dirty="0"/>
          </a:p>
        </p:txBody>
      </p:sp>
      <p:sp>
        <p:nvSpPr>
          <p:cNvPr id="5" name="Footer Placeholder 4"/>
          <p:cNvSpPr>
            <a:spLocks noGrp="1"/>
          </p:cNvSpPr>
          <p:nvPr>
            <p:ph type="ftr" sz="quarter" idx="11"/>
          </p:nvPr>
        </p:nvSpPr>
        <p:spPr>
          <a:xfrm rot="16200000">
            <a:off x="5690189" y="3036570"/>
            <a:ext cx="1775461" cy="274320"/>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C709A4-1AB7-4B39-AA87-5FFF50776870}" type="slidenum">
              <a:rPr lang="en-US" smtClean="0"/>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432"/>
            <a:ext cx="342900" cy="414604"/>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34DCA7-2AC2-42C4-B21C-C5FDC23F1A55}"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6F25AE-FEAE-44AC-89BB-DB76E4D704BE}" type="slidenum">
              <a:rPr lang="en-US" smtClean="0"/>
              <a:t>‹#›</a:t>
            </a:fld>
            <a:endParaRPr lang="en-US" dirty="0"/>
          </a:p>
        </p:txBody>
      </p:sp>
    </p:spTree>
    <p:extLst>
      <p:ext uri="{BB962C8B-B14F-4D97-AF65-F5344CB8AC3E}">
        <p14:creationId xmlns:p14="http://schemas.microsoft.com/office/powerpoint/2010/main" val="1586584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1200151"/>
            <a:ext cx="302895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34DCA7-2AC2-42C4-B21C-C5FDC23F1A55}"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6F25AE-FEAE-44AC-89BB-DB76E4D704BE}" type="slidenum">
              <a:rPr lang="en-US" smtClean="0"/>
              <a:t>‹#›</a:t>
            </a:fld>
            <a:endParaRPr lang="en-US" dirty="0"/>
          </a:p>
        </p:txBody>
      </p:sp>
    </p:spTree>
    <p:extLst>
      <p:ext uri="{BB962C8B-B14F-4D97-AF65-F5344CB8AC3E}">
        <p14:creationId xmlns:p14="http://schemas.microsoft.com/office/powerpoint/2010/main" val="619182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2" y="1151335"/>
            <a:ext cx="3030141"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42902" y="1631156"/>
            <a:ext cx="303014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75" y="1151335"/>
            <a:ext cx="3031331"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483775" y="1631156"/>
            <a:ext cx="303133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34DCA7-2AC2-42C4-B21C-C5FDC23F1A55}" type="datetimeFigureOut">
              <a:rPr lang="en-US" smtClean="0"/>
              <a:t>10/20/2020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36F25AE-FEAE-44AC-89BB-DB76E4D704BE}" type="slidenum">
              <a:rPr lang="en-US" smtClean="0"/>
              <a:t>‹#›</a:t>
            </a:fld>
            <a:endParaRPr lang="en-US" dirty="0"/>
          </a:p>
        </p:txBody>
      </p:sp>
    </p:spTree>
    <p:extLst>
      <p:ext uri="{BB962C8B-B14F-4D97-AF65-F5344CB8AC3E}">
        <p14:creationId xmlns:p14="http://schemas.microsoft.com/office/powerpoint/2010/main" val="2897568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34DCA7-2AC2-42C4-B21C-C5FDC23F1A55}" type="datetimeFigureOut">
              <a:rPr lang="en-US" smtClean="0"/>
              <a:t>10/20/2020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6F25AE-FEAE-44AC-89BB-DB76E4D704BE}" type="slidenum">
              <a:rPr lang="en-US" smtClean="0"/>
              <a:t>‹#›</a:t>
            </a:fld>
            <a:endParaRPr lang="en-US" dirty="0"/>
          </a:p>
        </p:txBody>
      </p:sp>
    </p:spTree>
    <p:extLst>
      <p:ext uri="{BB962C8B-B14F-4D97-AF65-F5344CB8AC3E}">
        <p14:creationId xmlns:p14="http://schemas.microsoft.com/office/powerpoint/2010/main" val="1860595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34DCA7-2AC2-42C4-B21C-C5FDC23F1A55}" type="datetimeFigureOut">
              <a:rPr lang="en-US" smtClean="0"/>
              <a:t>10/20/2020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6F25AE-FEAE-44AC-89BB-DB76E4D704BE}" type="slidenum">
              <a:rPr lang="en-US" smtClean="0"/>
              <a:t>‹#›</a:t>
            </a:fld>
            <a:endParaRPr lang="en-US" dirty="0"/>
          </a:p>
        </p:txBody>
      </p:sp>
    </p:spTree>
    <p:extLst>
      <p:ext uri="{BB962C8B-B14F-4D97-AF65-F5344CB8AC3E}">
        <p14:creationId xmlns:p14="http://schemas.microsoft.com/office/powerpoint/2010/main" val="4199792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6" y="204787"/>
            <a:ext cx="2256235"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2681289" y="204795"/>
            <a:ext cx="383381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6" y="1076328"/>
            <a:ext cx="2256235"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4DCA7-2AC2-42C4-B21C-C5FDC23F1A55}"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6F25AE-FEAE-44AC-89BB-DB76E4D704BE}" type="slidenum">
              <a:rPr lang="en-US" smtClean="0"/>
              <a:t>‹#›</a:t>
            </a:fld>
            <a:endParaRPr lang="en-US" dirty="0"/>
          </a:p>
        </p:txBody>
      </p:sp>
    </p:spTree>
    <p:extLst>
      <p:ext uri="{BB962C8B-B14F-4D97-AF65-F5344CB8AC3E}">
        <p14:creationId xmlns:p14="http://schemas.microsoft.com/office/powerpoint/2010/main" val="255364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1"/>
            <a:ext cx="41148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344216" y="459581"/>
            <a:ext cx="41148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1344216" y="4025510"/>
            <a:ext cx="41148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34DCA7-2AC2-42C4-B21C-C5FDC23F1A55}" type="datetimeFigureOut">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6F25AE-FEAE-44AC-89BB-DB76E4D704BE}" type="slidenum">
              <a:rPr lang="en-US" smtClean="0"/>
              <a:t>‹#›</a:t>
            </a:fld>
            <a:endParaRPr lang="en-US" dirty="0"/>
          </a:p>
        </p:txBody>
      </p:sp>
    </p:spTree>
    <p:extLst>
      <p:ext uri="{BB962C8B-B14F-4D97-AF65-F5344CB8AC3E}">
        <p14:creationId xmlns:p14="http://schemas.microsoft.com/office/powerpoint/2010/main" val="1307862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4DCA7-2AC2-42C4-B21C-C5FDC23F1A55}"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6F25AE-FEAE-44AC-89BB-DB76E4D704BE}" type="slidenum">
              <a:rPr lang="en-US" smtClean="0"/>
              <a:t>‹#›</a:t>
            </a:fld>
            <a:endParaRPr lang="en-US" dirty="0"/>
          </a:p>
        </p:txBody>
      </p:sp>
    </p:spTree>
    <p:extLst>
      <p:ext uri="{BB962C8B-B14F-4D97-AF65-F5344CB8AC3E}">
        <p14:creationId xmlns:p14="http://schemas.microsoft.com/office/powerpoint/2010/main" val="2674497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80"/>
            <a:ext cx="154305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205980"/>
            <a:ext cx="45148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34DCA7-2AC2-42C4-B21C-C5FDC23F1A55}" type="datetimeFigureOut">
              <a:rPr lang="en-US" smtClean="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6F25AE-FEAE-44AC-89BB-DB76E4D704BE}" type="slidenum">
              <a:rPr lang="en-US" smtClean="0"/>
              <a:t>‹#›</a:t>
            </a:fld>
            <a:endParaRPr lang="en-US" dirty="0"/>
          </a:p>
        </p:txBody>
      </p:sp>
    </p:spTree>
    <p:extLst>
      <p:ext uri="{BB962C8B-B14F-4D97-AF65-F5344CB8AC3E}">
        <p14:creationId xmlns:p14="http://schemas.microsoft.com/office/powerpoint/2010/main" val="80272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004E9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350" y="726294"/>
            <a:ext cx="5829300" cy="1102519"/>
          </a:xfrm>
        </p:spPr>
        <p:txBody>
          <a:bodyPr/>
          <a:lstStyle>
            <a:lvl1pPr>
              <a:defRPr>
                <a:solidFill>
                  <a:schemeClr val="bg1"/>
                </a:solidFill>
                <a:latin typeface="Helvetica" pitchFamily="34" charset="0"/>
              </a:defRPr>
            </a:lvl1pPr>
          </a:lstStyle>
          <a:p>
            <a:r>
              <a:rPr lang="en-US" dirty="0" smtClean="0"/>
              <a:t>Course Title</a:t>
            </a:r>
            <a:endParaRPr lang="en-US" dirty="0"/>
          </a:p>
        </p:txBody>
      </p:sp>
      <p:sp>
        <p:nvSpPr>
          <p:cNvPr id="8" name="Rectangle 7"/>
          <p:cNvSpPr/>
          <p:nvPr userDrawn="1"/>
        </p:nvSpPr>
        <p:spPr>
          <a:xfrm>
            <a:off x="2" y="2971800"/>
            <a:ext cx="6827177" cy="1143000"/>
          </a:xfrm>
          <a:prstGeom prst="rect">
            <a:avLst/>
          </a:prstGeom>
          <a:solidFill>
            <a:schemeClr val="bg1"/>
          </a:solidFill>
          <a:ln w="63500">
            <a:solidFill>
              <a:srgbClr val="8BB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 name="Text Placeholder 9"/>
          <p:cNvSpPr>
            <a:spLocks noGrp="1"/>
          </p:cNvSpPr>
          <p:nvPr>
            <p:ph type="body" sz="quarter" idx="10" hasCustomPrompt="1"/>
          </p:nvPr>
        </p:nvSpPr>
        <p:spPr>
          <a:xfrm>
            <a:off x="1124844" y="4457700"/>
            <a:ext cx="4608335" cy="400050"/>
          </a:xfrm>
        </p:spPr>
        <p:txBody>
          <a:bodyPr>
            <a:normAutofit/>
          </a:bodyPr>
          <a:lstStyle>
            <a:lvl1pPr marL="0" indent="0" algn="ctr">
              <a:buNone/>
              <a:defRPr sz="1500">
                <a:solidFill>
                  <a:schemeClr val="bg1"/>
                </a:solidFill>
                <a:latin typeface="Helvetica" pitchFamily="34" charset="0"/>
              </a:defRPr>
            </a:lvl1pPr>
          </a:lstStyle>
          <a:p>
            <a:pPr lvl="0"/>
            <a:r>
              <a:rPr lang="en-US" dirty="0" smtClean="0"/>
              <a:t>Date</a:t>
            </a:r>
            <a:endParaRPr lang="en-US" dirty="0"/>
          </a:p>
        </p:txBody>
      </p:sp>
      <p:sp>
        <p:nvSpPr>
          <p:cNvPr id="5" name="TextBox 4"/>
          <p:cNvSpPr txBox="1"/>
          <p:nvPr userDrawn="1"/>
        </p:nvSpPr>
        <p:spPr>
          <a:xfrm>
            <a:off x="1257302" y="3257550"/>
            <a:ext cx="5339923" cy="415498"/>
          </a:xfrm>
          <a:prstGeom prst="rect">
            <a:avLst/>
          </a:prstGeom>
          <a:noFill/>
        </p:spPr>
        <p:txBody>
          <a:bodyPr wrap="none" rtlCol="0">
            <a:spAutoFit/>
          </a:bodyPr>
          <a:lstStyle/>
          <a:p>
            <a:r>
              <a:rPr lang="en-US" sz="2100" b="1" dirty="0" smtClean="0">
                <a:solidFill>
                  <a:srgbClr val="004E95"/>
                </a:solidFill>
                <a:latin typeface="Book Antiqua" panose="02040602050305030304" pitchFamily="18" charset="0"/>
                <a:cs typeface="Arial" charset="0"/>
              </a:rPr>
              <a:t>Government Finance Officers Association</a:t>
            </a:r>
            <a:endParaRPr lang="en-US" sz="2100" b="1" dirty="0">
              <a:solidFill>
                <a:srgbClr val="004E95"/>
              </a:solidFill>
              <a:latin typeface="Book Antiqua" panose="02040602050305030304" pitchFamily="18" charset="0"/>
              <a:cs typeface="Arial" charset="0"/>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064" y="3028950"/>
            <a:ext cx="881747" cy="1028700"/>
          </a:xfrm>
          <a:prstGeom prst="rect">
            <a:avLst/>
          </a:prstGeom>
        </p:spPr>
      </p:pic>
    </p:spTree>
    <p:extLst>
      <p:ext uri="{BB962C8B-B14F-4D97-AF65-F5344CB8AC3E}">
        <p14:creationId xmlns:p14="http://schemas.microsoft.com/office/powerpoint/2010/main" val="34099273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41" y="4114800"/>
            <a:ext cx="5744765" cy="876300"/>
          </a:xfrm>
        </p:spPr>
        <p:txBody>
          <a:bodyPr anchor="t"/>
          <a:lstStyle>
            <a:lvl1pPr algn="l">
              <a:defRPr sz="27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41741" y="2889649"/>
            <a:ext cx="4601765" cy="1225154"/>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rot="16200000">
            <a:off x="5663520" y="1234440"/>
            <a:ext cx="1828799" cy="274320"/>
          </a:xfrm>
          <a:prstGeom prst="rect">
            <a:avLst/>
          </a:prstGeom>
        </p:spPr>
        <p:txBody>
          <a:bodyPr/>
          <a:lstStyle/>
          <a:p>
            <a:fld id="{2BD28D22-0FEC-4CEA-AD28-993BEB7EA115}" type="datetime1">
              <a:rPr lang="en-US" smtClean="0"/>
              <a:t>10/20/2020</a:t>
            </a:fld>
            <a:endParaRPr lang="en-US" dirty="0"/>
          </a:p>
        </p:txBody>
      </p:sp>
      <p:sp>
        <p:nvSpPr>
          <p:cNvPr id="5" name="Footer Placeholder 4"/>
          <p:cNvSpPr>
            <a:spLocks noGrp="1"/>
          </p:cNvSpPr>
          <p:nvPr>
            <p:ph type="ftr" sz="quarter" idx="11"/>
          </p:nvPr>
        </p:nvSpPr>
        <p:spPr>
          <a:xfrm rot="16200000">
            <a:off x="5690189" y="3036570"/>
            <a:ext cx="1775461" cy="274320"/>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AC709A4-1AB7-4B39-AA87-5FFF50776870}"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152144"/>
            <a:ext cx="2743200" cy="34427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314700" y="1152144"/>
            <a:ext cx="2743200" cy="34427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rot="16200000">
            <a:off x="5663520" y="1234440"/>
            <a:ext cx="1828799" cy="274320"/>
          </a:xfrm>
          <a:prstGeom prst="rect">
            <a:avLst/>
          </a:prstGeom>
        </p:spPr>
        <p:txBody>
          <a:bodyPr/>
          <a:lstStyle/>
          <a:p>
            <a:fld id="{78E1BAAB-0EE7-4F8C-B090-8E040140D06A}" type="datetime1">
              <a:rPr lang="en-US" smtClean="0"/>
              <a:t>10/20/2020</a:t>
            </a:fld>
            <a:endParaRPr lang="en-US" dirty="0"/>
          </a:p>
        </p:txBody>
      </p:sp>
      <p:sp>
        <p:nvSpPr>
          <p:cNvPr id="6" name="Footer Placeholder 5"/>
          <p:cNvSpPr>
            <a:spLocks noGrp="1"/>
          </p:cNvSpPr>
          <p:nvPr>
            <p:ph type="ftr" sz="quarter" idx="11"/>
          </p:nvPr>
        </p:nvSpPr>
        <p:spPr>
          <a:xfrm rot="16200000">
            <a:off x="5690189" y="3036570"/>
            <a:ext cx="1775461" cy="274320"/>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8AC709A4-1AB7-4B39-AA87-5FFF50776870}"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1151335"/>
            <a:ext cx="2743200" cy="479822"/>
          </a:xfrm>
        </p:spPr>
        <p:txBody>
          <a:bodyPr anchor="b">
            <a:noAutofit/>
          </a:bodyPr>
          <a:lstStyle>
            <a:lvl1pPr marL="0" indent="0" algn="ctr">
              <a:buNone/>
              <a:defRPr sz="15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42900" y="1631156"/>
            <a:ext cx="274320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314700" y="1151335"/>
            <a:ext cx="2743200" cy="479822"/>
          </a:xfrm>
        </p:spPr>
        <p:txBody>
          <a:bodyPr anchor="b">
            <a:noAutofit/>
          </a:bodyPr>
          <a:lstStyle>
            <a:lvl1pPr marL="0" indent="0" algn="ctr">
              <a:buNone/>
              <a:defRPr sz="15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314700" y="1631156"/>
            <a:ext cx="274320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rot="16200000">
            <a:off x="5663520" y="1234440"/>
            <a:ext cx="1828799" cy="274320"/>
          </a:xfrm>
          <a:prstGeom prst="rect">
            <a:avLst/>
          </a:prstGeom>
        </p:spPr>
        <p:txBody>
          <a:bodyPr/>
          <a:lstStyle/>
          <a:p>
            <a:fld id="{3EA23CF5-BD6E-4A04-A390-4196D980ABBE}" type="datetime1">
              <a:rPr lang="en-US" smtClean="0"/>
              <a:t>10/20/2020</a:t>
            </a:fld>
            <a:endParaRPr lang="en-US" dirty="0"/>
          </a:p>
        </p:txBody>
      </p:sp>
      <p:sp>
        <p:nvSpPr>
          <p:cNvPr id="8" name="Footer Placeholder 7"/>
          <p:cNvSpPr>
            <a:spLocks noGrp="1"/>
          </p:cNvSpPr>
          <p:nvPr>
            <p:ph type="ftr" sz="quarter" idx="11"/>
          </p:nvPr>
        </p:nvSpPr>
        <p:spPr>
          <a:xfrm rot="16200000">
            <a:off x="5690189" y="3036570"/>
            <a:ext cx="1775461" cy="274320"/>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8AC709A4-1AB7-4B39-AA87-5FFF50776870}"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rot="16200000">
            <a:off x="5663520" y="1234440"/>
            <a:ext cx="1828799" cy="274320"/>
          </a:xfrm>
          <a:prstGeom prst="rect">
            <a:avLst/>
          </a:prstGeom>
        </p:spPr>
        <p:txBody>
          <a:bodyPr/>
          <a:lstStyle/>
          <a:p>
            <a:fld id="{1629CA4F-B159-450B-8597-A5BFA53DC5AE}" type="datetime1">
              <a:rPr lang="en-US" smtClean="0"/>
              <a:t>10/20/2020</a:t>
            </a:fld>
            <a:endParaRPr lang="en-US" dirty="0"/>
          </a:p>
        </p:txBody>
      </p:sp>
      <p:sp>
        <p:nvSpPr>
          <p:cNvPr id="4" name="Footer Placeholder 3"/>
          <p:cNvSpPr>
            <a:spLocks noGrp="1"/>
          </p:cNvSpPr>
          <p:nvPr>
            <p:ph type="ftr" sz="quarter" idx="11"/>
          </p:nvPr>
        </p:nvSpPr>
        <p:spPr>
          <a:xfrm rot="16200000">
            <a:off x="5690189" y="3036570"/>
            <a:ext cx="1775461" cy="274320"/>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8AC709A4-1AB7-4B39-AA87-5FFF5077687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16200000">
            <a:off x="5663520" y="1234440"/>
            <a:ext cx="1828799" cy="274320"/>
          </a:xfrm>
          <a:prstGeom prst="rect">
            <a:avLst/>
          </a:prstGeom>
        </p:spPr>
        <p:txBody>
          <a:bodyPr/>
          <a:lstStyle/>
          <a:p>
            <a:fld id="{A17D2DDE-5EE7-4FC0-AC2F-B30E3B2AB01B}" type="datetime1">
              <a:rPr lang="en-US" smtClean="0"/>
              <a:t>10/20/2020</a:t>
            </a:fld>
            <a:endParaRPr lang="en-US" dirty="0"/>
          </a:p>
        </p:txBody>
      </p:sp>
      <p:sp>
        <p:nvSpPr>
          <p:cNvPr id="3" name="Footer Placeholder 2"/>
          <p:cNvSpPr>
            <a:spLocks noGrp="1"/>
          </p:cNvSpPr>
          <p:nvPr>
            <p:ph type="ftr" sz="quarter" idx="11"/>
          </p:nvPr>
        </p:nvSpPr>
        <p:spPr>
          <a:xfrm rot="16200000">
            <a:off x="5690189" y="3036570"/>
            <a:ext cx="1775461" cy="274320"/>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8AC709A4-1AB7-4B39-AA87-5FFF50776870}"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1" y="4121658"/>
            <a:ext cx="5829300" cy="445770"/>
          </a:xfrm>
        </p:spPr>
        <p:txBody>
          <a:bodyPr anchor="b"/>
          <a:lstStyle>
            <a:lvl1pPr algn="ctr">
              <a:defRPr sz="165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228602" y="4572000"/>
            <a:ext cx="5829301" cy="457200"/>
          </a:xfrm>
        </p:spPr>
        <p:txBody>
          <a:bodyPr>
            <a:normAutofit/>
          </a:bodyPr>
          <a:lstStyle>
            <a:lvl1pPr marL="0" indent="0" algn="ctr">
              <a:buNone/>
              <a:defRPr sz="120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rot="16200000">
            <a:off x="5663520" y="1234440"/>
            <a:ext cx="1828799" cy="274320"/>
          </a:xfrm>
          <a:prstGeom prst="rect">
            <a:avLst/>
          </a:prstGeom>
        </p:spPr>
        <p:txBody>
          <a:bodyPr/>
          <a:lstStyle/>
          <a:p>
            <a:fld id="{9DB275DC-80E2-4FA8-96FC-7ED07820A1D3}" type="datetime1">
              <a:rPr lang="en-US" smtClean="0"/>
              <a:t>10/20/2020</a:t>
            </a:fld>
            <a:endParaRPr lang="en-US" dirty="0"/>
          </a:p>
        </p:txBody>
      </p:sp>
      <p:sp>
        <p:nvSpPr>
          <p:cNvPr id="6" name="Footer Placeholder 5"/>
          <p:cNvSpPr>
            <a:spLocks noGrp="1"/>
          </p:cNvSpPr>
          <p:nvPr>
            <p:ph type="ftr" sz="quarter" idx="11"/>
          </p:nvPr>
        </p:nvSpPr>
        <p:spPr>
          <a:xfrm rot="16200000">
            <a:off x="5690189" y="3036570"/>
            <a:ext cx="1775461" cy="274320"/>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8AC709A4-1AB7-4B39-AA87-5FFF50776870}" type="slidenum">
              <a:rPr lang="en-US" smtClean="0"/>
              <a:t>‹#›</a:t>
            </a:fld>
            <a:endParaRPr lang="en-US" dirty="0"/>
          </a:p>
        </p:txBody>
      </p:sp>
      <p:sp>
        <p:nvSpPr>
          <p:cNvPr id="9" name="Content Placeholder 8"/>
          <p:cNvSpPr>
            <a:spLocks noGrp="1"/>
          </p:cNvSpPr>
          <p:nvPr>
            <p:ph sz="quarter" idx="13"/>
          </p:nvPr>
        </p:nvSpPr>
        <p:spPr>
          <a:xfrm>
            <a:off x="228600" y="285750"/>
            <a:ext cx="5829300" cy="37071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314" y="4121458"/>
            <a:ext cx="5829300" cy="445970"/>
          </a:xfrm>
        </p:spPr>
        <p:txBody>
          <a:bodyPr anchor="b"/>
          <a:lstStyle>
            <a:lvl1pPr algn="ctr">
              <a:defRPr sz="165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634365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smtClean="0"/>
              <a:t>Click icon to add picture</a:t>
            </a:r>
            <a:endParaRPr lang="en-US" dirty="0"/>
          </a:p>
        </p:txBody>
      </p:sp>
      <p:sp>
        <p:nvSpPr>
          <p:cNvPr id="4" name="Text Placeholder 3"/>
          <p:cNvSpPr>
            <a:spLocks noGrp="1"/>
          </p:cNvSpPr>
          <p:nvPr>
            <p:ph type="body" sz="half" idx="2"/>
          </p:nvPr>
        </p:nvSpPr>
        <p:spPr>
          <a:xfrm>
            <a:off x="226314" y="4572000"/>
            <a:ext cx="5829300" cy="459486"/>
          </a:xfrm>
        </p:spPr>
        <p:txBody>
          <a:bodyPr>
            <a:normAutofit/>
          </a:bodyPr>
          <a:lstStyle>
            <a:lvl1pPr marL="0" indent="0" algn="ctr">
              <a:buNone/>
              <a:defRPr sz="120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8" name="Date Placeholder 7"/>
          <p:cNvSpPr>
            <a:spLocks noGrp="1"/>
          </p:cNvSpPr>
          <p:nvPr>
            <p:ph type="dt" sz="half" idx="10"/>
          </p:nvPr>
        </p:nvSpPr>
        <p:spPr>
          <a:xfrm rot="16200000">
            <a:off x="5663520" y="1234440"/>
            <a:ext cx="1828799" cy="274320"/>
          </a:xfrm>
          <a:prstGeom prst="rect">
            <a:avLst/>
          </a:prstGeom>
        </p:spPr>
        <p:txBody>
          <a:bodyPr/>
          <a:lstStyle/>
          <a:p>
            <a:fld id="{A8B3492E-DE1C-4E68-846F-9CCD12FA56EB}" type="datetime1">
              <a:rPr lang="en-US" smtClean="0"/>
              <a:t>10/20/2020</a:t>
            </a:fld>
            <a:endParaRPr lang="en-US" dirty="0"/>
          </a:p>
        </p:txBody>
      </p:sp>
      <p:sp>
        <p:nvSpPr>
          <p:cNvPr id="9" name="Slide Number Placeholder 8"/>
          <p:cNvSpPr>
            <a:spLocks noGrp="1"/>
          </p:cNvSpPr>
          <p:nvPr>
            <p:ph type="sldNum" sz="quarter" idx="11"/>
          </p:nvPr>
        </p:nvSpPr>
        <p:spPr/>
        <p:txBody>
          <a:bodyPr/>
          <a:lstStyle/>
          <a:p>
            <a:fld id="{8AC709A4-1AB7-4B39-AA87-5FFF50776870}" type="slidenum">
              <a:rPr lang="en-US" smtClean="0"/>
              <a:t>‹#›</a:t>
            </a:fld>
            <a:endParaRPr lang="en-US" dirty="0"/>
          </a:p>
        </p:txBody>
      </p:sp>
      <p:sp>
        <p:nvSpPr>
          <p:cNvPr id="10" name="Footer Placeholder 9"/>
          <p:cNvSpPr>
            <a:spLocks noGrp="1"/>
          </p:cNvSpPr>
          <p:nvPr>
            <p:ph type="ftr" sz="quarter" idx="12"/>
          </p:nvPr>
        </p:nvSpPr>
        <p:spPr>
          <a:xfrm rot="16200000">
            <a:off x="5690189" y="3036570"/>
            <a:ext cx="1775461" cy="274320"/>
          </a:xfrm>
          <a:prstGeom prst="rect">
            <a:avLst/>
          </a:prstGeo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gif"/><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0000"/>
              </a:schemeClr>
            </a:gs>
            <a:gs pos="100000">
              <a:schemeClr val="bg1">
                <a:shade val="100000"/>
                <a:satMod val="115000"/>
              </a:schemeClr>
            </a:gs>
            <a:gs pos="100000">
              <a:schemeClr val="bg1">
                <a:shade val="70000"/>
                <a:satMod val="130000"/>
              </a:schemeClr>
            </a:gs>
          </a:gsLst>
          <a:path path="circle">
            <a:fillToRect l="20000" t="50000" r="10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5715000" cy="857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42900" y="1200150"/>
            <a:ext cx="5715000" cy="36004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398841" y="4236720"/>
            <a:ext cx="411480" cy="297180"/>
          </a:xfrm>
          <a:prstGeom prst="bracketPair">
            <a:avLst>
              <a:gd name="adj" fmla="val 17949"/>
            </a:avLst>
          </a:prstGeom>
          <a:ln w="19050">
            <a:solidFill>
              <a:srgbClr val="FFFFFF"/>
            </a:solidFill>
          </a:ln>
        </p:spPr>
        <p:txBody>
          <a:bodyPr vert="horz" lIns="0" tIns="0" rIns="0" bIns="0" rtlCol="0" anchor="ctr"/>
          <a:lstStyle>
            <a:lvl1pPr algn="ctr">
              <a:defRPr sz="1350">
                <a:solidFill>
                  <a:srgbClr val="FFFFFF"/>
                </a:solidFill>
              </a:defRPr>
            </a:lvl1pPr>
          </a:lstStyle>
          <a:p>
            <a:fld id="{8AC709A4-1AB7-4B39-AA87-5FFF50776870}" type="slidenum">
              <a:rPr lang="en-US" smtClean="0"/>
              <a:t>‹#›</a:t>
            </a:fld>
            <a:endParaRPr lang="en-US" dirty="0"/>
          </a:p>
        </p:txBody>
      </p:sp>
      <p:sp>
        <p:nvSpPr>
          <p:cNvPr id="9" name="Slide Number Placeholder 5"/>
          <p:cNvSpPr txBox="1">
            <a:spLocks/>
          </p:cNvSpPr>
          <p:nvPr userDrawn="1"/>
        </p:nvSpPr>
        <p:spPr>
          <a:xfrm>
            <a:off x="6343650" y="85730"/>
            <a:ext cx="400050" cy="205383"/>
          </a:xfrm>
          <a:prstGeom prst="rect">
            <a:avLst/>
          </a:prstGeom>
        </p:spPr>
        <p:txBody>
          <a:bodyPr/>
          <a:lstStyle>
            <a:defPPr>
              <a:defRPr lang="en-US"/>
            </a:defPPr>
            <a:lvl1pPr marL="0" algn="l" defTabSz="914400" rtl="0" eaLnBrk="1" latinLnBrk="0" hangingPunct="1">
              <a:defRPr sz="1800" kern="1200">
                <a:solidFill>
                  <a:schemeClr val="tx1"/>
                </a:solidFill>
                <a:latin typeface="Helvetica"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0E6CEC-61C6-4D38-A642-FACB01E37C77}" type="slidenum">
              <a:rPr lang="en-US" sz="900" smtClean="0">
                <a:solidFill>
                  <a:prstClr val="black"/>
                </a:solidFill>
              </a:rPr>
              <a:pPr/>
              <a:t>‹#›</a:t>
            </a:fld>
            <a:endParaRPr lang="en-US" sz="900"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29" r:id="rId12"/>
    <p:sldLayoutId id="2147483830" r:id="rId13"/>
    <p:sldLayoutId id="2147483831" r:id="rId14"/>
    <p:sldLayoutId id="2147483832" r:id="rId15"/>
    <p:sldLayoutId id="2147483833" r:id="rId16"/>
    <p:sldLayoutId id="2147483834" r:id="rId17"/>
  </p:sldLayoutIdLst>
  <p:timing>
    <p:tnLst>
      <p:par>
        <p:cTn id="1" dur="indefinite" restart="never" nodeType="tmRoot"/>
      </p:par>
    </p:tnLst>
  </p:timing>
  <p:hf hdr="0" ftr="0" dt="0"/>
  <p:txStyles>
    <p:titleStyle>
      <a:lvl1pPr algn="l" defTabSz="685783" rtl="0" eaLnBrk="1" latinLnBrk="0" hangingPunct="1">
        <a:spcBef>
          <a:spcPct val="0"/>
        </a:spcBef>
        <a:buNone/>
        <a:defRPr sz="3450" kern="1200" cap="none" spc="-75" baseline="0">
          <a:ln>
            <a:noFill/>
          </a:ln>
          <a:solidFill>
            <a:schemeClr val="tx2"/>
          </a:solidFill>
          <a:effectLst/>
          <a:latin typeface="+mj-lt"/>
          <a:ea typeface="+mj-ea"/>
          <a:cs typeface="+mj-cs"/>
        </a:defRPr>
      </a:lvl1pPr>
    </p:titleStyle>
    <p:bodyStyle>
      <a:lvl1pPr marL="257168" indent="-171446" algn="l" defTabSz="685783" rtl="0" eaLnBrk="1" latinLnBrk="0" hangingPunct="1">
        <a:spcBef>
          <a:spcPct val="20000"/>
        </a:spcBef>
        <a:buClr>
          <a:schemeClr val="accent1"/>
        </a:buClr>
        <a:buFont typeface="Arial" pitchFamily="34" charset="0"/>
        <a:buChar char="•"/>
        <a:defRPr sz="1650" kern="1200">
          <a:solidFill>
            <a:schemeClr val="tx1"/>
          </a:solidFill>
          <a:latin typeface="+mn-lt"/>
          <a:ea typeface="+mn-ea"/>
          <a:cs typeface="+mn-cs"/>
        </a:defRPr>
      </a:lvl1pPr>
      <a:lvl2pPr marL="480048" indent="-171446" algn="l" defTabSz="685783" rtl="0" eaLnBrk="1" latinLnBrk="0" hangingPunct="1">
        <a:spcBef>
          <a:spcPct val="20000"/>
        </a:spcBef>
        <a:buClr>
          <a:schemeClr val="accent2"/>
        </a:buClr>
        <a:buFont typeface="Arial" pitchFamily="34" charset="0"/>
        <a:buChar char="•"/>
        <a:defRPr sz="1500" kern="1200">
          <a:solidFill>
            <a:schemeClr val="tx1"/>
          </a:solidFill>
          <a:latin typeface="+mn-lt"/>
          <a:ea typeface="+mn-ea"/>
          <a:cs typeface="+mn-cs"/>
        </a:defRPr>
      </a:lvl2pPr>
      <a:lvl3pPr marL="754361" indent="-171446" algn="l" defTabSz="685783" rtl="0" eaLnBrk="1" latinLnBrk="0" hangingPunct="1">
        <a:spcBef>
          <a:spcPct val="20000"/>
        </a:spcBef>
        <a:buClr>
          <a:schemeClr val="accent3"/>
        </a:buClr>
        <a:buFont typeface="Arial" pitchFamily="34" charset="0"/>
        <a:buChar char="•"/>
        <a:defRPr sz="1350" kern="1200">
          <a:solidFill>
            <a:schemeClr val="tx1"/>
          </a:solidFill>
          <a:latin typeface="+mn-lt"/>
          <a:ea typeface="+mn-ea"/>
          <a:cs typeface="+mn-cs"/>
        </a:defRPr>
      </a:lvl3pPr>
      <a:lvl4pPr marL="960096" indent="-171446" algn="l" defTabSz="685783" rtl="0" eaLnBrk="1" latinLnBrk="0" hangingPunct="1">
        <a:spcBef>
          <a:spcPct val="20000"/>
        </a:spcBef>
        <a:buClr>
          <a:schemeClr val="accent4"/>
        </a:buClr>
        <a:buFont typeface="Arial" pitchFamily="34" charset="0"/>
        <a:buChar char="•"/>
        <a:defRPr sz="1200" kern="1200">
          <a:solidFill>
            <a:schemeClr val="tx1"/>
          </a:solidFill>
          <a:latin typeface="+mn-lt"/>
          <a:ea typeface="+mn-ea"/>
          <a:cs typeface="+mn-cs"/>
        </a:defRPr>
      </a:lvl4pPr>
      <a:lvl5pPr marL="1165831" indent="-171446" algn="l" defTabSz="685783" rtl="0" eaLnBrk="1" latinLnBrk="0" hangingPunct="1">
        <a:spcBef>
          <a:spcPct val="20000"/>
        </a:spcBef>
        <a:buClr>
          <a:schemeClr val="accent5"/>
        </a:buClr>
        <a:buFont typeface="Arial" pitchFamily="34" charset="0"/>
        <a:buChar char="•"/>
        <a:defRPr sz="1050" kern="1200" baseline="0">
          <a:solidFill>
            <a:schemeClr val="tx1"/>
          </a:solidFill>
          <a:latin typeface="+mn-lt"/>
          <a:ea typeface="+mn-ea"/>
          <a:cs typeface="+mn-cs"/>
        </a:defRPr>
      </a:lvl5pPr>
      <a:lvl6pPr marL="1302988" indent="-137156" algn="l" defTabSz="685783" rtl="0" eaLnBrk="1" latinLnBrk="0" hangingPunct="1">
        <a:spcBef>
          <a:spcPct val="20000"/>
        </a:spcBef>
        <a:buClr>
          <a:schemeClr val="accent1"/>
        </a:buClr>
        <a:buFont typeface="Arial" pitchFamily="34" charset="0"/>
        <a:buChar char="•"/>
        <a:defRPr sz="1050" kern="1200" baseline="0">
          <a:solidFill>
            <a:schemeClr val="tx1"/>
          </a:solidFill>
          <a:latin typeface="+mn-lt"/>
          <a:ea typeface="+mn-ea"/>
          <a:cs typeface="+mn-cs"/>
        </a:defRPr>
      </a:lvl6pPr>
      <a:lvl7pPr marL="1440144" indent="-137156" algn="l" defTabSz="685783" rtl="0" eaLnBrk="1" latinLnBrk="0" hangingPunct="1">
        <a:spcBef>
          <a:spcPct val="20000"/>
        </a:spcBef>
        <a:buClr>
          <a:schemeClr val="accent2"/>
        </a:buClr>
        <a:buFont typeface="Arial" pitchFamily="34" charset="0"/>
        <a:buChar char="•"/>
        <a:defRPr sz="1050" kern="1200">
          <a:solidFill>
            <a:schemeClr val="tx1"/>
          </a:solidFill>
          <a:latin typeface="+mn-lt"/>
          <a:ea typeface="+mn-ea"/>
          <a:cs typeface="+mn-cs"/>
        </a:defRPr>
      </a:lvl7pPr>
      <a:lvl8pPr marL="1577300" indent="-137156" algn="l" defTabSz="685783" rtl="0" eaLnBrk="1" latinLnBrk="0" hangingPunct="1">
        <a:spcBef>
          <a:spcPct val="20000"/>
        </a:spcBef>
        <a:buClr>
          <a:schemeClr val="accent3"/>
        </a:buClr>
        <a:buFont typeface="Arial" pitchFamily="34" charset="0"/>
        <a:buChar char="•"/>
        <a:defRPr sz="1050" kern="1200">
          <a:solidFill>
            <a:schemeClr val="tx1"/>
          </a:solidFill>
          <a:latin typeface="+mn-lt"/>
          <a:ea typeface="+mn-ea"/>
          <a:cs typeface="+mn-cs"/>
        </a:defRPr>
      </a:lvl8pPr>
      <a:lvl9pPr marL="1714457" indent="-137156" algn="l" defTabSz="685783" rtl="0" eaLnBrk="1" latinLnBrk="0" hangingPunct="1">
        <a:spcBef>
          <a:spcPct val="20000"/>
        </a:spcBef>
        <a:buClr>
          <a:schemeClr val="accent4"/>
        </a:buClr>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342900" y="4767264"/>
            <a:ext cx="16002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A34DCA7-2AC2-42C4-B21C-C5FDC23F1A55}" type="datetimeFigureOut">
              <a:rPr lang="en-US" smtClean="0"/>
              <a:t>10/20/2020</a:t>
            </a:fld>
            <a:endParaRPr lang="en-US" dirty="0"/>
          </a:p>
        </p:txBody>
      </p:sp>
      <p:sp>
        <p:nvSpPr>
          <p:cNvPr id="5" name="Footer Placeholder 4"/>
          <p:cNvSpPr>
            <a:spLocks noGrp="1"/>
          </p:cNvSpPr>
          <p:nvPr>
            <p:ph type="ftr" sz="quarter" idx="3"/>
          </p:nvPr>
        </p:nvSpPr>
        <p:spPr>
          <a:xfrm>
            <a:off x="2343150" y="4767264"/>
            <a:ext cx="21717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914900" y="4767264"/>
            <a:ext cx="16002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36F25AE-FEAE-44AC-89BB-DB76E4D704BE}" type="slidenum">
              <a:rPr lang="en-US" smtClean="0"/>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2527" y="114300"/>
            <a:ext cx="293916" cy="342900"/>
          </a:xfrm>
          <a:prstGeom prst="rect">
            <a:avLst/>
          </a:prstGeom>
        </p:spPr>
      </p:pic>
    </p:spTree>
    <p:extLst>
      <p:ext uri="{BB962C8B-B14F-4D97-AF65-F5344CB8AC3E}">
        <p14:creationId xmlns:p14="http://schemas.microsoft.com/office/powerpoint/2010/main" val="118573889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iming>
    <p:tnLst>
      <p:par>
        <p:cTn id="1" dur="indefinite" restart="never" nodeType="tmRoot"/>
      </p:par>
    </p:tnLst>
  </p:timing>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5979"/>
            <a:ext cx="61722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2900" y="1200151"/>
            <a:ext cx="61722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5143500" y="114300"/>
            <a:ext cx="1600200" cy="273844"/>
          </a:xfrm>
          <a:prstGeom prst="rect">
            <a:avLst/>
          </a:prstGeom>
        </p:spPr>
        <p:txBody>
          <a:bodyPr/>
          <a:lstStyle>
            <a:lvl1pPr algn="r">
              <a:defRPr sz="900">
                <a:latin typeface="Helvetica" pitchFamily="34" charset="0"/>
              </a:defRPr>
            </a:lvl1pPr>
          </a:lstStyle>
          <a:p>
            <a:fld id="{7EE7D399-122E-46EB-96EA-C53C71FD6010}" type="slidenum">
              <a:rPr lang="en-US" smtClean="0">
                <a:solidFill>
                  <a:prstClr val="black"/>
                </a:solidFill>
                <a:cs typeface="Arial" charset="0"/>
              </a:rPr>
              <a:pPr/>
              <a:t>‹#›</a:t>
            </a:fld>
            <a:endParaRPr lang="en-US" dirty="0">
              <a:solidFill>
                <a:prstClr val="black"/>
              </a:solidFill>
              <a:cs typeface="Arial" charset="0"/>
            </a:endParaRPr>
          </a:p>
        </p:txBody>
      </p:sp>
    </p:spTree>
    <p:extLst>
      <p:ext uri="{BB962C8B-B14F-4D97-AF65-F5344CB8AC3E}">
        <p14:creationId xmlns:p14="http://schemas.microsoft.com/office/powerpoint/2010/main" val="1363368016"/>
      </p:ext>
    </p:extLst>
  </p:cSld>
  <p:clrMap bg1="lt1" tx1="dk1" bg2="lt2" tx2="dk2" accent1="accent1" accent2="accent2" accent3="accent3" accent4="accent4" accent5="accent5" accent6="accent6" hlink="hlink" folHlink="folHlink"/>
  <p:sldLayoutIdLst>
    <p:sldLayoutId id="2147483827" r:id="rId1"/>
  </p:sldLayoutIdLst>
  <p:timing>
    <p:tnLst>
      <p:par>
        <p:cTn id="1" dur="indefinite" restart="never" nodeType="tmRoot"/>
      </p:par>
    </p:tnLst>
  </p:timing>
  <p:hf hdr="0" ftr="0" dt="0"/>
  <p:txStyles>
    <p:titleStyle>
      <a:lvl1pPr algn="ctr" defTabSz="685783" rtl="0" eaLnBrk="1" latinLnBrk="0" hangingPunct="1">
        <a:spcBef>
          <a:spcPct val="0"/>
        </a:spcBef>
        <a:buNone/>
        <a:defRPr sz="3300" kern="1200">
          <a:solidFill>
            <a:srgbClr val="004E95"/>
          </a:solidFill>
          <a:latin typeface="Helvetica" pitchFamily="34" charset="0"/>
          <a:ea typeface="+mj-ea"/>
          <a:cs typeface="+mj-cs"/>
        </a:defRPr>
      </a:lvl1pPr>
    </p:titleStyle>
    <p:bodyStyle>
      <a:lvl1pPr marL="342892" indent="-342892" algn="l" defTabSz="685783" rtl="0" eaLnBrk="1" latinLnBrk="0" hangingPunct="1">
        <a:spcBef>
          <a:spcPct val="20000"/>
        </a:spcBef>
        <a:buClr>
          <a:srgbClr val="004E95"/>
        </a:buClr>
        <a:buFont typeface="Wingdings" panose="05000000000000000000" pitchFamily="2" charset="2"/>
        <a:buChar char="§"/>
        <a:defRPr sz="2400" kern="1200">
          <a:solidFill>
            <a:schemeClr val="tx1"/>
          </a:solidFill>
          <a:latin typeface="Helvetica" pitchFamily="34" charset="0"/>
          <a:ea typeface="+mn-ea"/>
          <a:cs typeface="+mn-cs"/>
        </a:defRPr>
      </a:lvl1pPr>
      <a:lvl2pPr marL="557199" indent="-214308" algn="l" defTabSz="685783" rtl="0" eaLnBrk="1" latinLnBrk="0" hangingPunct="1">
        <a:spcBef>
          <a:spcPct val="20000"/>
        </a:spcBef>
        <a:buClr>
          <a:srgbClr val="004E95"/>
        </a:buClr>
        <a:buFont typeface="Arial" panose="020B0604020202020204" pitchFamily="34" charset="0"/>
        <a:buChar char="•"/>
        <a:defRPr sz="2100" kern="1200">
          <a:solidFill>
            <a:schemeClr val="tx1"/>
          </a:solidFill>
          <a:latin typeface="Helvetica" pitchFamily="34" charset="0"/>
          <a:ea typeface="+mn-ea"/>
          <a:cs typeface="+mn-cs"/>
        </a:defRPr>
      </a:lvl2pPr>
      <a:lvl3pPr marL="857228" indent="-171446" algn="l" defTabSz="685783" rtl="0" eaLnBrk="1" latinLnBrk="0" hangingPunct="1">
        <a:spcBef>
          <a:spcPct val="20000"/>
        </a:spcBef>
        <a:buClr>
          <a:srgbClr val="004E95"/>
        </a:buClr>
        <a:buFont typeface="Courier New" panose="02070309020205020404" pitchFamily="49" charset="0"/>
        <a:buChar char="o"/>
        <a:defRPr sz="1800" kern="1200">
          <a:solidFill>
            <a:schemeClr val="tx1"/>
          </a:solidFill>
          <a:latin typeface="Helvetica" pitchFamily="34" charset="0"/>
          <a:ea typeface="+mn-ea"/>
          <a:cs typeface="+mn-cs"/>
        </a:defRPr>
      </a:lvl3pPr>
      <a:lvl4pPr marL="1200120" indent="-171446" algn="l" defTabSz="685783" rtl="0" eaLnBrk="1" latinLnBrk="0" hangingPunct="1">
        <a:spcBef>
          <a:spcPct val="20000"/>
        </a:spcBef>
        <a:buClr>
          <a:srgbClr val="004E95"/>
        </a:buClr>
        <a:buFont typeface="Arial" panose="020B0604020202020204" pitchFamily="34" charset="0"/>
        <a:buChar char="–"/>
        <a:defRPr sz="1500" kern="1200">
          <a:solidFill>
            <a:schemeClr val="tx1"/>
          </a:solidFill>
          <a:latin typeface="Helvetica" pitchFamily="34" charset="0"/>
          <a:ea typeface="+mn-ea"/>
          <a:cs typeface="+mn-cs"/>
        </a:defRPr>
      </a:lvl4pPr>
      <a:lvl5pPr marL="1543012" indent="-171446" algn="l" defTabSz="685783" rtl="0" eaLnBrk="1" latinLnBrk="0" hangingPunct="1">
        <a:spcBef>
          <a:spcPct val="20000"/>
        </a:spcBef>
        <a:buClr>
          <a:srgbClr val="004E95"/>
        </a:buClr>
        <a:buFont typeface="Arial" panose="020B0604020202020204" pitchFamily="34" charset="0"/>
        <a:buChar char="»"/>
        <a:defRPr sz="1500" kern="1200">
          <a:solidFill>
            <a:schemeClr val="tx1"/>
          </a:solidFill>
          <a:latin typeface="Helvetica" pitchFamily="34" charset="0"/>
          <a:ea typeface="+mn-ea"/>
          <a:cs typeface="+mn-cs"/>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1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1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21.jpeg"/></Relationships>
</file>

<file path=ppt/slides/_rels/slide1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1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126.jpeg"/><Relationship Id="rId4" Type="http://schemas.openxmlformats.org/officeDocument/2006/relationships/image" Target="../media/image125.jpeg"/></Relationships>
</file>

<file path=ppt/slides/_rels/slide1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126.jpeg"/><Relationship Id="rId4" Type="http://schemas.openxmlformats.org/officeDocument/2006/relationships/image" Target="../media/image127.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128.jpeg"/></Relationships>
</file>

<file path=ppt/slides/_rels/slide12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2.gif"/></Relationships>
</file>

<file path=ppt/slides/_rels/slide12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13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13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41.jpeg"/></Relationships>
</file>

<file path=ppt/slides/_rels/slide13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52.jpeg"/><Relationship Id="rId4" Type="http://schemas.openxmlformats.org/officeDocument/2006/relationships/image" Target="../media/image151.jpeg"/></Relationships>
</file>

<file path=ppt/slides/_rels/slide14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1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15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15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71.png"/><Relationship Id="rId4" Type="http://schemas.openxmlformats.org/officeDocument/2006/relationships/image" Target="../media/image170.png"/></Relationships>
</file>

<file path=ppt/slides/_rels/slide15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74.jpeg"/><Relationship Id="rId4" Type="http://schemas.openxmlformats.org/officeDocument/2006/relationships/image" Target="../media/image17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jpeg"/></Relationships>
</file>

<file path=ppt/slides/_rels/slide16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84.jpeg"/></Relationships>
</file>

<file path=ppt/slides/_rels/slide16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hyperlink" Target="http://www.cityofchicago.org/city/en/narr/foia/key_performance_indicators0.html" TargetMode="External"/><Relationship Id="rId7" Type="http://schemas.openxmlformats.org/officeDocument/2006/relationships/image" Target="../media/image18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www.williamsburgva.gov/index.aspx?page=1127" TargetMode="External"/><Relationship Id="rId5" Type="http://schemas.openxmlformats.org/officeDocument/2006/relationships/hyperlink" Target="http://dashboard.virginiadot.org/" TargetMode="External"/><Relationship Id="rId4" Type="http://schemas.openxmlformats.org/officeDocument/2006/relationships/hyperlink" Target="https://performance.smcgov.org/" TargetMode="Externa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88.jpeg"/></Relationships>
</file>

<file path=ppt/slides/_rels/slide17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92.png"/></Relationships>
</file>

<file path=ppt/slides/_rels/slide17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95.jpeg"/></Relationships>
</file>

<file path=ppt/slides/_rels/slide17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97.jpe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gfoa.org/best-practices/budgeting"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foa.org/budget-award-2021"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gif"/><Relationship Id="rId4" Type="http://schemas.openxmlformats.org/officeDocument/2006/relationships/image" Target="../media/image61.jpeg"/></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foa.org/budget-award-2021"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xml"/><Relationship Id="rId5" Type="http://schemas.openxmlformats.org/officeDocument/2006/relationships/image" Target="../media/image2.gif"/><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gif"/><Relationship Id="rId4" Type="http://schemas.openxmlformats.org/officeDocument/2006/relationships/image" Target="../media/image6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gif"/><Relationship Id="rId4" Type="http://schemas.openxmlformats.org/officeDocument/2006/relationships/image" Target="../media/image71.jpeg"/></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gif"/><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gfoa.org/budget-award-2021"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www.mypalmbeachclerk.com/"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hyperlink" Target="https://www.mypalmbeachclerk.com/"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gfoa.org/budget-award"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124845" y="3857627"/>
            <a:ext cx="4608335" cy="471488"/>
          </a:xfrm>
        </p:spPr>
        <p:txBody>
          <a:bodyPr>
            <a:normAutofit/>
          </a:bodyPr>
          <a:lstStyle/>
          <a:p>
            <a:r>
              <a:rPr lang="en-US" dirty="0" smtClean="0"/>
              <a:t>September 17, 2020</a:t>
            </a:r>
          </a:p>
          <a:p>
            <a:endParaRPr lang="en-US" dirty="0"/>
          </a:p>
        </p:txBody>
      </p:sp>
      <p:sp>
        <p:nvSpPr>
          <p:cNvPr id="4" name="Rectangle 3"/>
          <p:cNvSpPr/>
          <p:nvPr/>
        </p:nvSpPr>
        <p:spPr>
          <a:xfrm>
            <a:off x="33403" y="4857750"/>
            <a:ext cx="3429000" cy="207749"/>
          </a:xfrm>
          <a:prstGeom prst="rect">
            <a:avLst/>
          </a:prstGeom>
        </p:spPr>
        <p:txBody>
          <a:bodyPr>
            <a:spAutoFit/>
          </a:bodyPr>
          <a:lstStyle/>
          <a:p>
            <a:r>
              <a:rPr lang="en-US" sz="750" dirty="0">
                <a:solidFill>
                  <a:schemeClr val="bg1">
                    <a:lumMod val="95000"/>
                  </a:schemeClr>
                </a:solidFill>
                <a:latin typeface="Arial" panose="020B0604020202020204" pitchFamily="34" charset="0"/>
                <a:cs typeface="Arial" panose="020B0604020202020204" pitchFamily="34" charset="0"/>
              </a:rPr>
              <a:t>© 2020 Government Finance Officers Association</a:t>
            </a:r>
          </a:p>
        </p:txBody>
      </p:sp>
      <p:sp>
        <p:nvSpPr>
          <p:cNvPr id="5" name="Rectangle 4"/>
          <p:cNvSpPr/>
          <p:nvPr/>
        </p:nvSpPr>
        <p:spPr>
          <a:xfrm>
            <a:off x="33403" y="4580404"/>
            <a:ext cx="3429000" cy="323165"/>
          </a:xfrm>
          <a:prstGeom prst="rect">
            <a:avLst/>
          </a:prstGeom>
        </p:spPr>
        <p:txBody>
          <a:bodyPr>
            <a:spAutoFit/>
          </a:bodyPr>
          <a:lstStyle/>
          <a:p>
            <a:r>
              <a:rPr lang="en-US" sz="750" dirty="0">
                <a:solidFill>
                  <a:schemeClr val="bg1">
                    <a:lumMod val="95000"/>
                  </a:schemeClr>
                </a:solidFill>
                <a:latin typeface="Arial" panose="020B0604020202020204" pitchFamily="34" charset="0"/>
                <a:cs typeface="Arial" panose="020B0604020202020204" pitchFamily="34" charset="0"/>
              </a:rPr>
              <a:t>gfoa.org</a:t>
            </a:r>
          </a:p>
          <a:p>
            <a:r>
              <a:rPr lang="en-US" sz="750" dirty="0">
                <a:solidFill>
                  <a:schemeClr val="bg1">
                    <a:lumMod val="95000"/>
                  </a:schemeClr>
                </a:solidFill>
                <a:latin typeface="Arial" panose="020B0604020202020204" pitchFamily="34" charset="0"/>
                <a:cs typeface="Arial" panose="020B0604020202020204" pitchFamily="34" charset="0"/>
              </a:rPr>
              <a:t>@GFOA</a:t>
            </a:r>
          </a:p>
        </p:txBody>
      </p:sp>
      <p:sp>
        <p:nvSpPr>
          <p:cNvPr id="6" name="Title 5"/>
          <p:cNvSpPr>
            <a:spLocks noGrp="1"/>
          </p:cNvSpPr>
          <p:nvPr>
            <p:ph type="ctrTitle"/>
          </p:nvPr>
        </p:nvSpPr>
        <p:spPr>
          <a:xfrm>
            <a:off x="533400" y="438150"/>
            <a:ext cx="6038850" cy="1390663"/>
          </a:xfrm>
        </p:spPr>
        <p:txBody>
          <a:bodyPr>
            <a:normAutofit fontScale="90000"/>
          </a:bodyPr>
          <a:lstStyle/>
          <a:p>
            <a:r>
              <a:rPr lang="en-US" b="1" dirty="0" smtClean="0"/>
              <a:t>The </a:t>
            </a:r>
            <a:r>
              <a:rPr lang="en-US" b="1" dirty="0"/>
              <a:t>Changes to the Budget Awards Program and Budget Document Best </a:t>
            </a:r>
            <a:r>
              <a:rPr lang="en-US" b="1" dirty="0" smtClean="0"/>
              <a:t>Practices</a:t>
            </a:r>
            <a:endParaRPr lang="en-US" dirty="0"/>
          </a:p>
        </p:txBody>
      </p:sp>
      <p:sp>
        <p:nvSpPr>
          <p:cNvPr id="2" name="Rectangle 1"/>
          <p:cNvSpPr/>
          <p:nvPr/>
        </p:nvSpPr>
        <p:spPr>
          <a:xfrm>
            <a:off x="2590800" y="4165079"/>
            <a:ext cx="1772601" cy="369332"/>
          </a:xfrm>
          <a:prstGeom prst="rect">
            <a:avLst/>
          </a:prstGeom>
        </p:spPr>
        <p:txBody>
          <a:bodyPr wrap="none">
            <a:spAutoFit/>
          </a:bodyPr>
          <a:lstStyle/>
          <a:p>
            <a:r>
              <a:rPr lang="en-US" b="1" dirty="0" smtClean="0">
                <a:solidFill>
                  <a:schemeClr val="bg1"/>
                </a:solidFill>
              </a:rPr>
              <a:t>October </a:t>
            </a:r>
            <a:r>
              <a:rPr lang="en-US" b="1" dirty="0">
                <a:solidFill>
                  <a:schemeClr val="bg1"/>
                </a:solidFill>
              </a:rPr>
              <a:t>29,2020</a:t>
            </a: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917667"/>
            <a:ext cx="1828800" cy="958884"/>
          </a:xfrm>
          <a:prstGeom prst="rect">
            <a:avLst/>
          </a:prstGeom>
        </p:spPr>
      </p:pic>
    </p:spTree>
    <p:extLst>
      <p:ext uri="{BB962C8B-B14F-4D97-AF65-F5344CB8AC3E}">
        <p14:creationId xmlns:p14="http://schemas.microsoft.com/office/powerpoint/2010/main" val="413453458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10</a:t>
            </a:fld>
            <a:endParaRPr lang="en-US" sz="1350" dirty="0">
              <a:solidFill>
                <a:schemeClr val="bg1"/>
              </a:solidFill>
            </a:endParaRPr>
          </a:p>
        </p:txBody>
      </p:sp>
      <p:sp>
        <p:nvSpPr>
          <p:cNvPr id="9" name="Rectangle 2"/>
          <p:cNvSpPr>
            <a:spLocks noChangeArrowheads="1"/>
          </p:cNvSpPr>
          <p:nvPr/>
        </p:nvSpPr>
        <p:spPr bwMode="auto">
          <a:xfrm>
            <a:off x="613954" y="628650"/>
            <a:ext cx="5901146" cy="136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pPr algn="ctr">
              <a:spcBef>
                <a:spcPct val="50000"/>
              </a:spcBef>
            </a:pPr>
            <a:r>
              <a:rPr lang="en-US" sz="2400" dirty="0">
                <a:solidFill>
                  <a:srgbClr val="0000FF"/>
                </a:solidFill>
                <a:latin typeface="+mj-lt"/>
              </a:rPr>
              <a:t>GFOA Distinguished Budget Presentation Awards Program (continued)</a:t>
            </a:r>
          </a:p>
          <a:p>
            <a:pPr algn="ctr">
              <a:spcBef>
                <a:spcPct val="50000"/>
              </a:spcBef>
            </a:pPr>
            <a:endParaRPr lang="en-US" sz="2400" dirty="0">
              <a:solidFill>
                <a:srgbClr val="0000FF"/>
              </a:solidFill>
              <a:latin typeface="+mj-lt"/>
            </a:endParaRPr>
          </a:p>
        </p:txBody>
      </p:sp>
      <p:sp>
        <p:nvSpPr>
          <p:cNvPr id="4" name="Rectangle 3"/>
          <p:cNvSpPr/>
          <p:nvPr/>
        </p:nvSpPr>
        <p:spPr>
          <a:xfrm>
            <a:off x="-60386" y="1552345"/>
            <a:ext cx="6892290" cy="2746906"/>
          </a:xfrm>
          <a:prstGeom prst="rect">
            <a:avLst/>
          </a:prstGeom>
        </p:spPr>
        <p:txBody>
          <a:bodyPr wrap="square">
            <a:spAutoFit/>
          </a:bodyPr>
          <a:lstStyle/>
          <a:p>
            <a:pPr marL="257168" indent="-257168" algn="just">
              <a:buClr>
                <a:schemeClr val="bg2"/>
              </a:buClr>
              <a:buFont typeface="Arial" panose="020B0604020202020204" pitchFamily="34" charset="0"/>
              <a:buChar char="•"/>
            </a:pPr>
            <a:r>
              <a:rPr lang="en-US" sz="1725" dirty="0"/>
              <a:t>Many governments are moving away from the traditional budget document into other forms of budget communication.</a:t>
            </a:r>
          </a:p>
          <a:p>
            <a:pPr marL="257168" indent="-257168" algn="just">
              <a:buClr>
                <a:schemeClr val="bg2"/>
              </a:buClr>
              <a:buFont typeface="Arial" panose="020B0604020202020204" pitchFamily="34" charset="0"/>
              <a:buChar char="•"/>
            </a:pPr>
            <a:r>
              <a:rPr lang="en-US" sz="1725" dirty="0"/>
              <a:t>There was a task force of seventeen individuals from various governments that worked with GFOA staff on developing these revisions.</a:t>
            </a:r>
          </a:p>
          <a:p>
            <a:pPr marL="257168" indent="-257168" algn="just">
              <a:buClr>
                <a:schemeClr val="bg2"/>
              </a:buClr>
              <a:buFont typeface="Arial" panose="020B0604020202020204" pitchFamily="34" charset="0"/>
              <a:buChar char="•"/>
            </a:pPr>
            <a:r>
              <a:rPr lang="en-US" sz="1725" dirty="0"/>
              <a:t>The revised criteria takes effect for budgets with a fiscal year beginning January 1, 2021 or later.  </a:t>
            </a:r>
          </a:p>
          <a:p>
            <a:pPr marL="257168" indent="-257168" algn="just">
              <a:buClr>
                <a:schemeClr val="bg2"/>
              </a:buClr>
              <a:buFont typeface="Arial" panose="020B0604020202020204" pitchFamily="34" charset="0"/>
              <a:buChar char="•"/>
            </a:pPr>
            <a:r>
              <a:rPr lang="en-US" sz="1725" dirty="0"/>
              <a:t>There will be a one-year grace period to comply with the revisions.</a:t>
            </a:r>
          </a:p>
          <a:p>
            <a:pPr marL="257168" indent="-257168" algn="just">
              <a:buClr>
                <a:schemeClr val="bg2"/>
              </a:buClr>
              <a:buFont typeface="Arial" panose="020B0604020202020204" pitchFamily="34" charset="0"/>
              <a:buChar char="•"/>
            </a:pPr>
            <a:r>
              <a:rPr lang="en-US" sz="1725" dirty="0"/>
              <a:t>That brings us where we are today in terms of the revisions in the Budget Awards criteria.</a:t>
            </a:r>
          </a:p>
        </p:txBody>
      </p:sp>
    </p:spTree>
    <p:extLst>
      <p:ext uri="{BB962C8B-B14F-4D97-AF65-F5344CB8AC3E}">
        <p14:creationId xmlns:p14="http://schemas.microsoft.com/office/powerpoint/2010/main" val="1603633536"/>
      </p:ext>
    </p:extLst>
  </p:cSld>
  <p:clrMapOvr>
    <a:masterClrMapping/>
  </p:clrMapOvr>
  <p:transition spd="slow">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952435" y="4705350"/>
            <a:ext cx="889907" cy="323165"/>
          </a:xfrm>
          <a:prstGeom prst="rect">
            <a:avLst/>
          </a:prstGeom>
          <a:noFill/>
        </p:spPr>
        <p:txBody>
          <a:bodyPr wrap="square" rtlCol="0">
            <a:spAutoFit/>
          </a:bodyPr>
          <a:lstStyle/>
          <a:p>
            <a:r>
              <a:rPr lang="en-US" sz="750" dirty="0"/>
              <a:t>Town of Superior, Colorado</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14350"/>
            <a:ext cx="5278179"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9035781"/>
      </p:ext>
    </p:extLst>
  </p:cSld>
  <p:clrMapOvr>
    <a:masterClrMapping/>
  </p:clrMapOvr>
  <p:transition spd="slow">
    <p:wip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101</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93915" y="1143266"/>
            <a:ext cx="63893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#F6.  </a:t>
            </a:r>
            <a:r>
              <a:rPr lang="en-US" altLang="en-US" sz="1650" i="1" dirty="0">
                <a:solidFill>
                  <a:srgbClr val="000000"/>
                </a:solidFill>
                <a:latin typeface="+mn-lt"/>
                <a:ea typeface="Times New Roman" pitchFamily="18" charset="0"/>
              </a:rPr>
              <a:t>Mandatory:</a:t>
            </a:r>
            <a:r>
              <a:rPr lang="en-US" altLang="en-US" sz="1650" dirty="0">
                <a:solidFill>
                  <a:srgbClr val="000000"/>
                </a:solidFill>
                <a:latin typeface="+mn-lt"/>
                <a:ea typeface="Times New Roman" pitchFamily="18" charset="0"/>
              </a:rPr>
              <a:t> </a:t>
            </a:r>
            <a:r>
              <a:rPr lang="en-US" sz="1650" dirty="0">
                <a:latin typeface="+mn-lt"/>
              </a:rPr>
              <a:t>Describe major revenue sources, explain the underlying assumptions for the revenue estimates, and discuss significant revenue trends.</a:t>
            </a:r>
            <a:endParaRPr lang="en-US" altLang="en-US" sz="1650" dirty="0">
              <a:latin typeface="+mn-lt"/>
            </a:endParaRPr>
          </a:p>
        </p:txBody>
      </p:sp>
      <p:sp>
        <p:nvSpPr>
          <p:cNvPr id="12" name="Rectangle 11"/>
          <p:cNvSpPr/>
          <p:nvPr/>
        </p:nvSpPr>
        <p:spPr>
          <a:xfrm>
            <a:off x="2783149" y="642940"/>
            <a:ext cx="1442831" cy="461665"/>
          </a:xfrm>
          <a:prstGeom prst="rect">
            <a:avLst/>
          </a:prstGeom>
        </p:spPr>
        <p:txBody>
          <a:bodyPr wrap="none">
            <a:spAutoFit/>
          </a:bodyPr>
          <a:lstStyle/>
          <a:p>
            <a:pPr algn="ctr">
              <a:spcBef>
                <a:spcPct val="50000"/>
              </a:spcBef>
            </a:pPr>
            <a:r>
              <a:rPr lang="en-US" sz="2400" dirty="0">
                <a:solidFill>
                  <a:srgbClr val="0000FF"/>
                </a:solidFill>
                <a:latin typeface="+mj-lt"/>
              </a:rPr>
              <a:t>Revenues</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68580" y="2085408"/>
            <a:ext cx="6743700" cy="2123658"/>
          </a:xfrm>
          <a:prstGeom prst="rect">
            <a:avLst/>
          </a:prstGeom>
          <a:noFill/>
        </p:spPr>
        <p:txBody>
          <a:bodyPr wrap="square" rtlCol="0">
            <a:spAutoFit/>
          </a:bodyPr>
          <a:lstStyle/>
          <a:p>
            <a:pPr marL="342892" indent="-342892" algn="just">
              <a:buFont typeface="+mj-lt"/>
              <a:buAutoNum type="arabicPeriod"/>
            </a:pPr>
            <a:r>
              <a:rPr lang="en-US" sz="1650" dirty="0"/>
              <a:t>Are individual revenue sources described?</a:t>
            </a:r>
          </a:p>
          <a:p>
            <a:pPr marL="342892" indent="-342892" algn="just">
              <a:buFont typeface="+mj-lt"/>
              <a:buAutoNum type="arabicPeriod"/>
            </a:pPr>
            <a:r>
              <a:rPr lang="en-US" sz="1650" dirty="0"/>
              <a:t>Do the revenue sources that are described represent at least 75 percent of the total revenues of all appropriated funds?</a:t>
            </a:r>
          </a:p>
          <a:p>
            <a:pPr marL="342892" indent="-342892" algn="just">
              <a:buFont typeface="+mj-lt"/>
              <a:buAutoNum type="arabicPeriod"/>
            </a:pPr>
            <a:r>
              <a:rPr lang="en-US" sz="1650" dirty="0"/>
              <a:t>Are the methods used to estimate revenues for the budget year described </a:t>
            </a:r>
            <a:r>
              <a:rPr lang="en-US" sz="1650" i="1" dirty="0"/>
              <a:t>(e.g., trend analysis, estimates from another government or consulting firm)?</a:t>
            </a:r>
            <a:endParaRPr lang="en-US" sz="1650" dirty="0"/>
          </a:p>
          <a:p>
            <a:pPr marL="342892" indent="-342892" algn="just">
              <a:buFont typeface="+mj-lt"/>
              <a:buAutoNum type="arabicPeriod"/>
            </a:pPr>
            <a:r>
              <a:rPr lang="en-US" sz="1650" dirty="0"/>
              <a:t>If revenues are projected based on trend information, are both those trends and the underlying assumptions adequately described?</a:t>
            </a:r>
          </a:p>
        </p:txBody>
      </p:sp>
    </p:spTree>
    <p:extLst>
      <p:ext uri="{BB962C8B-B14F-4D97-AF65-F5344CB8AC3E}">
        <p14:creationId xmlns:p14="http://schemas.microsoft.com/office/powerpoint/2010/main" val="2114825422"/>
      </p:ext>
    </p:extLst>
  </p:cSld>
  <p:clrMapOvr>
    <a:masterClrMapping/>
  </p:clrMapOvr>
  <p:transition spd="slow">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102</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814390"/>
            <a:ext cx="4800600" cy="358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73493"/>
      </p:ext>
    </p:extLst>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103</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3" name="Rectangle 1"/>
          <p:cNvSpPr>
            <a:spLocks noChangeArrowheads="1"/>
          </p:cNvSpPr>
          <p:nvPr/>
        </p:nvSpPr>
        <p:spPr bwMode="auto">
          <a:xfrm>
            <a:off x="76201" y="1070201"/>
            <a:ext cx="6736080" cy="3531736"/>
          </a:xfrm>
          <a:prstGeom prst="rect">
            <a:avLst/>
          </a:prstGeom>
          <a:solidFill>
            <a:srgbClr val="FAFA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257168" indent="-257168" defTabSz="685783">
              <a:buFont typeface="Arial" panose="020B0604020202020204" pitchFamily="34" charset="0"/>
              <a:buChar char="•"/>
            </a:pPr>
            <a:r>
              <a:rPr lang="en-US" altLang="en-US" sz="1350" dirty="0">
                <a:solidFill>
                  <a:srgbClr val="101010"/>
                </a:solidFill>
                <a:latin typeface="+mn-lt"/>
              </a:rPr>
              <a:t>Federal aid amounts to some 5% of total municipal revenue, while state aid is 20% to 25%. In other words, a city’s tax structure accounts for 70% to 75% of what it can spend to meet the health, safety, and welfare needs of its residents and visitors.  </a:t>
            </a:r>
            <a:r>
              <a:rPr lang="en-US" altLang="en-US" sz="1350" b="1" dirty="0">
                <a:solidFill>
                  <a:srgbClr val="101010"/>
                </a:solidFill>
                <a:latin typeface="+mn-lt"/>
              </a:rPr>
              <a:t> </a:t>
            </a:r>
            <a:endParaRPr lang="en-US" altLang="en-US" sz="1350" dirty="0">
              <a:latin typeface="+mn-lt"/>
            </a:endParaRPr>
          </a:p>
          <a:p>
            <a:pPr marL="257168" indent="-257168" defTabSz="685783" eaLnBrk="0" hangingPunct="0">
              <a:buFont typeface="Arial" panose="020B0604020202020204" pitchFamily="34" charset="0"/>
              <a:buChar char="•"/>
            </a:pPr>
            <a:r>
              <a:rPr lang="en-US" altLang="en-US" sz="1350" dirty="0">
                <a:solidFill>
                  <a:srgbClr val="101010"/>
                </a:solidFill>
                <a:latin typeface="+mn-lt"/>
              </a:rPr>
              <a:t>A city that generates the majority of its revenue from sales or income taxes will be hit hard and immediately when it experiences such consumer declines and job losses.</a:t>
            </a:r>
            <a:endParaRPr lang="en-US" altLang="en-US" sz="1350" dirty="0">
              <a:latin typeface="+mn-lt"/>
            </a:endParaRPr>
          </a:p>
          <a:p>
            <a:pPr marL="257168" indent="-257168" defTabSz="685783" eaLnBrk="0" hangingPunct="0">
              <a:buFont typeface="Arial" panose="020B0604020202020204" pitchFamily="34" charset="0"/>
              <a:buChar char="•"/>
            </a:pPr>
            <a:r>
              <a:rPr lang="en-US" altLang="en-US" sz="1350" dirty="0">
                <a:solidFill>
                  <a:srgbClr val="101010"/>
                </a:solidFill>
                <a:latin typeface="+mn-lt"/>
              </a:rPr>
              <a:t>A city that relies on property taxes, however, will not experience such an immediate collapse in its revenues. Local assessment practices require that cities wait to estimate the value of land and property until the property is exchanged on the market or an assessment is conducted. Current property tax bills, therefore, typically reflect values of the property anywhere from 18 months to several years prior to collection. Property tax collection is less responsive, or “elastic,” in the short term—but over time, as rising unemployment dampens real-estate demand, even these property-tax-dependent cities will feel COVID-19’s impact.</a:t>
            </a:r>
            <a:endParaRPr lang="en-US" altLang="en-US" sz="1350" dirty="0">
              <a:latin typeface="+mn-lt"/>
            </a:endParaRPr>
          </a:p>
          <a:p>
            <a:pPr marL="257168" indent="-257168" defTabSz="685783" eaLnBrk="0" hangingPunct="0">
              <a:buFont typeface="Arial" panose="020B0604020202020204" pitchFamily="34" charset="0"/>
              <a:buChar char="•"/>
            </a:pPr>
            <a:r>
              <a:rPr lang="en-US" altLang="en-US" sz="1350" dirty="0">
                <a:solidFill>
                  <a:srgbClr val="101010"/>
                </a:solidFill>
                <a:latin typeface="+mn-lt"/>
              </a:rPr>
              <a:t>In addition to taxes, approximately one-third of city-sourced revenues are derived from fees and charges for services such as trash collection and water. Although COVID-19 will adversely affect some fee-driven services (think transit and parking) because demand is reduced, it will affect other services (water, sewer, etc.) less severely, as residents remain in place and continue to use them.                </a:t>
            </a:r>
            <a:r>
              <a:rPr lang="en-US" altLang="en-US" sz="750" dirty="0">
                <a:solidFill>
                  <a:srgbClr val="101010"/>
                </a:solidFill>
                <a:latin typeface="+mn-lt"/>
              </a:rPr>
              <a:t>Source:  Metropolitan Policy Program At Brookings Institute</a:t>
            </a:r>
          </a:p>
        </p:txBody>
      </p:sp>
    </p:spTree>
    <p:extLst>
      <p:ext uri="{BB962C8B-B14F-4D97-AF65-F5344CB8AC3E}">
        <p14:creationId xmlns:p14="http://schemas.microsoft.com/office/powerpoint/2010/main" val="1429743707"/>
      </p:ext>
    </p:extLst>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781550"/>
            <a:ext cx="1497330" cy="207749"/>
          </a:xfrm>
          <a:prstGeom prst="rect">
            <a:avLst/>
          </a:prstGeom>
          <a:noFill/>
        </p:spPr>
        <p:txBody>
          <a:bodyPr wrap="square" rtlCol="0">
            <a:spAutoFit/>
          </a:bodyPr>
          <a:lstStyle/>
          <a:p>
            <a:r>
              <a:rPr lang="en-US" sz="750" dirty="0"/>
              <a:t>City of Highland Park, Illinois</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59985" y="133350"/>
            <a:ext cx="4539776"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073869"/>
      </p:ext>
    </p:extLst>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857751"/>
            <a:ext cx="1344930" cy="323165"/>
          </a:xfrm>
          <a:prstGeom prst="rect">
            <a:avLst/>
          </a:prstGeom>
          <a:noFill/>
        </p:spPr>
        <p:txBody>
          <a:bodyPr wrap="square" rtlCol="0">
            <a:spAutoFit/>
          </a:bodyPr>
          <a:lstStyle/>
          <a:p>
            <a:r>
              <a:rPr lang="en-US" sz="750" dirty="0"/>
              <a:t>City of South Padre Island, Texas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99315"/>
            <a:ext cx="4724400" cy="494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686266"/>
      </p:ext>
    </p:extLst>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106</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6046470" y="4745277"/>
            <a:ext cx="811530" cy="323165"/>
          </a:xfrm>
          <a:prstGeom prst="rect">
            <a:avLst/>
          </a:prstGeom>
          <a:noFill/>
        </p:spPr>
        <p:txBody>
          <a:bodyPr wrap="square" rtlCol="0">
            <a:spAutoFit/>
          </a:bodyPr>
          <a:lstStyle/>
          <a:p>
            <a:r>
              <a:rPr lang="en-US" sz="750" dirty="0"/>
              <a:t>South Padre Island, Texas</a:t>
            </a: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02200" y="143767"/>
            <a:ext cx="5698600" cy="193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53464" y="2155784"/>
            <a:ext cx="4612511" cy="291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168018"/>
      </p:ext>
    </p:extLst>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8800" y="4781550"/>
            <a:ext cx="1497330" cy="207749"/>
          </a:xfrm>
          <a:prstGeom prst="rect">
            <a:avLst/>
          </a:prstGeom>
          <a:noFill/>
        </p:spPr>
        <p:txBody>
          <a:bodyPr wrap="square" rtlCol="0">
            <a:spAutoFit/>
          </a:bodyPr>
          <a:lstStyle/>
          <a:p>
            <a:r>
              <a:rPr lang="en-US" sz="750" dirty="0"/>
              <a:t>Town of Parker, Colorado</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2766" y="126827"/>
            <a:ext cx="4786034" cy="4855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3140323"/>
      </p:ext>
    </p:extLst>
  </p:cSld>
  <p:clrMapOvr>
    <a:masterClrMapping/>
  </p:clrMapOvr>
  <p:transition spd="slow">
    <p:wip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15000" y="4857750"/>
            <a:ext cx="1268731" cy="207749"/>
          </a:xfrm>
          <a:prstGeom prst="rect">
            <a:avLst/>
          </a:prstGeom>
          <a:noFill/>
        </p:spPr>
        <p:txBody>
          <a:bodyPr wrap="square" rtlCol="0">
            <a:spAutoFit/>
          </a:bodyPr>
          <a:lstStyle/>
          <a:p>
            <a:r>
              <a:rPr lang="en-US" sz="750" dirty="0"/>
              <a:t>El Paso County, Texas</a:t>
            </a: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20902" y="57150"/>
            <a:ext cx="6077636"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183982"/>
      </p:ext>
    </p:extLst>
  </p:cSld>
  <p:clrMapOvr>
    <a:masterClrMapping/>
  </p:clrMapOvr>
  <p:transition spd="slow">
    <p:wip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8800" y="4857750"/>
            <a:ext cx="1497330" cy="207749"/>
          </a:xfrm>
          <a:prstGeom prst="rect">
            <a:avLst/>
          </a:prstGeom>
          <a:noFill/>
        </p:spPr>
        <p:txBody>
          <a:bodyPr wrap="square" rtlCol="0">
            <a:spAutoFit/>
          </a:bodyPr>
          <a:lstStyle/>
          <a:p>
            <a:r>
              <a:rPr lang="en-US" sz="750" dirty="0"/>
              <a:t>Village of Roselle, Illinois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383" y="133350"/>
            <a:ext cx="6114665" cy="174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94787"/>
            <a:ext cx="5257800" cy="275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8740122"/>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11</a:t>
            </a:fld>
            <a:endParaRPr lang="en-US" sz="1350" dirty="0">
              <a:solidFill>
                <a:schemeClr val="bg1"/>
              </a:solidFill>
            </a:endParaRPr>
          </a:p>
        </p:txBody>
      </p:sp>
      <p:sp>
        <p:nvSpPr>
          <p:cNvPr id="9" name="Rectangle 2"/>
          <p:cNvSpPr>
            <a:spLocks noChangeArrowheads="1"/>
          </p:cNvSpPr>
          <p:nvPr/>
        </p:nvSpPr>
        <p:spPr bwMode="auto">
          <a:xfrm>
            <a:off x="613955" y="685104"/>
            <a:ext cx="6183630" cy="43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pPr algn="ctr">
              <a:spcBef>
                <a:spcPct val="50000"/>
              </a:spcBef>
            </a:pPr>
            <a:r>
              <a:rPr lang="en-US" sz="2400" dirty="0">
                <a:solidFill>
                  <a:srgbClr val="0000FF"/>
                </a:solidFill>
                <a:latin typeface="+mj-lt"/>
              </a:rPr>
              <a:t>Summary of Budget Award Revisions</a:t>
            </a:r>
          </a:p>
        </p:txBody>
      </p:sp>
      <p:sp>
        <p:nvSpPr>
          <p:cNvPr id="4" name="Rectangle 3"/>
          <p:cNvSpPr/>
          <p:nvPr/>
        </p:nvSpPr>
        <p:spPr>
          <a:xfrm>
            <a:off x="171450" y="1257301"/>
            <a:ext cx="6515100" cy="3139321"/>
          </a:xfrm>
          <a:prstGeom prst="rect">
            <a:avLst/>
          </a:prstGeom>
        </p:spPr>
        <p:txBody>
          <a:bodyPr wrap="square">
            <a:spAutoFit/>
          </a:bodyPr>
          <a:lstStyle/>
          <a:p>
            <a:pPr marL="257168" indent="-257168">
              <a:buClr>
                <a:srgbClr val="007033"/>
              </a:buClr>
              <a:buFont typeface="Arial" panose="020B0604020202020204" pitchFamily="34" charset="0"/>
              <a:buChar char="•"/>
            </a:pPr>
            <a:r>
              <a:rPr lang="en-US" dirty="0"/>
              <a:t>Table of contents can now refer and even link to items outside of the budget document.</a:t>
            </a:r>
          </a:p>
          <a:p>
            <a:pPr marL="257168" indent="-257168">
              <a:buClr>
                <a:srgbClr val="007033"/>
              </a:buClr>
              <a:buFont typeface="Arial" panose="020B0604020202020204" pitchFamily="34" charset="0"/>
              <a:buChar char="•"/>
            </a:pPr>
            <a:r>
              <a:rPr lang="en-US" dirty="0"/>
              <a:t>Strategic planning is now mandatory and process should be identified.</a:t>
            </a:r>
          </a:p>
          <a:p>
            <a:pPr marL="257168" indent="-257168">
              <a:buClr>
                <a:srgbClr val="007033"/>
              </a:buClr>
              <a:buFont typeface="Arial" panose="020B0604020202020204" pitchFamily="34" charset="0"/>
              <a:buChar char="•"/>
            </a:pPr>
            <a:r>
              <a:rPr lang="en-US" dirty="0"/>
              <a:t>Short-terms factors and priorities and issues are combined.</a:t>
            </a:r>
          </a:p>
          <a:p>
            <a:pPr marL="257168" indent="-257168">
              <a:buClr>
                <a:srgbClr val="007033"/>
              </a:buClr>
              <a:buFont typeface="Arial" panose="020B0604020202020204" pitchFamily="34" charset="0"/>
              <a:buChar char="•"/>
            </a:pPr>
            <a:r>
              <a:rPr lang="en-US" dirty="0"/>
              <a:t>Budget overview should also summarize changes between proposed and adopted budget.</a:t>
            </a:r>
          </a:p>
          <a:p>
            <a:pPr marL="257168" indent="-257168">
              <a:buClr>
                <a:srgbClr val="007033"/>
              </a:buClr>
              <a:buFont typeface="Arial" panose="020B0604020202020204" pitchFamily="34" charset="0"/>
              <a:buChar char="•"/>
            </a:pPr>
            <a:r>
              <a:rPr lang="en-US" dirty="0"/>
              <a:t>Organization chart may consider how structure helps achieve mission.</a:t>
            </a:r>
          </a:p>
          <a:p>
            <a:pPr marL="257168" indent="-257168">
              <a:buClr>
                <a:srgbClr val="007033"/>
              </a:buClr>
              <a:buFont typeface="Arial" panose="020B0604020202020204" pitchFamily="34" charset="0"/>
              <a:buChar char="•"/>
            </a:pPr>
            <a:r>
              <a:rPr lang="en-US" dirty="0"/>
              <a:t>Financial policies should note whether budget complies with relevant financial policies.</a:t>
            </a:r>
          </a:p>
        </p:txBody>
      </p:sp>
    </p:spTree>
    <p:extLst>
      <p:ext uri="{BB962C8B-B14F-4D97-AF65-F5344CB8AC3E}">
        <p14:creationId xmlns:p14="http://schemas.microsoft.com/office/powerpoint/2010/main" val="2037029229"/>
      </p:ext>
    </p:extLst>
  </p:cSld>
  <p:clrMapOvr>
    <a:masterClrMapping/>
  </p:clrMapOvr>
  <p:transition spd="slow">
    <p:wip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93915" y="1270224"/>
            <a:ext cx="638937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#F7. </a:t>
            </a:r>
            <a:r>
              <a:rPr lang="en-US" sz="1650" dirty="0">
                <a:latin typeface="+mn-lt"/>
              </a:rPr>
              <a:t>Explain long-range operating financial plans and its effect</a:t>
            </a:r>
            <a:r>
              <a:rPr lang="en-US" sz="1650" i="1" dirty="0">
                <a:latin typeface="+mn-lt"/>
              </a:rPr>
              <a:t> </a:t>
            </a:r>
            <a:r>
              <a:rPr lang="en-US" sz="1650" dirty="0">
                <a:latin typeface="+mn-lt"/>
              </a:rPr>
              <a:t>upon the budget and the budget process.</a:t>
            </a:r>
            <a:endParaRPr lang="en-US" altLang="en-US" sz="1650" dirty="0">
              <a:latin typeface="+mn-lt"/>
            </a:endParaRPr>
          </a:p>
        </p:txBody>
      </p:sp>
      <p:sp>
        <p:nvSpPr>
          <p:cNvPr id="12" name="Rectangle 11"/>
          <p:cNvSpPr/>
          <p:nvPr/>
        </p:nvSpPr>
        <p:spPr>
          <a:xfrm>
            <a:off x="950474" y="642940"/>
            <a:ext cx="5108193" cy="461665"/>
          </a:xfrm>
          <a:prstGeom prst="rect">
            <a:avLst/>
          </a:prstGeom>
        </p:spPr>
        <p:txBody>
          <a:bodyPr wrap="none">
            <a:spAutoFit/>
          </a:bodyPr>
          <a:lstStyle/>
          <a:p>
            <a:pPr algn="ctr">
              <a:spcBef>
                <a:spcPct val="50000"/>
              </a:spcBef>
            </a:pPr>
            <a:r>
              <a:rPr lang="en-US" sz="2400" dirty="0">
                <a:solidFill>
                  <a:srgbClr val="0000FF"/>
                </a:solidFill>
                <a:latin typeface="+mj-lt"/>
              </a:rPr>
              <a:t>Long-range Operating Financial Plans</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68580" y="2085408"/>
            <a:ext cx="6743700" cy="1869743"/>
          </a:xfrm>
          <a:prstGeom prst="rect">
            <a:avLst/>
          </a:prstGeom>
          <a:noFill/>
        </p:spPr>
        <p:txBody>
          <a:bodyPr wrap="square" rtlCol="0">
            <a:spAutoFit/>
          </a:bodyPr>
          <a:lstStyle/>
          <a:p>
            <a:pPr marL="342892" indent="-342892" algn="just">
              <a:buFont typeface="+mj-lt"/>
              <a:buAutoNum type="arabicPeriod"/>
            </a:pPr>
            <a:r>
              <a:rPr lang="en-US" sz="1650" dirty="0"/>
              <a:t>Do your long-range financial plans for major funds (beyond just the General Fund) extend out at least two years beyond the budget year?</a:t>
            </a:r>
          </a:p>
          <a:p>
            <a:pPr marL="342892" indent="-342892" algn="just">
              <a:buFont typeface="+mj-lt"/>
              <a:buAutoNum type="arabicPeriod"/>
            </a:pPr>
            <a:r>
              <a:rPr lang="en-US" sz="1650" dirty="0"/>
              <a:t>Are the assumptions used in the long-range operating financial plans identified?</a:t>
            </a:r>
          </a:p>
          <a:p>
            <a:pPr marL="342892" indent="-342892" algn="just">
              <a:buFont typeface="+mj-lt"/>
              <a:buAutoNum type="arabicPeriod"/>
            </a:pPr>
            <a:r>
              <a:rPr lang="en-US" sz="1650" dirty="0"/>
              <a:t>Is there a concise explanation of the significance of the long-range operating financial plans in its relation to achieving strategic goals?</a:t>
            </a:r>
          </a:p>
          <a:p>
            <a:pPr marL="342892" indent="-342892" algn="just">
              <a:buFont typeface="+mj-lt"/>
              <a:buAutoNum type="arabicPeriod"/>
            </a:pPr>
            <a:endParaRPr lang="en-US" sz="1650" dirty="0"/>
          </a:p>
        </p:txBody>
      </p:sp>
    </p:spTree>
    <p:extLst>
      <p:ext uri="{BB962C8B-B14F-4D97-AF65-F5344CB8AC3E}">
        <p14:creationId xmlns:p14="http://schemas.microsoft.com/office/powerpoint/2010/main" val="3053776156"/>
      </p:ext>
    </p:extLst>
  </p:cSld>
  <p:clrMapOvr>
    <a:masterClrMapping/>
  </p:clrMapOvr>
  <p:transition spd="slow">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91200" y="4781550"/>
            <a:ext cx="1211580" cy="207749"/>
          </a:xfrm>
          <a:prstGeom prst="rect">
            <a:avLst/>
          </a:prstGeom>
          <a:noFill/>
        </p:spPr>
        <p:txBody>
          <a:bodyPr wrap="square" rtlCol="0">
            <a:spAutoFit/>
          </a:bodyPr>
          <a:lstStyle/>
          <a:p>
            <a:r>
              <a:rPr lang="en-US" sz="750" dirty="0"/>
              <a:t>City of Lufkin, Texas</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15310" y="1001934"/>
            <a:ext cx="4971090" cy="408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5800" y="282511"/>
            <a:ext cx="44005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036455"/>
      </p:ext>
    </p:extLst>
  </p:cSld>
  <p:clrMapOvr>
    <a:masterClrMapping/>
  </p:clrMapOvr>
  <p:transition spd="slow">
    <p:wip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904996"/>
            <a:ext cx="1317635" cy="207749"/>
          </a:xfrm>
          <a:prstGeom prst="rect">
            <a:avLst/>
          </a:prstGeom>
          <a:noFill/>
        </p:spPr>
        <p:txBody>
          <a:bodyPr wrap="square" rtlCol="0">
            <a:spAutoFit/>
          </a:bodyPr>
          <a:lstStyle/>
          <a:p>
            <a:r>
              <a:rPr lang="en-US" sz="750" dirty="0"/>
              <a:t>City of Sugar Land, Texas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61950"/>
            <a:ext cx="613157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7985915"/>
      </p:ext>
    </p:extLst>
  </p:cSld>
  <p:clrMapOvr>
    <a:masterClrMapping/>
  </p:clrMapOvr>
  <p:transition spd="slow">
    <p:wip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360670" y="4781550"/>
            <a:ext cx="1497330" cy="323165"/>
          </a:xfrm>
          <a:prstGeom prst="rect">
            <a:avLst/>
          </a:prstGeom>
          <a:noFill/>
        </p:spPr>
        <p:txBody>
          <a:bodyPr wrap="square" rtlCol="0">
            <a:spAutoFit/>
          </a:bodyPr>
          <a:lstStyle/>
          <a:p>
            <a:r>
              <a:rPr lang="en-US" sz="750" dirty="0"/>
              <a:t>Napa Sanitation </a:t>
            </a:r>
            <a:r>
              <a:rPr lang="en-US" sz="750" dirty="0" smtClean="0"/>
              <a:t>District, California</a:t>
            </a:r>
            <a:endParaRPr lang="en-US" sz="750"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68" y="742950"/>
            <a:ext cx="6410704"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5899962"/>
      </p:ext>
    </p:extLst>
  </p:cSld>
  <p:clrMapOvr>
    <a:masterClrMapping/>
  </p:clrMapOvr>
  <p:transition spd="slow">
    <p:wip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84729" y="4857750"/>
            <a:ext cx="1235597" cy="207749"/>
          </a:xfrm>
          <a:prstGeom prst="rect">
            <a:avLst/>
          </a:prstGeom>
          <a:noFill/>
        </p:spPr>
        <p:txBody>
          <a:bodyPr wrap="square" rtlCol="0">
            <a:spAutoFit/>
          </a:bodyPr>
          <a:lstStyle/>
          <a:p>
            <a:r>
              <a:rPr lang="en-US" sz="750" dirty="0"/>
              <a:t>City of Upland, California</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39" y="981854"/>
            <a:ext cx="5612961" cy="3729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940348"/>
      </p:ext>
    </p:extLst>
  </p:cSld>
  <p:clrMapOvr>
    <a:masterClrMapping/>
  </p:clrMapOvr>
  <p:transition spd="slow">
    <p:wip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115</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181600" y="4857750"/>
            <a:ext cx="1815055" cy="207749"/>
          </a:xfrm>
          <a:prstGeom prst="rect">
            <a:avLst/>
          </a:prstGeom>
          <a:noFill/>
        </p:spPr>
        <p:txBody>
          <a:bodyPr wrap="square" rtlCol="0">
            <a:spAutoFit/>
          </a:bodyPr>
          <a:lstStyle/>
          <a:p>
            <a:r>
              <a:rPr lang="en-US" sz="750" dirty="0"/>
              <a:t>City and County of Denver, Colorado</a:t>
            </a:r>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752601"/>
            <a:ext cx="6553200" cy="3105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24000" y="463144"/>
            <a:ext cx="3184485" cy="43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9406182"/>
      </p:ext>
    </p:extLst>
  </p:cSld>
  <p:clrMapOvr>
    <a:masterClrMapping/>
  </p:clrMapOvr>
  <p:transition spd="slow">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116</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360670" y="4772366"/>
            <a:ext cx="1497330" cy="323165"/>
          </a:xfrm>
          <a:prstGeom prst="rect">
            <a:avLst/>
          </a:prstGeom>
          <a:noFill/>
        </p:spPr>
        <p:txBody>
          <a:bodyPr wrap="square" rtlCol="0">
            <a:spAutoFit/>
          </a:bodyPr>
          <a:lstStyle/>
          <a:p>
            <a:r>
              <a:rPr lang="en-US" sz="750" dirty="0"/>
              <a:t>Capital Metropolitan Transportation Authority, Texas</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4301" y="742950"/>
            <a:ext cx="3543300" cy="419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543301" y="819150"/>
            <a:ext cx="3268980" cy="395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067223"/>
      </p:ext>
    </p:extLst>
  </p:cSld>
  <p:clrMapOvr>
    <a:masterClrMapping/>
  </p:clrMapOvr>
  <p:transition spd="slow">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0800000" flipV="1">
            <a:off x="5715000" y="4781550"/>
            <a:ext cx="966847" cy="323165"/>
          </a:xfrm>
          <a:prstGeom prst="rect">
            <a:avLst/>
          </a:prstGeom>
        </p:spPr>
        <p:txBody>
          <a:bodyPr wrap="square">
            <a:spAutoFit/>
          </a:bodyPr>
          <a:lstStyle/>
          <a:p>
            <a:r>
              <a:rPr lang="en-US" sz="750" dirty="0">
                <a:latin typeface="Calibri (Body)"/>
                <a:cs typeface="Times New Roman" panose="02020603050405020304" pitchFamily="18" charset="0"/>
              </a:rPr>
              <a:t>City of Santa Rosa, California</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638894"/>
            <a:ext cx="6134100" cy="4142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3218516"/>
      </p:ext>
    </p:extLst>
  </p:cSld>
  <p:clrMapOvr>
    <a:masterClrMapping/>
  </p:clrMapOvr>
  <p:transition spd="slow">
    <p:wip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8913" y="1123950"/>
            <a:ext cx="5883141" cy="340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0800000" flipV="1">
            <a:off x="6019800" y="4705350"/>
            <a:ext cx="971550" cy="323165"/>
          </a:xfrm>
          <a:prstGeom prst="rect">
            <a:avLst/>
          </a:prstGeom>
        </p:spPr>
        <p:txBody>
          <a:bodyPr wrap="square">
            <a:spAutoFit/>
          </a:bodyPr>
          <a:lstStyle/>
          <a:p>
            <a:r>
              <a:rPr lang="en-US" sz="750" dirty="0">
                <a:latin typeface="Calibri (Body)"/>
                <a:cs typeface="Times New Roman" panose="02020603050405020304" pitchFamily="18" charset="0"/>
              </a:rPr>
              <a:t>City of Santa Rosa, California</a:t>
            </a:r>
          </a:p>
        </p:txBody>
      </p:sp>
    </p:spTree>
    <p:extLst>
      <p:ext uri="{BB962C8B-B14F-4D97-AF65-F5344CB8AC3E}">
        <p14:creationId xmlns:p14="http://schemas.microsoft.com/office/powerpoint/2010/main" val="2408336774"/>
      </p:ext>
    </p:extLst>
  </p:cSld>
  <p:clrMapOvr>
    <a:masterClrMapping/>
  </p:clrMapOvr>
  <p:transition spd="slow">
    <p:wip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8800" y="4857749"/>
            <a:ext cx="1497330" cy="207749"/>
          </a:xfrm>
          <a:prstGeom prst="rect">
            <a:avLst/>
          </a:prstGeom>
          <a:noFill/>
        </p:spPr>
        <p:txBody>
          <a:bodyPr wrap="square" rtlCol="0">
            <a:spAutoFit/>
          </a:bodyPr>
          <a:lstStyle/>
          <a:p>
            <a:r>
              <a:rPr lang="en-US" sz="750" dirty="0"/>
              <a:t>City of Boca Raton, Florida</a:t>
            </a: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1" y="776098"/>
            <a:ext cx="3137706" cy="408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72360" y="1504950"/>
            <a:ext cx="3509439" cy="326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6552013"/>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12</a:t>
            </a:fld>
            <a:endParaRPr lang="en-US" sz="1350" dirty="0">
              <a:solidFill>
                <a:schemeClr val="bg1"/>
              </a:solidFill>
            </a:endParaRPr>
          </a:p>
        </p:txBody>
      </p:sp>
      <p:sp>
        <p:nvSpPr>
          <p:cNvPr id="9" name="Rectangle 2"/>
          <p:cNvSpPr>
            <a:spLocks noChangeArrowheads="1"/>
          </p:cNvSpPr>
          <p:nvPr/>
        </p:nvSpPr>
        <p:spPr bwMode="auto">
          <a:xfrm>
            <a:off x="457200" y="685102"/>
            <a:ext cx="6400800" cy="80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pPr algn="ctr">
              <a:spcBef>
                <a:spcPct val="50000"/>
              </a:spcBef>
            </a:pPr>
            <a:r>
              <a:rPr lang="en-US" sz="2400" dirty="0">
                <a:solidFill>
                  <a:srgbClr val="0000FF"/>
                </a:solidFill>
                <a:latin typeface="+mj-lt"/>
              </a:rPr>
              <a:t>Summary of Budget Award Revisions (continued)</a:t>
            </a:r>
          </a:p>
        </p:txBody>
      </p:sp>
      <p:sp>
        <p:nvSpPr>
          <p:cNvPr id="4" name="Rectangle 3"/>
          <p:cNvSpPr/>
          <p:nvPr/>
        </p:nvSpPr>
        <p:spPr>
          <a:xfrm>
            <a:off x="171450" y="1257302"/>
            <a:ext cx="6515100" cy="3139321"/>
          </a:xfrm>
          <a:prstGeom prst="rect">
            <a:avLst/>
          </a:prstGeom>
        </p:spPr>
        <p:txBody>
          <a:bodyPr wrap="square">
            <a:spAutoFit/>
          </a:bodyPr>
          <a:lstStyle/>
          <a:p>
            <a:pPr marL="257168" indent="-257168">
              <a:buClr>
                <a:srgbClr val="007033"/>
              </a:buClr>
              <a:buFont typeface="Arial" panose="020B0604020202020204" pitchFamily="34" charset="0"/>
              <a:buChar char="•"/>
            </a:pPr>
            <a:endParaRPr lang="en-US" dirty="0"/>
          </a:p>
          <a:p>
            <a:pPr marL="257168" indent="-257168">
              <a:buClr>
                <a:srgbClr val="007033"/>
              </a:buClr>
              <a:buFont typeface="Arial" panose="020B0604020202020204" pitchFamily="34" charset="0"/>
              <a:buChar char="•"/>
            </a:pPr>
            <a:r>
              <a:rPr lang="en-US" dirty="0"/>
              <a:t>Budget process should also include discussion on legal level of budget control.</a:t>
            </a:r>
          </a:p>
          <a:p>
            <a:pPr marL="257168" indent="-257168">
              <a:buClr>
                <a:srgbClr val="007033"/>
              </a:buClr>
              <a:buFont typeface="Arial" panose="020B0604020202020204" pitchFamily="34" charset="0"/>
              <a:buChar char="•"/>
            </a:pPr>
            <a:r>
              <a:rPr lang="en-US" dirty="0"/>
              <a:t>Three–year financial schedule is no longer mandatory.</a:t>
            </a:r>
          </a:p>
          <a:p>
            <a:pPr marL="257168" indent="-257168">
              <a:buClr>
                <a:srgbClr val="007033"/>
              </a:buClr>
              <a:buFont typeface="Arial" panose="020B0604020202020204" pitchFamily="34" charset="0"/>
              <a:buChar char="•"/>
            </a:pPr>
            <a:r>
              <a:rPr lang="en-US" dirty="0"/>
              <a:t>Long-range operating financial plans should consider unfunded liabilities and go beyond just the general fund.</a:t>
            </a:r>
          </a:p>
          <a:p>
            <a:pPr marL="257168" indent="-257168">
              <a:buClr>
                <a:srgbClr val="007033"/>
              </a:buClr>
              <a:buFont typeface="Arial" panose="020B0604020202020204" pitchFamily="34" charset="0"/>
              <a:buChar char="•"/>
            </a:pPr>
            <a:r>
              <a:rPr lang="en-US" dirty="0"/>
              <a:t>Capital program and operating impact of capital are combined.</a:t>
            </a:r>
          </a:p>
          <a:p>
            <a:pPr marL="257168" indent="-257168">
              <a:buClr>
                <a:srgbClr val="007033"/>
              </a:buClr>
              <a:buFont typeface="Arial" panose="020B0604020202020204" pitchFamily="34" charset="0"/>
              <a:buChar char="•"/>
            </a:pPr>
            <a:r>
              <a:rPr lang="en-US" dirty="0"/>
              <a:t>Capital program needs to identify process of choosing funded projects.</a:t>
            </a:r>
          </a:p>
          <a:p>
            <a:pPr marL="257168" indent="-257168">
              <a:buClr>
                <a:srgbClr val="007033"/>
              </a:buClr>
              <a:buFont typeface="Arial" panose="020B0604020202020204" pitchFamily="34" charset="0"/>
              <a:buChar char="•"/>
            </a:pPr>
            <a:r>
              <a:rPr lang="en-US" dirty="0"/>
              <a:t>Debt should include bond ratings, debt to maturity schedules, and purpose of obligations.</a:t>
            </a:r>
          </a:p>
        </p:txBody>
      </p:sp>
    </p:spTree>
    <p:extLst>
      <p:ext uri="{BB962C8B-B14F-4D97-AF65-F5344CB8AC3E}">
        <p14:creationId xmlns:p14="http://schemas.microsoft.com/office/powerpoint/2010/main" val="2691049401"/>
      </p:ext>
    </p:extLst>
  </p:cSld>
  <p:clrMapOvr>
    <a:masterClrMapping/>
  </p:clrMapOvr>
  <p:transition spd="slow">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15000" y="4772367"/>
            <a:ext cx="1235597" cy="323165"/>
          </a:xfrm>
          <a:prstGeom prst="rect">
            <a:avLst/>
          </a:prstGeom>
          <a:noFill/>
        </p:spPr>
        <p:txBody>
          <a:bodyPr wrap="square" rtlCol="0">
            <a:spAutoFit/>
          </a:bodyPr>
          <a:lstStyle/>
          <a:p>
            <a:r>
              <a:rPr lang="en-US" sz="750" dirty="0"/>
              <a:t>City of Westminster, California</a:t>
            </a:r>
          </a:p>
        </p:txBody>
      </p: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087" y="819150"/>
            <a:ext cx="33769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59720" y="1495619"/>
            <a:ext cx="334588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127974"/>
      </p:ext>
    </p:extLst>
  </p:cSld>
  <p:clrMapOvr>
    <a:masterClrMapping/>
  </p:clrMapOvr>
  <p:transition spd="slow">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121</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43296" y="1169441"/>
            <a:ext cx="638937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#F8.  </a:t>
            </a:r>
            <a:r>
              <a:rPr lang="en-US" altLang="en-US" sz="1650" i="1" dirty="0">
                <a:solidFill>
                  <a:srgbClr val="000000"/>
                </a:solidFill>
                <a:latin typeface="+mn-lt"/>
                <a:ea typeface="Times New Roman" pitchFamily="18" charset="0"/>
              </a:rPr>
              <a:t>Mandatory:</a:t>
            </a:r>
            <a:r>
              <a:rPr lang="en-US" altLang="en-US" sz="1650" dirty="0">
                <a:solidFill>
                  <a:srgbClr val="000000"/>
                </a:solidFill>
                <a:latin typeface="+mn-lt"/>
                <a:ea typeface="Times New Roman" pitchFamily="18" charset="0"/>
              </a:rPr>
              <a:t> </a:t>
            </a:r>
            <a:r>
              <a:rPr lang="en-US" sz="1650" dirty="0">
                <a:latin typeface="+mn-lt"/>
              </a:rPr>
              <a:t>Include budgeted capital expenditures, whether authorized in the operating budget or in a separate capital budget.</a:t>
            </a:r>
          </a:p>
        </p:txBody>
      </p:sp>
      <p:sp>
        <p:nvSpPr>
          <p:cNvPr id="12" name="Rectangle 11"/>
          <p:cNvSpPr/>
          <p:nvPr/>
        </p:nvSpPr>
        <p:spPr>
          <a:xfrm>
            <a:off x="2348707" y="642940"/>
            <a:ext cx="2311723" cy="461665"/>
          </a:xfrm>
          <a:prstGeom prst="rect">
            <a:avLst/>
          </a:prstGeom>
        </p:spPr>
        <p:txBody>
          <a:bodyPr wrap="none">
            <a:spAutoFit/>
          </a:bodyPr>
          <a:lstStyle/>
          <a:p>
            <a:pPr algn="ctr">
              <a:spcBef>
                <a:spcPct val="50000"/>
              </a:spcBef>
            </a:pPr>
            <a:r>
              <a:rPr lang="en-US" sz="2400" dirty="0">
                <a:solidFill>
                  <a:srgbClr val="0000FF"/>
                </a:solidFill>
                <a:latin typeface="+mj-lt"/>
              </a:rPr>
              <a:t>Capital Program</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0" y="1828802"/>
            <a:ext cx="6743700" cy="2377574"/>
          </a:xfrm>
          <a:prstGeom prst="rect">
            <a:avLst/>
          </a:prstGeom>
          <a:noFill/>
        </p:spPr>
        <p:txBody>
          <a:bodyPr wrap="square" rtlCol="0">
            <a:spAutoFit/>
          </a:bodyPr>
          <a:lstStyle/>
          <a:p>
            <a:pPr lvl="0"/>
            <a:endParaRPr lang="en-US" sz="1650" dirty="0"/>
          </a:p>
          <a:p>
            <a:pPr marL="342892" indent="-342892" algn="just">
              <a:buFont typeface="+mj-lt"/>
              <a:buAutoNum type="arabicPeriod"/>
            </a:pPr>
            <a:r>
              <a:rPr lang="en-US" sz="1650" dirty="0"/>
              <a:t>Are “capital expenditures” defined? </a:t>
            </a:r>
          </a:p>
          <a:p>
            <a:pPr marL="342892" indent="-342892" algn="just">
              <a:buFont typeface="+mj-lt"/>
              <a:buAutoNum type="arabicPeriod"/>
            </a:pPr>
            <a:r>
              <a:rPr lang="en-US" sz="1650" dirty="0"/>
              <a:t>Do the materials indicate the total dollar amount (for both sources and uses) of the capital program for the budget year(s) and/or multiyear capital plan?</a:t>
            </a:r>
          </a:p>
          <a:p>
            <a:pPr marL="342892" indent="-342892" algn="just">
              <a:buFont typeface="+mj-lt"/>
              <a:buAutoNum type="arabicPeriod"/>
            </a:pPr>
            <a:r>
              <a:rPr lang="en-US" sz="1650" dirty="0"/>
              <a:t>Are significant nonrecurring capital expenditures described along with dollar amounts? </a:t>
            </a:r>
          </a:p>
          <a:p>
            <a:pPr marL="342892" indent="-342892" algn="just">
              <a:buFont typeface="+mj-lt"/>
              <a:buAutoNum type="arabicPeriod"/>
            </a:pPr>
            <a:r>
              <a:rPr lang="en-US" sz="1650" dirty="0"/>
              <a:t>What is the process to identify funded projects?</a:t>
            </a:r>
          </a:p>
          <a:p>
            <a:pPr lvl="0"/>
            <a:endParaRPr lang="en-US" sz="1650" dirty="0"/>
          </a:p>
        </p:txBody>
      </p:sp>
    </p:spTree>
    <p:extLst>
      <p:ext uri="{BB962C8B-B14F-4D97-AF65-F5344CB8AC3E}">
        <p14:creationId xmlns:p14="http://schemas.microsoft.com/office/powerpoint/2010/main" val="105599068"/>
      </p:ext>
    </p:extLst>
  </p:cSld>
  <p:clrMapOvr>
    <a:masterClrMapping/>
  </p:clrMapOvr>
  <p:transition spd="slow">
    <p:wip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2" name="Rectangle 4"/>
          <p:cNvSpPr>
            <a:spLocks noChangeArrowheads="1"/>
          </p:cNvSpPr>
          <p:nvPr/>
        </p:nvSpPr>
        <p:spPr bwMode="auto">
          <a:xfrm>
            <a:off x="6019800" y="4533463"/>
            <a:ext cx="914400" cy="61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r>
              <a:rPr lang="en-US" sz="900" dirty="0">
                <a:latin typeface="Times New Roman" pitchFamily="18" charset="0"/>
              </a:rPr>
              <a:t>City of Alameda, California</a:t>
            </a:r>
          </a:p>
          <a:p>
            <a:endParaRPr lang="en-US" sz="825" dirty="0">
              <a:latin typeface="Times New Roman"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64" y="57150"/>
            <a:ext cx="342900" cy="414604"/>
          </a:xfrm>
          <a:prstGeom prst="rect">
            <a:avLst/>
          </a:prstGeom>
        </p:spPr>
      </p:pic>
      <p:pic>
        <p:nvPicPr>
          <p:cNvPr id="1027" name="Picture 3" descr="I:\DATA\WP50\BudgetProgramFiles\JFishbein\Third Book\Chapter examples\Chapter 17\Pages from AlamedaCA-4_Page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4183" y="285750"/>
            <a:ext cx="3518008" cy="457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66648"/>
      </p:ext>
    </p:extLst>
  </p:cSld>
  <p:clrMapOvr>
    <a:masterClrMapping/>
  </p:clrMapOvr>
  <p:transition spd="slow">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2" name="Rectangle 4"/>
          <p:cNvSpPr>
            <a:spLocks noChangeArrowheads="1"/>
          </p:cNvSpPr>
          <p:nvPr/>
        </p:nvSpPr>
        <p:spPr bwMode="auto">
          <a:xfrm>
            <a:off x="5867400" y="4553786"/>
            <a:ext cx="914400" cy="34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r>
              <a:rPr lang="en-US" sz="900" dirty="0">
                <a:latin typeface="Times New Roman" pitchFamily="18" charset="0"/>
              </a:rPr>
              <a:t>El Paso County, Texas </a:t>
            </a:r>
            <a:endParaRPr lang="en-US" sz="825" dirty="0">
              <a:latin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42900" cy="414604"/>
          </a:xfrm>
          <a:prstGeom prst="rect">
            <a:avLst/>
          </a:prstGeom>
        </p:spPr>
      </p:pic>
      <p:pic>
        <p:nvPicPr>
          <p:cNvPr id="3074" name="Picture 2" descr="I:\DATA\WP50\BudgetProgramFiles\JFishbein\Third Book\Chapter examples\Chapter 17\Pages from ElPasoCountyTX-6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802214" y="642940"/>
            <a:ext cx="4541438" cy="15065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2" y="3060005"/>
            <a:ext cx="4267198" cy="182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I:\DATA\WP50\BudgetProgramFiles\JFishbein\Third Book\Chapter examples\Chapter 17\Pages from ElPasoCountyTX-6_Page_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85801" y="414604"/>
            <a:ext cx="4343400" cy="264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706806"/>
      </p:ext>
    </p:extLst>
  </p:cSld>
  <p:clrMapOvr>
    <a:masterClrMapping/>
  </p:clrMapOvr>
  <p:transition spd="slow">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2" name="Rectangle 4"/>
          <p:cNvSpPr>
            <a:spLocks noChangeArrowheads="1"/>
          </p:cNvSpPr>
          <p:nvPr/>
        </p:nvSpPr>
        <p:spPr bwMode="auto">
          <a:xfrm>
            <a:off x="5867400" y="4670304"/>
            <a:ext cx="857250" cy="47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r>
              <a:rPr lang="en-US" sz="900" dirty="0">
                <a:latin typeface="Times New Roman" pitchFamily="18" charset="0"/>
              </a:rPr>
              <a:t>State of North Dakota</a:t>
            </a:r>
          </a:p>
          <a:p>
            <a:endParaRPr lang="en-US" sz="825" dirty="0">
              <a:latin typeface="Times New Roman"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33350"/>
            <a:ext cx="342900" cy="414604"/>
          </a:xfrm>
          <a:prstGeom prst="rect">
            <a:avLst/>
          </a:prstGeom>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66527" y="285750"/>
            <a:ext cx="4305573" cy="430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95092" y="4705350"/>
            <a:ext cx="2657475" cy="22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1932597"/>
      </p:ext>
    </p:extLst>
  </p:cSld>
  <p:clrMapOvr>
    <a:masterClrMapping/>
  </p:clrMapOvr>
  <p:transition spd="slow">
    <p:wip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2" name="Rectangle 4"/>
          <p:cNvSpPr>
            <a:spLocks noChangeArrowheads="1"/>
          </p:cNvSpPr>
          <p:nvPr/>
        </p:nvSpPr>
        <p:spPr bwMode="auto">
          <a:xfrm>
            <a:off x="5943600" y="4635596"/>
            <a:ext cx="857250" cy="47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r>
              <a:rPr lang="en-US" sz="900" dirty="0">
                <a:latin typeface="Times New Roman" pitchFamily="18" charset="0"/>
              </a:rPr>
              <a:t>State of North Dakota</a:t>
            </a:r>
          </a:p>
          <a:p>
            <a:endParaRPr lang="en-US" sz="825" dirty="0">
              <a:latin typeface="Times New Roman"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84" y="57150"/>
            <a:ext cx="342900" cy="414604"/>
          </a:xfrm>
          <a:prstGeom prst="rect">
            <a:avLst/>
          </a:prstGeom>
        </p:spPr>
      </p:pic>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43003" y="285750"/>
            <a:ext cx="3983904"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71084" y="4872194"/>
            <a:ext cx="2657475" cy="22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779398"/>
      </p:ext>
    </p:extLst>
  </p:cSld>
  <p:clrMapOvr>
    <a:masterClrMapping/>
  </p:clrMapOvr>
  <p:transition spd="slow">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92196" y="4857750"/>
            <a:ext cx="1345240" cy="207749"/>
          </a:xfrm>
          <a:prstGeom prst="rect">
            <a:avLst/>
          </a:prstGeom>
          <a:noFill/>
        </p:spPr>
        <p:txBody>
          <a:bodyPr wrap="none" rtlCol="0">
            <a:spAutoFit/>
          </a:bodyPr>
          <a:lstStyle/>
          <a:p>
            <a:r>
              <a:rPr lang="en-US" sz="750" dirty="0">
                <a:latin typeface="Calibri (Body)"/>
                <a:cs typeface="Times New Roman" panose="02020603050405020304" pitchFamily="18" charset="0"/>
              </a:rPr>
              <a:t>Town of Windsor, Colorado</a:t>
            </a:r>
          </a:p>
        </p:txBody>
      </p:sp>
      <p:sp>
        <p:nvSpPr>
          <p:cNvPr id="2" name="TextBox 1"/>
          <p:cNvSpPr txBox="1"/>
          <p:nvPr/>
        </p:nvSpPr>
        <p:spPr>
          <a:xfrm>
            <a:off x="439531" y="235622"/>
            <a:ext cx="6305423" cy="4616648"/>
          </a:xfrm>
          <a:prstGeom prst="rect">
            <a:avLst/>
          </a:prstGeom>
          <a:noFill/>
        </p:spPr>
        <p:txBody>
          <a:bodyPr wrap="square" rtlCol="0">
            <a:spAutoFit/>
          </a:bodyPr>
          <a:lstStyle/>
          <a:p>
            <a:r>
              <a:rPr lang="en-US" sz="1400" dirty="0"/>
              <a:t>Priority </a:t>
            </a:r>
            <a:r>
              <a:rPr lang="en-US" sz="1400" b="1" dirty="0"/>
              <a:t>I</a:t>
            </a:r>
            <a:r>
              <a:rPr lang="en-US" sz="1400" dirty="0"/>
              <a:t>: </a:t>
            </a:r>
            <a:r>
              <a:rPr lang="en-US" sz="1400" b="1" dirty="0">
                <a:uFill>
                  <a:solidFill>
                    <a:srgbClr val="FF0000"/>
                  </a:solidFill>
                </a:uFill>
              </a:rPr>
              <a:t>IMPERATIVE </a:t>
            </a:r>
            <a:r>
              <a:rPr lang="en-US" sz="1400" dirty="0">
                <a:uFill>
                  <a:solidFill>
                    <a:srgbClr val="FF0000"/>
                  </a:solidFill>
                </a:uFill>
              </a:rPr>
              <a:t>(</a:t>
            </a:r>
            <a:r>
              <a:rPr lang="en-US" sz="1400" i="1" dirty="0">
                <a:uFill>
                  <a:solidFill>
                    <a:srgbClr val="FF0000"/>
                  </a:solidFill>
                </a:uFill>
              </a:rPr>
              <a:t>Must-Do) </a:t>
            </a:r>
            <a:r>
              <a:rPr lang="en-US" sz="1400" b="1" dirty="0"/>
              <a:t>– Projects that cannot reasonably be postponed in order to avoid harmful or otherwise undesirable consequences. </a:t>
            </a:r>
            <a:endParaRPr lang="en-US" sz="1400" dirty="0"/>
          </a:p>
          <a:p>
            <a:r>
              <a:rPr lang="en-US" sz="1400" dirty="0"/>
              <a:t>	A. Corrects a condition dangerous to public health or safety </a:t>
            </a:r>
          </a:p>
          <a:p>
            <a:r>
              <a:rPr lang="en-US" sz="1400" dirty="0"/>
              <a:t>	B. Satisfies a legal obligation </a:t>
            </a:r>
          </a:p>
          <a:p>
            <a:r>
              <a:rPr lang="en-US" sz="1400" dirty="0"/>
              <a:t>	C. Alleviates an emergency service disruption or deficiency </a:t>
            </a:r>
          </a:p>
          <a:p>
            <a:r>
              <a:rPr lang="en-US" sz="1400" dirty="0"/>
              <a:t>	D. Prevents irreparable damage to a valuable public facility. </a:t>
            </a:r>
          </a:p>
          <a:p>
            <a:r>
              <a:rPr lang="en-US" sz="1400" dirty="0"/>
              <a:t>Priority </a:t>
            </a:r>
            <a:r>
              <a:rPr lang="en-US" sz="1400" b="1" dirty="0"/>
              <a:t>II</a:t>
            </a:r>
            <a:r>
              <a:rPr lang="en-US" sz="1400" dirty="0"/>
              <a:t>: </a:t>
            </a:r>
            <a:r>
              <a:rPr lang="en-US" sz="1400" b="1" dirty="0">
                <a:uFill>
                  <a:solidFill>
                    <a:srgbClr val="FF0000"/>
                  </a:solidFill>
                </a:uFill>
              </a:rPr>
              <a:t>ESSENTIAL </a:t>
            </a:r>
            <a:r>
              <a:rPr lang="en-US" sz="1400" dirty="0">
                <a:uFill>
                  <a:solidFill>
                    <a:srgbClr val="FF0000"/>
                  </a:solidFill>
                </a:uFill>
              </a:rPr>
              <a:t>(</a:t>
            </a:r>
            <a:r>
              <a:rPr lang="en-US" sz="1400" i="1" dirty="0">
                <a:uFill>
                  <a:solidFill>
                    <a:srgbClr val="FF0000"/>
                  </a:solidFill>
                </a:uFill>
              </a:rPr>
              <a:t>Should-Do</a:t>
            </a:r>
            <a:r>
              <a:rPr lang="en-US" sz="1400" dirty="0">
                <a:uFill>
                  <a:solidFill>
                    <a:srgbClr val="FF0000"/>
                  </a:solidFill>
                </a:uFill>
              </a:rPr>
              <a:t>) </a:t>
            </a:r>
            <a:r>
              <a:rPr lang="en-US" sz="1400" b="1" dirty="0"/>
              <a:t>– Projects that address clearly demonstrated needs or objectives. </a:t>
            </a:r>
            <a:endParaRPr lang="en-US" sz="1400" dirty="0"/>
          </a:p>
          <a:p>
            <a:r>
              <a:rPr lang="en-US" sz="1400" dirty="0"/>
              <a:t>	A. Rehabilitates or replaces an obsolete public facility or attachment 	</a:t>
            </a:r>
          </a:p>
          <a:p>
            <a:r>
              <a:rPr lang="en-US" sz="1400" dirty="0"/>
              <a:t>	B. Stimulates economic growth and private capital investment </a:t>
            </a:r>
          </a:p>
          <a:p>
            <a:r>
              <a:rPr lang="en-US" sz="1400" dirty="0"/>
              <a:t>	C. Reduces future operating and maintenance costs </a:t>
            </a:r>
          </a:p>
          <a:p>
            <a:r>
              <a:rPr lang="en-US" sz="1400" dirty="0"/>
              <a:t>	D. Leverages available state or federal funding. </a:t>
            </a:r>
          </a:p>
          <a:p>
            <a:r>
              <a:rPr lang="en-US" sz="1400" dirty="0"/>
              <a:t>Priority </a:t>
            </a:r>
            <a:r>
              <a:rPr lang="en-US" sz="1400" b="1" dirty="0"/>
              <a:t>III: </a:t>
            </a:r>
            <a:r>
              <a:rPr lang="en-US" sz="1400" b="1" dirty="0">
                <a:uFill>
                  <a:solidFill>
                    <a:srgbClr val="FF0000"/>
                  </a:solidFill>
                </a:uFill>
              </a:rPr>
              <a:t>IMPORTANT </a:t>
            </a:r>
            <a:r>
              <a:rPr lang="en-US" sz="1400" dirty="0">
                <a:uFill>
                  <a:solidFill>
                    <a:srgbClr val="FF0000"/>
                  </a:solidFill>
                </a:uFill>
              </a:rPr>
              <a:t>(</a:t>
            </a:r>
            <a:r>
              <a:rPr lang="en-US" sz="1400" i="1" dirty="0">
                <a:uFill>
                  <a:solidFill>
                    <a:srgbClr val="FF0000"/>
                  </a:solidFill>
                </a:uFill>
              </a:rPr>
              <a:t>Could-Do</a:t>
            </a:r>
            <a:r>
              <a:rPr lang="en-US" sz="1400" dirty="0">
                <a:uFill>
                  <a:solidFill>
                    <a:srgbClr val="FF0000"/>
                  </a:solidFill>
                </a:uFill>
              </a:rPr>
              <a:t>) </a:t>
            </a:r>
            <a:r>
              <a:rPr lang="en-US" sz="1400" b="1" dirty="0"/>
              <a:t>– Projects that benefit the community but may be delayed without detrimental effects to basic services. </a:t>
            </a:r>
            <a:endParaRPr lang="en-US" sz="1400" dirty="0"/>
          </a:p>
          <a:p>
            <a:r>
              <a:rPr lang="en-US" sz="1400" dirty="0"/>
              <a:t>	A. Provides a new or expanded level of service </a:t>
            </a:r>
          </a:p>
          <a:p>
            <a:r>
              <a:rPr lang="en-US" sz="1400" dirty="0"/>
              <a:t>	B. Promotes intergovernmental cooperation </a:t>
            </a:r>
          </a:p>
          <a:p>
            <a:r>
              <a:rPr lang="en-US" sz="1400" dirty="0"/>
              <a:t>	C. Reduces energy consumption </a:t>
            </a:r>
          </a:p>
          <a:p>
            <a:r>
              <a:rPr lang="en-US" sz="1400" dirty="0"/>
              <a:t>	D. Enhances cultural or natural resources. </a:t>
            </a:r>
          </a:p>
          <a:p>
            <a:r>
              <a:rPr lang="en-US" sz="1400" dirty="0"/>
              <a:t>Priority </a:t>
            </a:r>
            <a:r>
              <a:rPr lang="en-US" sz="1400" b="1" dirty="0"/>
              <a:t>IV: </a:t>
            </a:r>
            <a:r>
              <a:rPr lang="en-US" sz="1400" b="1" dirty="0">
                <a:uFill>
                  <a:solidFill>
                    <a:srgbClr val="FF0000"/>
                  </a:solidFill>
                </a:uFill>
              </a:rPr>
              <a:t>DESIRABLE </a:t>
            </a:r>
            <a:r>
              <a:rPr lang="en-US" sz="1400" dirty="0">
                <a:uFill>
                  <a:solidFill>
                    <a:srgbClr val="FF0000"/>
                  </a:solidFill>
                </a:uFill>
              </a:rPr>
              <a:t>(</a:t>
            </a:r>
            <a:r>
              <a:rPr lang="en-US" sz="1400" i="1" dirty="0">
                <a:uFill>
                  <a:solidFill>
                    <a:srgbClr val="FF0000"/>
                  </a:solidFill>
                </a:uFill>
              </a:rPr>
              <a:t>Other Year</a:t>
            </a:r>
            <a:r>
              <a:rPr lang="en-US" sz="1400" dirty="0">
                <a:uFill>
                  <a:solidFill>
                    <a:srgbClr val="FF0000"/>
                  </a:solidFill>
                </a:uFill>
              </a:rPr>
              <a:t>) </a:t>
            </a:r>
            <a:r>
              <a:rPr lang="en-US" sz="1400" b="1" dirty="0"/>
              <a:t>– Desirable projects that are not included within five-year program because of funding limitations. </a:t>
            </a:r>
            <a:endParaRPr lang="en-US" sz="1400" dirty="0"/>
          </a:p>
        </p:txBody>
      </p:sp>
      <p:sp>
        <p:nvSpPr>
          <p:cNvPr id="6" name="Rectangle 5"/>
          <p:cNvSpPr/>
          <p:nvPr/>
        </p:nvSpPr>
        <p:spPr>
          <a:xfrm>
            <a:off x="6400800" y="3814762"/>
            <a:ext cx="449162" cy="300082"/>
          </a:xfrm>
          <a:prstGeom prst="rect">
            <a:avLst/>
          </a:prstGeom>
        </p:spPr>
        <p:txBody>
          <a:bodyPr wrap="none">
            <a:spAutoFit/>
          </a:bodyPr>
          <a:lstStyle/>
          <a:p>
            <a:fld id="{8AC709A4-1AB7-4B39-AA87-5FFF50776870}" type="slidenum">
              <a:rPr lang="en-US" sz="1350">
                <a:solidFill>
                  <a:schemeClr val="bg1"/>
                </a:solidFill>
              </a:rPr>
              <a:pPr/>
              <a:t>126</a:t>
            </a:fld>
            <a:endParaRPr lang="en-US" sz="1350" dirty="0">
              <a:solidFill>
                <a:schemeClr val="bg1"/>
              </a:solidFill>
            </a:endParaRPr>
          </a:p>
        </p:txBody>
      </p:sp>
      <p:cxnSp>
        <p:nvCxnSpPr>
          <p:cNvPr id="9" name="Straight Connector 8"/>
          <p:cNvCxnSpPr/>
          <p:nvPr/>
        </p:nvCxnSpPr>
        <p:spPr>
          <a:xfrm>
            <a:off x="339293" y="1406344"/>
            <a:ext cx="6262406" cy="5414"/>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8216" y="1406342"/>
            <a:ext cx="4692316"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837005"/>
      </p:ext>
    </p:extLst>
  </p:cSld>
  <p:clrMapOvr>
    <a:masterClrMapping/>
  </p:clrMapOvr>
  <p:transition spd="slow">
    <p:wip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2" name="Rectangle 4"/>
          <p:cNvSpPr>
            <a:spLocks noChangeArrowheads="1"/>
          </p:cNvSpPr>
          <p:nvPr/>
        </p:nvSpPr>
        <p:spPr bwMode="auto">
          <a:xfrm>
            <a:off x="6096000" y="4531804"/>
            <a:ext cx="914400" cy="61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r>
              <a:rPr lang="en-US" sz="900" dirty="0">
                <a:latin typeface="Times New Roman" pitchFamily="18" charset="0"/>
              </a:rPr>
              <a:t>City of Alameda, California</a:t>
            </a:r>
          </a:p>
          <a:p>
            <a:endParaRPr lang="en-US" sz="825" dirty="0">
              <a:latin typeface="Times New Roman"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33350"/>
            <a:ext cx="342900" cy="414604"/>
          </a:xfrm>
          <a:prstGeom prst="rect">
            <a:avLst/>
          </a:prstGeom>
        </p:spPr>
      </p:pic>
      <p:pic>
        <p:nvPicPr>
          <p:cNvPr id="5123" name="Picture 3" descr="I:\DATA\WP50\BudgetProgramFiles\JFishbein\Third Book\Chapter examples\Chapter 17\Pages from AlamedaCA-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15085" y="133350"/>
            <a:ext cx="4765663" cy="487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65677"/>
      </p:ext>
    </p:extLst>
  </p:cSld>
  <p:clrMapOvr>
    <a:masterClrMapping/>
  </p:clrMapOvr>
  <p:transition spd="slow">
    <p:wip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2" name="Rectangle 4"/>
          <p:cNvSpPr>
            <a:spLocks noChangeArrowheads="1"/>
          </p:cNvSpPr>
          <p:nvPr/>
        </p:nvSpPr>
        <p:spPr bwMode="auto">
          <a:xfrm>
            <a:off x="5867400" y="4663911"/>
            <a:ext cx="914400" cy="34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r>
              <a:rPr lang="en-US" sz="900" dirty="0">
                <a:latin typeface="Times New Roman" pitchFamily="18" charset="0"/>
              </a:rPr>
              <a:t>City of East Point, Georgia</a:t>
            </a:r>
            <a:endParaRPr lang="en-US" sz="825" dirty="0">
              <a:latin typeface="Times New Roman" pitchFamily="18" charset="0"/>
            </a:endParaRPr>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150" y="997748"/>
            <a:ext cx="3943350" cy="401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 y="133350"/>
            <a:ext cx="342900" cy="414604"/>
          </a:xfrm>
          <a:prstGeom prst="rect">
            <a:avLst/>
          </a:prstGeom>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09600" y="666751"/>
            <a:ext cx="3486150" cy="3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000500" y="1314453"/>
            <a:ext cx="2857500" cy="331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9858751"/>
      </p:ext>
    </p:extLst>
  </p:cSld>
  <p:clrMapOvr>
    <a:masterClrMapping/>
  </p:clrMapOvr>
  <p:transition spd="slow">
    <p:wip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2" name="Rectangle 4"/>
          <p:cNvSpPr>
            <a:spLocks noChangeArrowheads="1"/>
          </p:cNvSpPr>
          <p:nvPr/>
        </p:nvSpPr>
        <p:spPr bwMode="auto">
          <a:xfrm>
            <a:off x="6096000" y="4558683"/>
            <a:ext cx="762000" cy="750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r>
              <a:rPr lang="en-US" sz="900" dirty="0">
                <a:latin typeface="Times New Roman" pitchFamily="18" charset="0"/>
              </a:rPr>
              <a:t>City of Portsmouth, New Hampshire</a:t>
            </a:r>
          </a:p>
          <a:p>
            <a:endParaRPr lang="en-US" sz="825" dirty="0">
              <a:latin typeface="Times New Roman" pitchFamily="18" charset="0"/>
            </a:endParaRPr>
          </a:p>
        </p:txBody>
      </p:sp>
      <p:sp>
        <p:nvSpPr>
          <p:cNvPr id="4" name="Slide Number Placeholder 3"/>
          <p:cNvSpPr txBox="1">
            <a:spLocks/>
          </p:cNvSpPr>
          <p:nvPr/>
        </p:nvSpPr>
        <p:spPr>
          <a:xfrm>
            <a:off x="6400800" y="3794761"/>
            <a:ext cx="45720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275">
                <a:solidFill>
                  <a:schemeClr val="bg1"/>
                </a:solidFill>
              </a:rPr>
              <a:pPr/>
              <a:t>129</a:t>
            </a:fld>
            <a:endParaRPr lang="en-US" sz="1275" dirty="0">
              <a:solidFill>
                <a:schemeClr val="bg1"/>
              </a:solidFill>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34" y="562609"/>
            <a:ext cx="6003266" cy="444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2" y="133350"/>
            <a:ext cx="342900" cy="414604"/>
          </a:xfrm>
          <a:prstGeom prst="rect">
            <a:avLst/>
          </a:prstGeom>
        </p:spPr>
      </p:pic>
    </p:spTree>
    <p:extLst>
      <p:ext uri="{BB962C8B-B14F-4D97-AF65-F5344CB8AC3E}">
        <p14:creationId xmlns:p14="http://schemas.microsoft.com/office/powerpoint/2010/main" val="1207789427"/>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13</a:t>
            </a:fld>
            <a:endParaRPr lang="en-US" sz="1350" dirty="0">
              <a:solidFill>
                <a:schemeClr val="bg1"/>
              </a:solidFill>
            </a:endParaRPr>
          </a:p>
        </p:txBody>
      </p:sp>
      <p:sp>
        <p:nvSpPr>
          <p:cNvPr id="9" name="Rectangle 2"/>
          <p:cNvSpPr>
            <a:spLocks noChangeArrowheads="1"/>
          </p:cNvSpPr>
          <p:nvPr/>
        </p:nvSpPr>
        <p:spPr bwMode="auto">
          <a:xfrm>
            <a:off x="457200" y="685102"/>
            <a:ext cx="6400800" cy="80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pPr algn="ctr">
              <a:spcBef>
                <a:spcPct val="50000"/>
              </a:spcBef>
            </a:pPr>
            <a:r>
              <a:rPr lang="en-US" sz="2400" dirty="0">
                <a:solidFill>
                  <a:srgbClr val="0000FF"/>
                </a:solidFill>
                <a:latin typeface="+mj-lt"/>
              </a:rPr>
              <a:t>Summary of Budget Award Revisions (continued)</a:t>
            </a:r>
          </a:p>
        </p:txBody>
      </p:sp>
      <p:sp>
        <p:nvSpPr>
          <p:cNvPr id="4" name="Rectangle 3"/>
          <p:cNvSpPr/>
          <p:nvPr/>
        </p:nvSpPr>
        <p:spPr>
          <a:xfrm>
            <a:off x="171450" y="1493003"/>
            <a:ext cx="6515100" cy="2585323"/>
          </a:xfrm>
          <a:prstGeom prst="rect">
            <a:avLst/>
          </a:prstGeom>
        </p:spPr>
        <p:txBody>
          <a:bodyPr wrap="square">
            <a:spAutoFit/>
          </a:bodyPr>
          <a:lstStyle/>
          <a:p>
            <a:pPr marL="257168" indent="-257168">
              <a:buClr>
                <a:srgbClr val="007033"/>
              </a:buClr>
              <a:buFont typeface="Arial" panose="020B0604020202020204" pitchFamily="34" charset="0"/>
              <a:buChar char="•"/>
            </a:pPr>
            <a:endParaRPr lang="en-US" dirty="0"/>
          </a:p>
          <a:p>
            <a:pPr marL="257168" indent="-257168">
              <a:buClr>
                <a:srgbClr val="007033"/>
              </a:buClr>
              <a:buFont typeface="Arial" panose="020B0604020202020204" pitchFamily="34" charset="0"/>
              <a:buChar char="•"/>
            </a:pPr>
            <a:r>
              <a:rPr lang="en-US" dirty="0"/>
              <a:t>Performance measures are now mandatory.</a:t>
            </a:r>
          </a:p>
          <a:p>
            <a:pPr marL="257168" indent="-257168">
              <a:buClr>
                <a:srgbClr val="007033"/>
              </a:buClr>
              <a:buFont typeface="Arial" panose="020B0604020202020204" pitchFamily="34" charset="0"/>
              <a:buChar char="•"/>
            </a:pPr>
            <a:r>
              <a:rPr lang="en-US" dirty="0"/>
              <a:t>Understandability and usability encourages governments to use other forms of communication for budgets including videos, social media, etc.</a:t>
            </a:r>
          </a:p>
          <a:p>
            <a:pPr marL="257168" indent="-257168">
              <a:buClr>
                <a:srgbClr val="007033"/>
              </a:buClr>
              <a:buFont typeface="Arial" panose="020B0604020202020204" pitchFamily="34" charset="0"/>
              <a:buChar char="•"/>
            </a:pPr>
            <a:r>
              <a:rPr lang="en-US" dirty="0"/>
              <a:t>Understandability and usability criterion also notes that governments need to be aware of ADA requirements.</a:t>
            </a:r>
          </a:p>
          <a:p>
            <a:pPr marL="257168" indent="-257168">
              <a:buClr>
                <a:srgbClr val="007033"/>
              </a:buClr>
              <a:buFont typeface="Arial" panose="020B0604020202020204" pitchFamily="34" charset="0"/>
              <a:buChar char="•"/>
            </a:pPr>
            <a:r>
              <a:rPr lang="en-US" dirty="0"/>
              <a:t>The goal is to make sure that the criteria remains relevant and that the budget information presented is meaningful.</a:t>
            </a:r>
          </a:p>
        </p:txBody>
      </p:sp>
    </p:spTree>
    <p:extLst>
      <p:ext uri="{BB962C8B-B14F-4D97-AF65-F5344CB8AC3E}">
        <p14:creationId xmlns:p14="http://schemas.microsoft.com/office/powerpoint/2010/main" val="1256461229"/>
      </p:ext>
    </p:extLst>
  </p:cSld>
  <p:clrMapOvr>
    <a:masterClrMapping/>
  </p:clrMapOvr>
  <p:transition spd="slow">
    <p:wip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715000" y="4705350"/>
            <a:ext cx="1090012" cy="323165"/>
          </a:xfrm>
          <a:prstGeom prst="rect">
            <a:avLst/>
          </a:prstGeom>
          <a:noFill/>
        </p:spPr>
        <p:txBody>
          <a:bodyPr wrap="square" rtlCol="0">
            <a:spAutoFit/>
          </a:bodyPr>
          <a:lstStyle/>
          <a:p>
            <a:r>
              <a:rPr lang="en-US" sz="750" dirty="0">
                <a:cs typeface="Times New Roman" panose="02020603050405020304" pitchFamily="18" charset="0"/>
              </a:rPr>
              <a:t>New Hanover County, North Carolina</a:t>
            </a:r>
          </a:p>
        </p:txBody>
      </p:sp>
      <p:sp>
        <p:nvSpPr>
          <p:cNvPr id="6" name="Rectangle 5"/>
          <p:cNvSpPr/>
          <p:nvPr/>
        </p:nvSpPr>
        <p:spPr>
          <a:xfrm>
            <a:off x="6400800" y="3814762"/>
            <a:ext cx="449162" cy="300082"/>
          </a:xfrm>
          <a:prstGeom prst="rect">
            <a:avLst/>
          </a:prstGeom>
        </p:spPr>
        <p:txBody>
          <a:bodyPr wrap="none">
            <a:spAutoFit/>
          </a:bodyPr>
          <a:lstStyle/>
          <a:p>
            <a:fld id="{8AC709A4-1AB7-4B39-AA87-5FFF50776870}" type="slidenum">
              <a:rPr lang="en-US" sz="1350">
                <a:solidFill>
                  <a:schemeClr val="bg1"/>
                </a:solidFill>
              </a:rPr>
              <a:pPr/>
              <a:t>130</a:t>
            </a:fld>
            <a:endParaRPr lang="en-US" sz="1350" dirty="0">
              <a:solidFill>
                <a:schemeClr val="bg1"/>
              </a:solidFill>
            </a:endParaRPr>
          </a:p>
        </p:txBody>
      </p:sp>
      <p:cxnSp>
        <p:nvCxnSpPr>
          <p:cNvPr id="9" name="Straight Connector 8"/>
          <p:cNvCxnSpPr/>
          <p:nvPr/>
        </p:nvCxnSpPr>
        <p:spPr>
          <a:xfrm>
            <a:off x="339293" y="1406344"/>
            <a:ext cx="6262406" cy="5414"/>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8216" y="1406342"/>
            <a:ext cx="4692316"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723941" y="685800"/>
            <a:ext cx="2877756"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9291" y="772908"/>
            <a:ext cx="3131203" cy="15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39293" y="2232918"/>
            <a:ext cx="3228399" cy="254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8056162"/>
      </p:ext>
    </p:extLst>
  </p:cSld>
  <p:clrMapOvr>
    <a:masterClrMapping/>
  </p:clrMapOvr>
  <p:transition spd="slow">
    <p:wip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672104" y="4857750"/>
            <a:ext cx="1149674" cy="207749"/>
          </a:xfrm>
          <a:prstGeom prst="rect">
            <a:avLst/>
          </a:prstGeom>
          <a:noFill/>
        </p:spPr>
        <p:txBody>
          <a:bodyPr wrap="none" rtlCol="0">
            <a:spAutoFit/>
          </a:bodyPr>
          <a:lstStyle/>
          <a:p>
            <a:r>
              <a:rPr lang="en-US" sz="750" dirty="0">
                <a:cs typeface="Times New Roman" panose="02020603050405020304" pitchFamily="18" charset="0"/>
              </a:rPr>
              <a:t>City of  Lakeland, Florida</a:t>
            </a:r>
          </a:p>
        </p:txBody>
      </p:sp>
      <p:sp>
        <p:nvSpPr>
          <p:cNvPr id="6" name="Rectangle 5"/>
          <p:cNvSpPr/>
          <p:nvPr/>
        </p:nvSpPr>
        <p:spPr>
          <a:xfrm>
            <a:off x="6400800" y="3814762"/>
            <a:ext cx="449162" cy="300082"/>
          </a:xfrm>
          <a:prstGeom prst="rect">
            <a:avLst/>
          </a:prstGeom>
        </p:spPr>
        <p:txBody>
          <a:bodyPr wrap="none">
            <a:spAutoFit/>
          </a:bodyPr>
          <a:lstStyle/>
          <a:p>
            <a:fld id="{8AC709A4-1AB7-4B39-AA87-5FFF50776870}" type="slidenum">
              <a:rPr lang="en-US" sz="1350">
                <a:solidFill>
                  <a:schemeClr val="bg1"/>
                </a:solidFill>
              </a:rPr>
              <a:pPr/>
              <a:t>131</a:t>
            </a:fld>
            <a:endParaRPr lang="en-US" sz="1350" dirty="0">
              <a:solidFill>
                <a:schemeClr val="bg1"/>
              </a:solidFill>
            </a:endParaRPr>
          </a:p>
        </p:txBody>
      </p:sp>
      <p:cxnSp>
        <p:nvCxnSpPr>
          <p:cNvPr id="9" name="Straight Connector 8"/>
          <p:cNvCxnSpPr/>
          <p:nvPr/>
        </p:nvCxnSpPr>
        <p:spPr>
          <a:xfrm>
            <a:off x="339293" y="1406344"/>
            <a:ext cx="6262406" cy="5414"/>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8216" y="1406342"/>
            <a:ext cx="4692316"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666750"/>
            <a:ext cx="4610370" cy="439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254161"/>
      </p:ext>
    </p:extLst>
  </p:cSld>
  <p:clrMapOvr>
    <a:masterClrMapping/>
  </p:clrMapOvr>
  <p:transition spd="slow">
    <p:wip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77586" y="1013870"/>
            <a:ext cx="6389370" cy="108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#F9.  </a:t>
            </a:r>
            <a:r>
              <a:rPr lang="en-US" altLang="en-US" sz="1650" i="1" dirty="0">
                <a:solidFill>
                  <a:srgbClr val="000000"/>
                </a:solidFill>
                <a:latin typeface="+mn-lt"/>
                <a:ea typeface="Times New Roman" pitchFamily="18" charset="0"/>
              </a:rPr>
              <a:t>Mandatory:</a:t>
            </a:r>
            <a:r>
              <a:rPr lang="en-US" altLang="en-US" sz="1650" dirty="0">
                <a:solidFill>
                  <a:srgbClr val="000000"/>
                </a:solidFill>
                <a:latin typeface="+mn-lt"/>
                <a:ea typeface="Times New Roman" pitchFamily="18" charset="0"/>
              </a:rPr>
              <a:t> </a:t>
            </a:r>
            <a:r>
              <a:rPr lang="en-US" sz="1650" dirty="0">
                <a:latin typeface="+mn-lt"/>
              </a:rPr>
              <a:t>Include financial data on current debt obligations, describe the relationship between current debt levels and legal debt limits, and explain the effects of existing debt levels on current operations.</a:t>
            </a:r>
          </a:p>
        </p:txBody>
      </p:sp>
      <p:sp>
        <p:nvSpPr>
          <p:cNvPr id="12" name="Rectangle 11"/>
          <p:cNvSpPr/>
          <p:nvPr/>
        </p:nvSpPr>
        <p:spPr>
          <a:xfrm>
            <a:off x="3098850" y="642940"/>
            <a:ext cx="811441" cy="461665"/>
          </a:xfrm>
          <a:prstGeom prst="rect">
            <a:avLst/>
          </a:prstGeom>
        </p:spPr>
        <p:txBody>
          <a:bodyPr wrap="none">
            <a:spAutoFit/>
          </a:bodyPr>
          <a:lstStyle/>
          <a:p>
            <a:pPr algn="ctr">
              <a:spcBef>
                <a:spcPct val="50000"/>
              </a:spcBef>
            </a:pPr>
            <a:r>
              <a:rPr lang="en-US" sz="2400" dirty="0">
                <a:solidFill>
                  <a:srgbClr val="0000FF"/>
                </a:solidFill>
                <a:latin typeface="+mj-lt"/>
              </a:rPr>
              <a:t>Debt</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6639" y="1995845"/>
            <a:ext cx="6743700" cy="1869743"/>
          </a:xfrm>
          <a:prstGeom prst="rect">
            <a:avLst/>
          </a:prstGeom>
          <a:noFill/>
        </p:spPr>
        <p:txBody>
          <a:bodyPr wrap="square" rtlCol="0">
            <a:spAutoFit/>
          </a:bodyPr>
          <a:lstStyle/>
          <a:p>
            <a:pPr lvl="0" algn="just"/>
            <a:endParaRPr lang="en-US" sz="1650" dirty="0"/>
          </a:p>
          <a:p>
            <a:pPr marL="342892" indent="-342892" algn="just">
              <a:buFont typeface="+mj-lt"/>
              <a:buAutoNum type="arabicPeriod"/>
            </a:pPr>
            <a:r>
              <a:rPr lang="en-US" sz="1650" dirty="0"/>
              <a:t>Are debt limits and coverage requirements described and calculated? </a:t>
            </a:r>
          </a:p>
          <a:p>
            <a:pPr marL="342892" indent="-342892" algn="just">
              <a:buFont typeface="+mj-lt"/>
              <a:buAutoNum type="arabicPeriod"/>
            </a:pPr>
            <a:r>
              <a:rPr lang="en-US" sz="1650" dirty="0"/>
              <a:t>Is the amount of principal and interest payments presented through maturity for each fund? </a:t>
            </a:r>
          </a:p>
          <a:p>
            <a:pPr marL="342892" indent="-342892" algn="just">
              <a:buFont typeface="+mj-lt"/>
              <a:buAutoNum type="arabicPeriod"/>
            </a:pPr>
            <a:r>
              <a:rPr lang="en-US" sz="1650" dirty="0"/>
              <a:t>Are bond ratings shown?</a:t>
            </a:r>
          </a:p>
          <a:p>
            <a:pPr marL="342892" indent="-342892" algn="just">
              <a:buFont typeface="+mj-lt"/>
              <a:buAutoNum type="arabicPeriod"/>
            </a:pPr>
            <a:r>
              <a:rPr lang="en-US" sz="1650" dirty="0"/>
              <a:t>Is the purpose of the different debt obligations included?</a:t>
            </a:r>
          </a:p>
          <a:p>
            <a:pPr lvl="0"/>
            <a:endParaRPr lang="en-US" sz="1650" dirty="0"/>
          </a:p>
        </p:txBody>
      </p:sp>
    </p:spTree>
    <p:extLst>
      <p:ext uri="{BB962C8B-B14F-4D97-AF65-F5344CB8AC3E}">
        <p14:creationId xmlns:p14="http://schemas.microsoft.com/office/powerpoint/2010/main" val="1425105135"/>
      </p:ext>
    </p:extLst>
  </p:cSld>
  <p:clrMapOvr>
    <a:masterClrMapping/>
  </p:clrMapOvr>
  <p:transition spd="slow">
    <p:wip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15000" y="4781550"/>
            <a:ext cx="1235597" cy="207749"/>
          </a:xfrm>
          <a:prstGeom prst="rect">
            <a:avLst/>
          </a:prstGeom>
          <a:noFill/>
        </p:spPr>
        <p:txBody>
          <a:bodyPr wrap="square" rtlCol="0">
            <a:spAutoFit/>
          </a:bodyPr>
          <a:lstStyle/>
          <a:p>
            <a:r>
              <a:rPr lang="en-US" sz="750" dirty="0"/>
              <a:t>Santaquin City, Utah</a:t>
            </a:r>
          </a:p>
        </p:txBody>
      </p:sp>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361950"/>
            <a:ext cx="5791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235458"/>
      </p:ext>
    </p:extLst>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18448" y="4905504"/>
            <a:ext cx="1235597" cy="207749"/>
          </a:xfrm>
          <a:prstGeom prst="rect">
            <a:avLst/>
          </a:prstGeom>
          <a:noFill/>
        </p:spPr>
        <p:txBody>
          <a:bodyPr wrap="square" rtlCol="0">
            <a:spAutoFit/>
          </a:bodyPr>
          <a:lstStyle/>
          <a:p>
            <a:r>
              <a:rPr lang="en-US" sz="750" dirty="0"/>
              <a:t>City of Dunwoody, Georgia</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2224" y="952888"/>
            <a:ext cx="5030646" cy="398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33559" y="393296"/>
            <a:ext cx="4857749" cy="43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409265"/>
      </p:ext>
    </p:extLst>
  </p:cSld>
  <p:clrMapOvr>
    <a:masterClrMapping/>
  </p:clrMapOvr>
  <p:transition spd="slow">
    <p:wip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15000" y="4857750"/>
            <a:ext cx="1235597" cy="207749"/>
          </a:xfrm>
          <a:prstGeom prst="rect">
            <a:avLst/>
          </a:prstGeom>
          <a:noFill/>
        </p:spPr>
        <p:txBody>
          <a:bodyPr wrap="square" rtlCol="0">
            <a:spAutoFit/>
          </a:bodyPr>
          <a:lstStyle/>
          <a:p>
            <a:r>
              <a:rPr lang="en-US" sz="750" dirty="0"/>
              <a:t>City of Melissa, Texas</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601" y="514351"/>
            <a:ext cx="3669236" cy="161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20622" y="895350"/>
            <a:ext cx="291567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28600" y="2128868"/>
            <a:ext cx="3692022" cy="2881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5505931"/>
      </p:ext>
    </p:extLst>
  </p:cSld>
  <p:clrMapOvr>
    <a:masterClrMapping/>
  </p:clrMapOvr>
  <p:transition spd="slow">
    <p:wip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8800" y="4857750"/>
            <a:ext cx="1464197" cy="207749"/>
          </a:xfrm>
          <a:prstGeom prst="rect">
            <a:avLst/>
          </a:prstGeom>
          <a:noFill/>
        </p:spPr>
        <p:txBody>
          <a:bodyPr wrap="square" rtlCol="0">
            <a:spAutoFit/>
          </a:bodyPr>
          <a:lstStyle/>
          <a:p>
            <a:r>
              <a:rPr lang="en-US" sz="750" dirty="0"/>
              <a:t>Flagler County, Florida</a:t>
            </a: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03573" y="279760"/>
            <a:ext cx="6050857"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8031155"/>
      </p:ext>
    </p:extLst>
  </p:cSld>
  <p:clrMapOvr>
    <a:masterClrMapping/>
  </p:clrMapOvr>
  <p:transition spd="slow">
    <p:wip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830075"/>
            <a:ext cx="1464197" cy="207749"/>
          </a:xfrm>
          <a:prstGeom prst="rect">
            <a:avLst/>
          </a:prstGeom>
          <a:noFill/>
        </p:spPr>
        <p:txBody>
          <a:bodyPr wrap="square" rtlCol="0">
            <a:spAutoFit/>
          </a:bodyPr>
          <a:lstStyle/>
          <a:p>
            <a:r>
              <a:rPr lang="en-US" sz="750" dirty="0"/>
              <a:t>Village of Howard, Wisconsin</a:t>
            </a: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78018" y="346607"/>
            <a:ext cx="5260782" cy="458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7943119"/>
      </p:ext>
    </p:extLst>
  </p:cSld>
  <p:clrMapOvr>
    <a:masterClrMapping/>
  </p:clrMapOvr>
  <p:transition spd="slow">
    <p:wip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867400" y="4786671"/>
            <a:ext cx="1178447" cy="323165"/>
          </a:xfrm>
          <a:prstGeom prst="rect">
            <a:avLst/>
          </a:prstGeom>
          <a:noFill/>
        </p:spPr>
        <p:txBody>
          <a:bodyPr wrap="square" rtlCol="0">
            <a:spAutoFit/>
          </a:bodyPr>
          <a:lstStyle/>
          <a:p>
            <a:r>
              <a:rPr lang="en-US" sz="750" dirty="0"/>
              <a:t>St. Louis County, Missouri</a:t>
            </a:r>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 y="571860"/>
            <a:ext cx="5503560" cy="421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477961"/>
      </p:ext>
    </p:extLst>
  </p:cSld>
  <p:clrMapOvr>
    <a:masterClrMapping/>
  </p:clrMapOvr>
  <p:transition spd="slow">
    <p:wip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486400" y="4857748"/>
            <a:ext cx="1464197" cy="207749"/>
          </a:xfrm>
          <a:prstGeom prst="rect">
            <a:avLst/>
          </a:prstGeom>
          <a:noFill/>
        </p:spPr>
        <p:txBody>
          <a:bodyPr wrap="square" rtlCol="0">
            <a:spAutoFit/>
          </a:bodyPr>
          <a:lstStyle/>
          <a:p>
            <a:r>
              <a:rPr lang="en-US" sz="750" dirty="0"/>
              <a:t>City of Andover, Minnesota</a:t>
            </a:r>
          </a:p>
        </p:txBody>
      </p:sp>
      <p:pic>
        <p:nvPicPr>
          <p:cNvPr id="16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600" y="1352550"/>
            <a:ext cx="3027262" cy="3505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59554" y="1771650"/>
            <a:ext cx="3498446"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9099228"/>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304800" y="227386"/>
            <a:ext cx="6400800" cy="43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pPr algn="ctr">
              <a:spcBef>
                <a:spcPct val="50000"/>
              </a:spcBef>
            </a:pPr>
            <a:r>
              <a:rPr lang="en-US" sz="2400" dirty="0">
                <a:solidFill>
                  <a:srgbClr val="0000FF"/>
                </a:solidFill>
                <a:latin typeface="+mj-lt"/>
              </a:rPr>
              <a:t>Vote Page</a:t>
            </a: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810" y="1143266"/>
            <a:ext cx="4228993" cy="363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9283132"/>
      </p:ext>
    </p:extLst>
  </p:cSld>
  <p:clrMapOvr>
    <a:masterClrMapping/>
  </p:clrMapOvr>
  <p:transition spd="slow">
    <p:wip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77586" y="1256245"/>
            <a:ext cx="638937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#O3.  </a:t>
            </a:r>
            <a:r>
              <a:rPr lang="en-US" altLang="en-US" sz="1650" i="1" dirty="0">
                <a:solidFill>
                  <a:srgbClr val="000000"/>
                </a:solidFill>
                <a:latin typeface="+mn-lt"/>
                <a:ea typeface="Times New Roman" pitchFamily="18" charset="0"/>
              </a:rPr>
              <a:t>Mandatory:</a:t>
            </a:r>
            <a:r>
              <a:rPr lang="en-US" altLang="en-US" sz="1650" dirty="0">
                <a:solidFill>
                  <a:srgbClr val="000000"/>
                </a:solidFill>
                <a:latin typeface="+mn-lt"/>
                <a:ea typeface="Times New Roman" pitchFamily="18" charset="0"/>
              </a:rPr>
              <a:t> </a:t>
            </a:r>
            <a:r>
              <a:rPr lang="en-US" sz="1650" dirty="0">
                <a:latin typeface="+mn-lt"/>
              </a:rPr>
              <a:t>A schedule or summary table of personnel or position counts for prior, current and budgeted years shall be provided</a:t>
            </a:r>
            <a:r>
              <a:rPr lang="en-US" b="1" dirty="0"/>
              <a:t>. </a:t>
            </a:r>
            <a:endParaRPr lang="en-US" sz="1650" dirty="0">
              <a:latin typeface="+mn-lt"/>
            </a:endParaRPr>
          </a:p>
        </p:txBody>
      </p:sp>
      <p:sp>
        <p:nvSpPr>
          <p:cNvPr id="12" name="Rectangle 11"/>
          <p:cNvSpPr/>
          <p:nvPr/>
        </p:nvSpPr>
        <p:spPr>
          <a:xfrm>
            <a:off x="1581257" y="642940"/>
            <a:ext cx="3846630" cy="461665"/>
          </a:xfrm>
          <a:prstGeom prst="rect">
            <a:avLst/>
          </a:prstGeom>
        </p:spPr>
        <p:txBody>
          <a:bodyPr wrap="none">
            <a:spAutoFit/>
          </a:bodyPr>
          <a:lstStyle/>
          <a:p>
            <a:pPr algn="ctr">
              <a:spcBef>
                <a:spcPct val="50000"/>
              </a:spcBef>
            </a:pPr>
            <a:r>
              <a:rPr lang="en-US" sz="2400" dirty="0">
                <a:solidFill>
                  <a:srgbClr val="0000FF"/>
                </a:solidFill>
                <a:latin typeface="+mj-lt"/>
              </a:rPr>
              <a:t>Position Summary Schedule</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50619" y="2097881"/>
            <a:ext cx="6743700" cy="1107996"/>
          </a:xfrm>
          <a:prstGeom prst="rect">
            <a:avLst/>
          </a:prstGeom>
          <a:noFill/>
        </p:spPr>
        <p:txBody>
          <a:bodyPr wrap="square" rtlCol="0">
            <a:spAutoFit/>
          </a:bodyPr>
          <a:lstStyle/>
          <a:p>
            <a:pPr marL="342892" indent="-342892" algn="just">
              <a:buFont typeface="+mj-lt"/>
              <a:buAutoNum type="arabicPeriod"/>
            </a:pPr>
            <a:r>
              <a:rPr lang="en-US" sz="1650" dirty="0"/>
              <a:t>Is a summary table of position counts provided for the entire entity? </a:t>
            </a:r>
          </a:p>
          <a:p>
            <a:pPr marL="342892" indent="-342892" algn="just">
              <a:buFont typeface="+mj-lt"/>
              <a:buAutoNum type="arabicPeriod"/>
            </a:pPr>
            <a:r>
              <a:rPr lang="en-US" sz="1650" dirty="0"/>
              <a:t>Does the table include the prior year, the current year, and budget year position counts? </a:t>
            </a:r>
          </a:p>
          <a:p>
            <a:pPr marL="342892" indent="-342892" algn="just">
              <a:buFont typeface="+mj-lt"/>
              <a:buAutoNum type="arabicPeriod"/>
            </a:pPr>
            <a:r>
              <a:rPr lang="en-US" sz="1650" dirty="0"/>
              <a:t>Are changes in staffing levels for the budget year explained?</a:t>
            </a:r>
          </a:p>
        </p:txBody>
      </p:sp>
    </p:spTree>
    <p:extLst>
      <p:ext uri="{BB962C8B-B14F-4D97-AF65-F5344CB8AC3E}">
        <p14:creationId xmlns:p14="http://schemas.microsoft.com/office/powerpoint/2010/main" val="1302370985"/>
      </p:ext>
    </p:extLst>
  </p:cSld>
  <p:clrMapOvr>
    <a:masterClrMapping/>
  </p:clrMapOvr>
  <p:transition spd="slow">
    <p:wip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8800" y="4781550"/>
            <a:ext cx="1464197" cy="207749"/>
          </a:xfrm>
          <a:prstGeom prst="rect">
            <a:avLst/>
          </a:prstGeom>
          <a:noFill/>
        </p:spPr>
        <p:txBody>
          <a:bodyPr wrap="square" rtlCol="0">
            <a:spAutoFit/>
          </a:bodyPr>
          <a:lstStyle/>
          <a:p>
            <a:r>
              <a:rPr lang="en-US" sz="750" dirty="0"/>
              <a:t>City of Rye, New York</a:t>
            </a:r>
          </a:p>
        </p:txBody>
      </p:sp>
      <p:pic>
        <p:nvPicPr>
          <p:cNvPr id="1229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2" b="-1108"/>
          <a:stretch/>
        </p:blipFill>
        <p:spPr bwMode="auto">
          <a:xfrm>
            <a:off x="-38018" y="728663"/>
            <a:ext cx="5600618" cy="412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111944"/>
      </p:ext>
    </p:extLst>
  </p:cSld>
  <p:clrMapOvr>
    <a:masterClrMapping/>
  </p:clrMapOvr>
  <p:transition spd="slow">
    <p:wip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8800" y="4781550"/>
            <a:ext cx="1464197" cy="207749"/>
          </a:xfrm>
          <a:prstGeom prst="rect">
            <a:avLst/>
          </a:prstGeom>
          <a:noFill/>
        </p:spPr>
        <p:txBody>
          <a:bodyPr wrap="square" rtlCol="0">
            <a:spAutoFit/>
          </a:bodyPr>
          <a:lstStyle/>
          <a:p>
            <a:r>
              <a:rPr lang="en-US" sz="750" dirty="0"/>
              <a:t>City of Anchorage, Alaska</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70" y="637220"/>
            <a:ext cx="5211130" cy="4352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0209793"/>
      </p:ext>
    </p:extLst>
  </p:cSld>
  <p:clrMapOvr>
    <a:masterClrMapping/>
  </p:clrMapOvr>
  <p:transition spd="slow">
    <p:wip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481384" y="4935751"/>
            <a:ext cx="1371600" cy="207749"/>
          </a:xfrm>
          <a:prstGeom prst="rect">
            <a:avLst/>
          </a:prstGeom>
          <a:noFill/>
        </p:spPr>
        <p:txBody>
          <a:bodyPr wrap="square" rtlCol="0">
            <a:spAutoFit/>
          </a:bodyPr>
          <a:lstStyle/>
          <a:p>
            <a:r>
              <a:rPr lang="en-US" sz="750" dirty="0"/>
              <a:t>City of Davenport, Iowa</a:t>
            </a:r>
          </a:p>
        </p:txBody>
      </p:sp>
      <p:pic>
        <p:nvPicPr>
          <p:cNvPr id="1536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3324" y="2353097"/>
            <a:ext cx="2405578" cy="2504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1000" y="849665"/>
            <a:ext cx="2348427" cy="1538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200400" y="840531"/>
            <a:ext cx="3200400" cy="407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30564"/>
      </p:ext>
    </p:extLst>
  </p:cSld>
  <p:clrMapOvr>
    <a:masterClrMapping/>
  </p:clrMapOvr>
  <p:transition spd="slow">
    <p:wip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15000" y="4857750"/>
            <a:ext cx="1464197" cy="207749"/>
          </a:xfrm>
          <a:prstGeom prst="rect">
            <a:avLst/>
          </a:prstGeom>
          <a:noFill/>
        </p:spPr>
        <p:txBody>
          <a:bodyPr wrap="square" rtlCol="0">
            <a:spAutoFit/>
          </a:bodyPr>
          <a:lstStyle/>
          <a:p>
            <a:r>
              <a:rPr lang="en-US" sz="750" dirty="0"/>
              <a:t>City of Melissa, Texas</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17" y="514350"/>
            <a:ext cx="6054434" cy="4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253285"/>
      </p:ext>
    </p:extLst>
  </p:cSld>
  <p:clrMapOvr>
    <a:masterClrMapping/>
  </p:clrMapOvr>
  <p:transition spd="slow">
    <p:wip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912204"/>
            <a:ext cx="1464197" cy="207749"/>
          </a:xfrm>
          <a:prstGeom prst="rect">
            <a:avLst/>
          </a:prstGeom>
          <a:noFill/>
        </p:spPr>
        <p:txBody>
          <a:bodyPr wrap="square" rtlCol="0">
            <a:spAutoFit/>
          </a:bodyPr>
          <a:lstStyle/>
          <a:p>
            <a:r>
              <a:rPr lang="en-US" sz="750" dirty="0"/>
              <a:t>Collier County, Florida</a:t>
            </a: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 y="514350"/>
            <a:ext cx="5788116"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5549246"/>
      </p:ext>
    </p:extLst>
  </p:cSld>
  <p:clrMapOvr>
    <a:masterClrMapping/>
  </p:clrMapOvr>
  <p:transition spd="slow">
    <p:wip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857750"/>
            <a:ext cx="1464197" cy="207749"/>
          </a:xfrm>
          <a:prstGeom prst="rect">
            <a:avLst/>
          </a:prstGeom>
          <a:noFill/>
        </p:spPr>
        <p:txBody>
          <a:bodyPr wrap="square" rtlCol="0">
            <a:spAutoFit/>
          </a:bodyPr>
          <a:lstStyle/>
          <a:p>
            <a:r>
              <a:rPr lang="en-US" sz="750" dirty="0"/>
              <a:t>City of Maryville, Missouri</a:t>
            </a: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92340"/>
            <a:ext cx="4753994" cy="467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0086772"/>
      </p:ext>
    </p:extLst>
  </p:cSld>
  <p:clrMapOvr>
    <a:masterClrMapping/>
  </p:clrMapOvr>
  <p:transition spd="slow">
    <p:wip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77586" y="1394745"/>
            <a:ext cx="638937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#O4.  </a:t>
            </a:r>
            <a:r>
              <a:rPr lang="en-US" altLang="en-US" sz="1650" i="1" dirty="0">
                <a:solidFill>
                  <a:srgbClr val="000000"/>
                </a:solidFill>
                <a:latin typeface="+mn-lt"/>
                <a:ea typeface="Times New Roman" pitchFamily="18" charset="0"/>
              </a:rPr>
              <a:t>Mandatory:</a:t>
            </a:r>
            <a:r>
              <a:rPr lang="en-US" altLang="en-US" sz="1650" dirty="0">
                <a:solidFill>
                  <a:srgbClr val="000000"/>
                </a:solidFill>
                <a:latin typeface="+mn-lt"/>
                <a:ea typeface="Times New Roman" pitchFamily="18" charset="0"/>
              </a:rPr>
              <a:t> </a:t>
            </a:r>
            <a:r>
              <a:rPr lang="en-US" sz="1650" dirty="0">
                <a:latin typeface="+mn-lt"/>
              </a:rPr>
              <a:t>Include departmental/program descriptions.</a:t>
            </a:r>
          </a:p>
        </p:txBody>
      </p:sp>
      <p:sp>
        <p:nvSpPr>
          <p:cNvPr id="12" name="Rectangle 11"/>
          <p:cNvSpPr/>
          <p:nvPr/>
        </p:nvSpPr>
        <p:spPr>
          <a:xfrm>
            <a:off x="988570" y="642940"/>
            <a:ext cx="5032019" cy="461665"/>
          </a:xfrm>
          <a:prstGeom prst="rect">
            <a:avLst/>
          </a:prstGeom>
        </p:spPr>
        <p:txBody>
          <a:bodyPr wrap="none">
            <a:spAutoFit/>
          </a:bodyPr>
          <a:lstStyle/>
          <a:p>
            <a:pPr algn="ctr">
              <a:spcBef>
                <a:spcPct val="50000"/>
              </a:spcBef>
            </a:pPr>
            <a:r>
              <a:rPr lang="en-US" sz="2400" dirty="0">
                <a:solidFill>
                  <a:srgbClr val="0000FF"/>
                </a:solidFill>
                <a:latin typeface="+mj-lt"/>
              </a:rPr>
              <a:t>Departmental/Program Descriptions</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50619" y="2097881"/>
            <a:ext cx="6743700" cy="1107996"/>
          </a:xfrm>
          <a:prstGeom prst="rect">
            <a:avLst/>
          </a:prstGeom>
          <a:noFill/>
        </p:spPr>
        <p:txBody>
          <a:bodyPr wrap="square" rtlCol="0">
            <a:spAutoFit/>
          </a:bodyPr>
          <a:lstStyle/>
          <a:p>
            <a:pPr marL="342892" indent="-342892" algn="just">
              <a:buFont typeface="+mj-lt"/>
              <a:buAutoNum type="arabicPeriod"/>
            </a:pPr>
            <a:r>
              <a:rPr lang="en-US" sz="1650" dirty="0"/>
              <a:t>Are organizational units clearly presented </a:t>
            </a:r>
            <a:r>
              <a:rPr lang="en-US" sz="1650" i="1" dirty="0"/>
              <a:t>(e.g., divisions, departments, offices, agencies, or programs)</a:t>
            </a:r>
            <a:r>
              <a:rPr lang="en-US" sz="1650" dirty="0"/>
              <a:t>?</a:t>
            </a:r>
          </a:p>
          <a:p>
            <a:pPr marL="342892" indent="-342892" algn="just">
              <a:buFont typeface="+mj-lt"/>
              <a:buAutoNum type="arabicPeriod"/>
            </a:pPr>
            <a:r>
              <a:rPr lang="en-US" sz="1650" dirty="0"/>
              <a:t>Are descriptions provided along with major priorities in each organizational program?   </a:t>
            </a:r>
          </a:p>
        </p:txBody>
      </p:sp>
    </p:spTree>
    <p:extLst>
      <p:ext uri="{BB962C8B-B14F-4D97-AF65-F5344CB8AC3E}">
        <p14:creationId xmlns:p14="http://schemas.microsoft.com/office/powerpoint/2010/main" val="9655399"/>
      </p:ext>
    </p:extLst>
  </p:cSld>
  <p:clrMapOvr>
    <a:masterClrMapping/>
  </p:clrMapOvr>
  <p:transition spd="slow">
    <p:wip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idx="4294967295"/>
          </p:nvPr>
        </p:nvSpPr>
        <p:spPr bwMode="auto">
          <a:xfrm>
            <a:off x="53674" y="869210"/>
            <a:ext cx="6232827" cy="559811"/>
          </a:xfrm>
          <a:prstGeom prst="rect">
            <a:avLst/>
          </a:prstGeom>
          <a:noFill/>
          <a:extLst/>
        </p:spPr>
        <p:txBody>
          <a:bodyPr/>
          <a:lstStyle/>
          <a:p>
            <a:pPr algn="ctr"/>
            <a:r>
              <a:rPr lang="en-US" sz="2400" dirty="0">
                <a:solidFill>
                  <a:schemeClr val="tx1"/>
                </a:solidFill>
                <a:latin typeface="Calibri (Body)"/>
              </a:rPr>
              <a:t>Department Presentation</a:t>
            </a:r>
            <a:br>
              <a:rPr lang="en-US" sz="2400" dirty="0">
                <a:solidFill>
                  <a:schemeClr val="tx1"/>
                </a:solidFill>
                <a:latin typeface="Calibri (Body)"/>
              </a:rPr>
            </a:br>
            <a:r>
              <a:rPr lang="en-US" sz="2400" dirty="0">
                <a:solidFill>
                  <a:schemeClr val="tx1"/>
                </a:solidFill>
                <a:latin typeface="Calibri (Body)"/>
              </a:rPr>
              <a:t>in the Operating Budget Document</a:t>
            </a:r>
          </a:p>
        </p:txBody>
      </p:sp>
      <p:sp>
        <p:nvSpPr>
          <p:cNvPr id="436227" name="Rectangle 3"/>
          <p:cNvSpPr>
            <a:spLocks noGrp="1" noChangeArrowheads="1"/>
          </p:cNvSpPr>
          <p:nvPr>
            <p:ph type="body" idx="4294967295"/>
          </p:nvPr>
        </p:nvSpPr>
        <p:spPr bwMode="auto">
          <a:xfrm>
            <a:off x="396443" y="1714500"/>
            <a:ext cx="5915511" cy="2550964"/>
          </a:xfrm>
          <a:prstGeom prst="rect">
            <a:avLst/>
          </a:prstGeom>
          <a:noFill/>
          <a:extLst/>
        </p:spPr>
        <p:txBody>
          <a:bodyPr>
            <a:normAutofit lnSpcReduction="10000"/>
          </a:bodyPr>
          <a:lstStyle/>
          <a:p>
            <a:pPr>
              <a:buSzPct val="125000"/>
              <a:buFont typeface="Arial" panose="020B0604020202020204" pitchFamily="34" charset="0"/>
              <a:buChar char="•"/>
            </a:pPr>
            <a:r>
              <a:rPr lang="en-US" sz="1800" i="1" dirty="0">
                <a:latin typeface="Calibri (Body)"/>
              </a:rPr>
              <a:t>Design</a:t>
            </a:r>
            <a:r>
              <a:rPr lang="en-US" sz="1800" dirty="0">
                <a:latin typeface="Calibri (Body)"/>
              </a:rPr>
              <a:t>.  Enhances clarity, consistency, graphics</a:t>
            </a:r>
          </a:p>
          <a:p>
            <a:pPr>
              <a:buSzPct val="125000"/>
              <a:buFont typeface="Arial" panose="020B0604020202020204" pitchFamily="34" charset="0"/>
              <a:buChar char="•"/>
            </a:pPr>
            <a:r>
              <a:rPr lang="en-US" sz="1800" i="1" dirty="0">
                <a:latin typeface="Calibri (Body)"/>
              </a:rPr>
              <a:t>Brevity.</a:t>
            </a:r>
            <a:r>
              <a:rPr lang="en-US" sz="1800" dirty="0">
                <a:latin typeface="Calibri (Body)"/>
              </a:rPr>
              <a:t>  Especially in financial schedules, text</a:t>
            </a:r>
          </a:p>
          <a:p>
            <a:pPr>
              <a:buSzPct val="125000"/>
              <a:buFont typeface="Arial" panose="020B0604020202020204" pitchFamily="34" charset="0"/>
              <a:buChar char="•"/>
            </a:pPr>
            <a:r>
              <a:rPr lang="en-US" sz="1800" i="1" dirty="0">
                <a:latin typeface="Calibri (Body)"/>
              </a:rPr>
              <a:t>Services</a:t>
            </a:r>
            <a:r>
              <a:rPr lang="en-US" sz="1800" dirty="0">
                <a:latin typeface="Calibri (Body)"/>
              </a:rPr>
              <a:t>.  A description of services or functional responsibilities must be included.</a:t>
            </a:r>
          </a:p>
          <a:p>
            <a:pPr>
              <a:buSzPct val="125000"/>
              <a:buFont typeface="Arial" panose="020B0604020202020204" pitchFamily="34" charset="0"/>
              <a:buChar char="•"/>
            </a:pPr>
            <a:r>
              <a:rPr lang="en-US" sz="1800" i="1" dirty="0">
                <a:latin typeface="Calibri (Body)"/>
              </a:rPr>
              <a:t>Issues</a:t>
            </a:r>
            <a:r>
              <a:rPr lang="en-US" sz="1800" dirty="0">
                <a:latin typeface="Calibri (Body)"/>
              </a:rPr>
              <a:t>.  Challenges, issues, opportunities</a:t>
            </a:r>
          </a:p>
          <a:p>
            <a:pPr>
              <a:buSzPct val="125000"/>
              <a:buFont typeface="Arial" panose="020B0604020202020204" pitchFamily="34" charset="0"/>
              <a:buChar char="•"/>
            </a:pPr>
            <a:r>
              <a:rPr lang="en-US" sz="1800" i="1" dirty="0">
                <a:latin typeface="Calibri (Body)"/>
              </a:rPr>
              <a:t>Revenues</a:t>
            </a:r>
            <a:r>
              <a:rPr lang="en-US" sz="1800" dirty="0">
                <a:latin typeface="Calibri (Body)"/>
              </a:rPr>
              <a:t>.  May include any fees or charges that the department generates</a:t>
            </a:r>
          </a:p>
          <a:p>
            <a:pPr>
              <a:buSzPct val="125000"/>
              <a:buFont typeface="Arial" panose="020B0604020202020204" pitchFamily="34" charset="0"/>
              <a:buChar char="•"/>
            </a:pPr>
            <a:r>
              <a:rPr lang="en-US" sz="1800" i="1" dirty="0">
                <a:latin typeface="Calibri (Body)"/>
              </a:rPr>
              <a:t>Expenditures</a:t>
            </a:r>
            <a:r>
              <a:rPr lang="en-US" sz="1800" dirty="0">
                <a:latin typeface="Calibri (Body)"/>
              </a:rPr>
              <a:t>.  Analysis in a broad manner</a:t>
            </a:r>
          </a:p>
        </p:txBody>
      </p:sp>
      <p:sp>
        <p:nvSpPr>
          <p:cNvPr id="4" name="Slide Number Placeholder 3"/>
          <p:cNvSpPr txBox="1">
            <a:spLocks/>
          </p:cNvSpPr>
          <p:nvPr/>
        </p:nvSpPr>
        <p:spPr>
          <a:xfrm>
            <a:off x="6400800" y="3794761"/>
            <a:ext cx="45720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148</a:t>
            </a:fld>
            <a:endParaRPr lang="en-US" sz="1350"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74" y="0"/>
            <a:ext cx="342900" cy="414604"/>
          </a:xfrm>
          <a:prstGeom prst="rect">
            <a:avLst/>
          </a:prstGeom>
        </p:spPr>
      </p:pic>
    </p:spTree>
    <p:extLst>
      <p:ext uri="{BB962C8B-B14F-4D97-AF65-F5344CB8AC3E}">
        <p14:creationId xmlns:p14="http://schemas.microsoft.com/office/powerpoint/2010/main" val="2177649821"/>
      </p:ext>
    </p:extLst>
  </p:cSld>
  <p:clrMapOvr>
    <a:masterClrMapping/>
  </p:clrMapOvr>
  <p:transition spd="slow">
    <p:wip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857750"/>
            <a:ext cx="1464197" cy="207749"/>
          </a:xfrm>
          <a:prstGeom prst="rect">
            <a:avLst/>
          </a:prstGeom>
          <a:noFill/>
        </p:spPr>
        <p:txBody>
          <a:bodyPr wrap="square" rtlCol="0">
            <a:spAutoFit/>
          </a:bodyPr>
          <a:lstStyle/>
          <a:p>
            <a:r>
              <a:rPr lang="en-US" sz="750" dirty="0"/>
              <a:t>City of Olympia, Washington</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1450" y="952889"/>
            <a:ext cx="3188269" cy="37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429001" y="935967"/>
            <a:ext cx="3124199" cy="384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3666809"/>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128304" y="262557"/>
            <a:ext cx="6400800" cy="43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pPr algn="ctr">
              <a:spcBef>
                <a:spcPct val="50000"/>
              </a:spcBef>
            </a:pPr>
            <a:r>
              <a:rPr lang="en-US" sz="2400" dirty="0">
                <a:solidFill>
                  <a:srgbClr val="0000FF"/>
                </a:solidFill>
                <a:latin typeface="+mj-lt"/>
              </a:rPr>
              <a:t>Vote Page (continued)</a:t>
            </a: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pic>
        <p:nvPicPr>
          <p:cNvPr id="2053"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43001" y="1143266"/>
            <a:ext cx="4038600" cy="514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57350"/>
            <a:ext cx="4114804"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0588465"/>
      </p:ext>
    </p:extLst>
  </p:cSld>
  <p:clrMapOvr>
    <a:masterClrMapping/>
  </p:clrMapOvr>
  <p:transition spd="slow">
    <p:wip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15000" y="4857750"/>
            <a:ext cx="1464197" cy="207749"/>
          </a:xfrm>
          <a:prstGeom prst="rect">
            <a:avLst/>
          </a:prstGeom>
          <a:noFill/>
        </p:spPr>
        <p:txBody>
          <a:bodyPr wrap="square" rtlCol="0">
            <a:spAutoFit/>
          </a:bodyPr>
          <a:lstStyle/>
          <a:p>
            <a:r>
              <a:rPr lang="en-US" sz="750" dirty="0"/>
              <a:t>City of Sanibel, Florida</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4301" y="1100582"/>
            <a:ext cx="3600450" cy="3299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543303" y="1100583"/>
            <a:ext cx="3178697" cy="3376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670632"/>
      </p:ext>
    </p:extLst>
  </p:cSld>
  <p:clrMapOvr>
    <a:masterClrMapping/>
  </p:clrMapOvr>
  <p:transition spd="slow">
    <p:wip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857750"/>
            <a:ext cx="1464197" cy="207749"/>
          </a:xfrm>
          <a:prstGeom prst="rect">
            <a:avLst/>
          </a:prstGeom>
          <a:noFill/>
        </p:spPr>
        <p:txBody>
          <a:bodyPr wrap="square" rtlCol="0">
            <a:spAutoFit/>
          </a:bodyPr>
          <a:lstStyle/>
          <a:p>
            <a:r>
              <a:rPr lang="en-US" sz="750" dirty="0"/>
              <a:t>City of Alameda, California</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047"/>
            <a:ext cx="4419600" cy="4885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1121762"/>
      </p:ext>
    </p:extLst>
  </p:cSld>
  <p:clrMapOvr>
    <a:masterClrMapping/>
  </p:clrMapOvr>
  <p:transition spd="slow">
    <p:wip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828409" y="4705350"/>
            <a:ext cx="991340" cy="323165"/>
          </a:xfrm>
          <a:prstGeom prst="rect">
            <a:avLst/>
          </a:prstGeom>
          <a:noFill/>
        </p:spPr>
        <p:txBody>
          <a:bodyPr wrap="square" rtlCol="0">
            <a:spAutoFit/>
          </a:bodyPr>
          <a:lstStyle/>
          <a:p>
            <a:r>
              <a:rPr lang="en-US" sz="750" dirty="0"/>
              <a:t>El Paso County, Colorado</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267"/>
            <a:ext cx="2903075" cy="3347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075" y="742950"/>
            <a:ext cx="3695699" cy="3857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54163"/>
      </p:ext>
    </p:extLst>
  </p:cSld>
  <p:clrMapOvr>
    <a:masterClrMapping/>
  </p:clrMapOvr>
  <p:transition spd="slow">
    <p:wip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935751"/>
            <a:ext cx="1475048" cy="207749"/>
          </a:xfrm>
          <a:prstGeom prst="rect">
            <a:avLst/>
          </a:prstGeom>
          <a:noFill/>
        </p:spPr>
        <p:txBody>
          <a:bodyPr wrap="square" rtlCol="0">
            <a:spAutoFit/>
          </a:bodyPr>
          <a:lstStyle/>
          <a:p>
            <a:r>
              <a:rPr lang="en-US" sz="750" dirty="0"/>
              <a:t>City of Cedar Rapids, Iowa</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43" t="8169" r="4865" b="31267"/>
          <a:stretch/>
        </p:blipFill>
        <p:spPr bwMode="auto">
          <a:xfrm>
            <a:off x="76200" y="664393"/>
            <a:ext cx="3695700" cy="396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14754" y="857254"/>
            <a:ext cx="3067046" cy="384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184668"/>
      </p:ext>
    </p:extLst>
  </p:cSld>
  <p:clrMapOvr>
    <a:masterClrMapping/>
  </p:clrMapOvr>
  <p:transition spd="slow">
    <p:wip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77586" y="1267787"/>
            <a:ext cx="638937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#O5. </a:t>
            </a:r>
            <a:r>
              <a:rPr lang="en-US" sz="1650" dirty="0">
                <a:latin typeface="+mn-lt"/>
              </a:rPr>
              <a:t>Include clearly stated goals and objectives of the department or program.</a:t>
            </a:r>
          </a:p>
        </p:txBody>
      </p:sp>
      <p:sp>
        <p:nvSpPr>
          <p:cNvPr id="12" name="Rectangle 11"/>
          <p:cNvSpPr/>
          <p:nvPr/>
        </p:nvSpPr>
        <p:spPr>
          <a:xfrm>
            <a:off x="470478" y="642940"/>
            <a:ext cx="6068201" cy="461665"/>
          </a:xfrm>
          <a:prstGeom prst="rect">
            <a:avLst/>
          </a:prstGeom>
        </p:spPr>
        <p:txBody>
          <a:bodyPr wrap="none">
            <a:spAutoFit/>
          </a:bodyPr>
          <a:lstStyle/>
          <a:p>
            <a:pPr algn="ctr">
              <a:spcBef>
                <a:spcPct val="50000"/>
              </a:spcBef>
            </a:pPr>
            <a:r>
              <a:rPr lang="en-US" sz="2400" dirty="0">
                <a:solidFill>
                  <a:srgbClr val="0000FF"/>
                </a:solidFill>
                <a:latin typeface="+mj-lt"/>
              </a:rPr>
              <a:t>Departmental/Program Goals and Objectives</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50619" y="2097882"/>
            <a:ext cx="6743700" cy="1615827"/>
          </a:xfrm>
          <a:prstGeom prst="rect">
            <a:avLst/>
          </a:prstGeom>
          <a:noFill/>
        </p:spPr>
        <p:txBody>
          <a:bodyPr wrap="square" rtlCol="0">
            <a:spAutoFit/>
          </a:bodyPr>
          <a:lstStyle/>
          <a:p>
            <a:pPr marL="342892" indent="-342892" algn="just">
              <a:buFont typeface="+mj-lt"/>
              <a:buAutoNum type="arabicPeriod"/>
            </a:pPr>
            <a:r>
              <a:rPr lang="en-US" sz="1650" dirty="0"/>
              <a:t>Are departmental/program goals and objectives described?</a:t>
            </a:r>
          </a:p>
          <a:p>
            <a:pPr marL="342892" indent="-342892" algn="just">
              <a:buFont typeface="+mj-lt"/>
              <a:buAutoNum type="arabicPeriod"/>
            </a:pPr>
            <a:r>
              <a:rPr lang="en-US" sz="1650" dirty="0"/>
              <a:t>Are departmental/program goals clearly linked to the strategic goals of the entity?</a:t>
            </a:r>
          </a:p>
          <a:p>
            <a:pPr marL="342892" indent="-342892" algn="just">
              <a:buFont typeface="+mj-lt"/>
              <a:buAutoNum type="arabicPeriod"/>
            </a:pPr>
            <a:r>
              <a:rPr lang="en-US" sz="1650" dirty="0"/>
              <a:t>Are objectives quantifiable?</a:t>
            </a:r>
          </a:p>
          <a:p>
            <a:pPr marL="342892" indent="-342892" algn="just">
              <a:buFont typeface="+mj-lt"/>
              <a:buAutoNum type="arabicPeriod"/>
            </a:pPr>
            <a:r>
              <a:rPr lang="en-US" sz="1650" dirty="0"/>
              <a:t>Are timeframes on objectives noted?</a:t>
            </a:r>
          </a:p>
          <a:p>
            <a:pPr marL="342892" indent="-342892" algn="just">
              <a:buFont typeface="+mj-lt"/>
              <a:buAutoNum type="arabicPeriod"/>
            </a:pPr>
            <a:endParaRPr lang="en-US" sz="1650" dirty="0"/>
          </a:p>
        </p:txBody>
      </p:sp>
    </p:spTree>
    <p:extLst>
      <p:ext uri="{BB962C8B-B14F-4D97-AF65-F5344CB8AC3E}">
        <p14:creationId xmlns:p14="http://schemas.microsoft.com/office/powerpoint/2010/main" val="675235432"/>
      </p:ext>
    </p:extLst>
  </p:cSld>
  <p:clrMapOvr>
    <a:masterClrMapping/>
  </p:clrMapOvr>
  <p:transition spd="slow">
    <p:wip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57850" y="4781550"/>
            <a:ext cx="1227398" cy="207749"/>
          </a:xfrm>
          <a:prstGeom prst="rect">
            <a:avLst/>
          </a:prstGeom>
          <a:noFill/>
        </p:spPr>
        <p:txBody>
          <a:bodyPr wrap="square" rtlCol="0">
            <a:spAutoFit/>
          </a:bodyPr>
          <a:lstStyle/>
          <a:p>
            <a:r>
              <a:rPr lang="en-US" sz="750" dirty="0"/>
              <a:t>City of Milton, Georgia</a:t>
            </a:r>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1" y="133350"/>
            <a:ext cx="5200650" cy="485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365843"/>
      </p:ext>
    </p:extLst>
  </p:cSld>
  <p:clrMapOvr>
    <a:masterClrMapping/>
  </p:clrMapOvr>
  <p:transition spd="slow">
    <p:wip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840152" y="4813811"/>
            <a:ext cx="1017848" cy="323165"/>
          </a:xfrm>
          <a:prstGeom prst="rect">
            <a:avLst/>
          </a:prstGeom>
          <a:noFill/>
        </p:spPr>
        <p:txBody>
          <a:bodyPr wrap="square" rtlCol="0">
            <a:spAutoFit/>
          </a:bodyPr>
          <a:lstStyle/>
          <a:p>
            <a:r>
              <a:rPr lang="en-US" sz="750" dirty="0"/>
              <a:t>City of Fayetteville, Georgia</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36" y="438150"/>
            <a:ext cx="6067973" cy="426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097621"/>
      </p:ext>
    </p:extLst>
  </p:cSld>
  <p:clrMapOvr>
    <a:masterClrMapping/>
  </p:clrMapOvr>
  <p:transition spd="slow">
    <p:wip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15000" y="4857750"/>
            <a:ext cx="1475048" cy="207749"/>
          </a:xfrm>
          <a:prstGeom prst="rect">
            <a:avLst/>
          </a:prstGeom>
          <a:noFill/>
        </p:spPr>
        <p:txBody>
          <a:bodyPr wrap="square" rtlCol="0">
            <a:spAutoFit/>
          </a:bodyPr>
          <a:lstStyle/>
          <a:p>
            <a:r>
              <a:rPr lang="en-US" sz="750" dirty="0"/>
              <a:t>City of Irving, Texas</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71602" y="259339"/>
            <a:ext cx="3977614" cy="208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90600" y="2343152"/>
            <a:ext cx="4495800" cy="2722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9209597"/>
      </p:ext>
    </p:extLst>
  </p:cSld>
  <p:clrMapOvr>
    <a:masterClrMapping/>
  </p:clrMapOvr>
  <p:transition spd="slow">
    <p:wip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410200" y="4857750"/>
            <a:ext cx="1475048" cy="207749"/>
          </a:xfrm>
          <a:prstGeom prst="rect">
            <a:avLst/>
          </a:prstGeom>
          <a:noFill/>
        </p:spPr>
        <p:txBody>
          <a:bodyPr wrap="square" rtlCol="0">
            <a:spAutoFit/>
          </a:bodyPr>
          <a:lstStyle/>
          <a:p>
            <a:r>
              <a:rPr lang="en-US" sz="750" dirty="0"/>
              <a:t>City of Alameda, California</a:t>
            </a: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63893" y="15947"/>
            <a:ext cx="4268781" cy="400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447801" y="547083"/>
            <a:ext cx="4038600" cy="265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600201" y="3200403"/>
            <a:ext cx="1066800" cy="14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2323856"/>
      </p:ext>
    </p:extLst>
  </p:cSld>
  <p:clrMapOvr>
    <a:masterClrMapping/>
  </p:clrMapOvr>
  <p:transition spd="slow">
    <p:wip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410200" y="4857750"/>
            <a:ext cx="1475048" cy="207749"/>
          </a:xfrm>
          <a:prstGeom prst="rect">
            <a:avLst/>
          </a:prstGeom>
          <a:noFill/>
        </p:spPr>
        <p:txBody>
          <a:bodyPr wrap="square" rtlCol="0">
            <a:spAutoFit/>
          </a:bodyPr>
          <a:lstStyle/>
          <a:p>
            <a:r>
              <a:rPr lang="en-US" sz="750" dirty="0"/>
              <a:t>City of College Station, Texas</a:t>
            </a: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28600" y="1380824"/>
            <a:ext cx="3471682" cy="368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00284" y="1714500"/>
            <a:ext cx="3005316"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35463" y="267579"/>
            <a:ext cx="4922337" cy="116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9648475"/>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16</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85750" y="1442348"/>
            <a:ext cx="638937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r>
              <a:rPr lang="en-US" altLang="en-US" sz="1650" dirty="0">
                <a:solidFill>
                  <a:srgbClr val="000000"/>
                </a:solidFill>
                <a:latin typeface="+mn-lt"/>
                <a:ea typeface="Times New Roman" pitchFamily="18" charset="0"/>
              </a:rPr>
              <a:t>#C1.  </a:t>
            </a:r>
            <a:r>
              <a:rPr lang="en-US" altLang="en-US" sz="1650" i="1" dirty="0">
                <a:solidFill>
                  <a:srgbClr val="000000"/>
                </a:solidFill>
                <a:latin typeface="+mn-lt"/>
                <a:ea typeface="Times New Roman" pitchFamily="18" charset="0"/>
              </a:rPr>
              <a:t>Mandatory:</a:t>
            </a:r>
            <a:r>
              <a:rPr lang="en-US" altLang="en-US" sz="1650" dirty="0">
                <a:solidFill>
                  <a:srgbClr val="000000"/>
                </a:solidFill>
                <a:latin typeface="+mn-lt"/>
                <a:ea typeface="Times New Roman" pitchFamily="18" charset="0"/>
              </a:rPr>
              <a:t>  </a:t>
            </a:r>
            <a:r>
              <a:rPr lang="en-US" sz="1650" dirty="0">
                <a:latin typeface="+mn-lt"/>
              </a:rPr>
              <a:t>Include a table of contents that makes it simple to locate information.</a:t>
            </a:r>
          </a:p>
        </p:txBody>
      </p:sp>
      <p:sp>
        <p:nvSpPr>
          <p:cNvPr id="12" name="Rectangle 11"/>
          <p:cNvSpPr/>
          <p:nvPr/>
        </p:nvSpPr>
        <p:spPr>
          <a:xfrm>
            <a:off x="2276235" y="642940"/>
            <a:ext cx="2456635" cy="461665"/>
          </a:xfrm>
          <a:prstGeom prst="rect">
            <a:avLst/>
          </a:prstGeom>
        </p:spPr>
        <p:txBody>
          <a:bodyPr wrap="none">
            <a:spAutoFit/>
          </a:bodyPr>
          <a:lstStyle/>
          <a:p>
            <a:pPr algn="ctr">
              <a:spcBef>
                <a:spcPct val="50000"/>
              </a:spcBef>
            </a:pPr>
            <a:r>
              <a:rPr lang="en-US" sz="2400" dirty="0">
                <a:solidFill>
                  <a:srgbClr val="0000FF"/>
                </a:solidFill>
                <a:latin typeface="+mj-lt"/>
              </a:rPr>
              <a:t>Table of Contents</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114300" y="2231574"/>
            <a:ext cx="6743700" cy="2377574"/>
          </a:xfrm>
          <a:prstGeom prst="rect">
            <a:avLst/>
          </a:prstGeom>
          <a:noFill/>
        </p:spPr>
        <p:txBody>
          <a:bodyPr wrap="square" rtlCol="0">
            <a:spAutoFit/>
          </a:bodyPr>
          <a:lstStyle/>
          <a:p>
            <a:pPr marL="342892" indent="-342892">
              <a:buFont typeface="+mj-lt"/>
              <a:buAutoNum type="arabicPeriod"/>
            </a:pPr>
            <a:r>
              <a:rPr lang="en-US" sz="1650" dirty="0"/>
              <a:t>Is a comprehensive table of contents provided for easy navigation (may take a variety of forms related to the approach used to present budgetary information)?</a:t>
            </a:r>
          </a:p>
          <a:p>
            <a:pPr marL="342892" indent="-342892">
              <a:buFont typeface="+mj-lt"/>
              <a:buAutoNum type="arabicPeriod"/>
            </a:pPr>
            <a:r>
              <a:rPr lang="en-US" sz="1650" dirty="0"/>
              <a:t>Do all pages in the table of contents electronically link to the corresponding content location (pages in a traditional document or other content in an electronic form)?</a:t>
            </a:r>
          </a:p>
          <a:p>
            <a:pPr marL="342892" indent="-342892">
              <a:buFont typeface="+mj-lt"/>
              <a:buAutoNum type="arabicPeriod"/>
            </a:pPr>
            <a:r>
              <a:rPr lang="en-US" sz="1650" dirty="0"/>
              <a:t>Are the page numbers or similar reference points in the table of contents consistent with the referenced page numbers? </a:t>
            </a:r>
          </a:p>
          <a:p>
            <a:pPr marL="342892" indent="-342892" algn="just">
              <a:buFont typeface="+mj-lt"/>
              <a:buAutoNum type="arabicPeriod"/>
            </a:pPr>
            <a:endParaRPr lang="en-US" sz="1650" dirty="0"/>
          </a:p>
        </p:txBody>
      </p:sp>
    </p:spTree>
    <p:extLst>
      <p:ext uri="{BB962C8B-B14F-4D97-AF65-F5344CB8AC3E}">
        <p14:creationId xmlns:p14="http://schemas.microsoft.com/office/powerpoint/2010/main" val="1362663722"/>
      </p:ext>
    </p:extLst>
  </p:cSld>
  <p:clrMapOvr>
    <a:masterClrMapping/>
  </p:clrMapOvr>
  <p:transition spd="slow">
    <p:wip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486400" y="4920876"/>
            <a:ext cx="1475048" cy="207749"/>
          </a:xfrm>
          <a:prstGeom prst="rect">
            <a:avLst/>
          </a:prstGeom>
          <a:noFill/>
        </p:spPr>
        <p:txBody>
          <a:bodyPr wrap="square" rtlCol="0">
            <a:spAutoFit/>
          </a:bodyPr>
          <a:lstStyle/>
          <a:p>
            <a:r>
              <a:rPr lang="en-US" sz="750" dirty="0"/>
              <a:t>Village of Winnetka, Illinois</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4301" y="361950"/>
            <a:ext cx="5159537" cy="4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335535" y="895350"/>
            <a:ext cx="1077169" cy="101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4460691"/>
      </p:ext>
    </p:extLst>
  </p:cSld>
  <p:clrMapOvr>
    <a:masterClrMapping/>
  </p:clrMapOvr>
  <p:transition spd="slow">
    <p:wip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161</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77586" y="1140827"/>
            <a:ext cx="63893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#O6.  </a:t>
            </a:r>
            <a:r>
              <a:rPr lang="en-US" altLang="en-US" sz="1650" i="1" dirty="0">
                <a:solidFill>
                  <a:srgbClr val="000000"/>
                </a:solidFill>
                <a:latin typeface="+mn-lt"/>
                <a:ea typeface="Times New Roman" pitchFamily="18" charset="0"/>
              </a:rPr>
              <a:t>Mandatory:</a:t>
            </a:r>
            <a:r>
              <a:rPr lang="en-US" altLang="en-US" sz="1650" dirty="0">
                <a:solidFill>
                  <a:srgbClr val="000000"/>
                </a:solidFill>
                <a:latin typeface="+mn-lt"/>
                <a:ea typeface="Times New Roman" pitchFamily="18" charset="0"/>
              </a:rPr>
              <a:t> </a:t>
            </a:r>
            <a:r>
              <a:rPr lang="en-US" sz="1650" dirty="0">
                <a:latin typeface="+mn-lt"/>
              </a:rPr>
              <a:t>Provide objective measures of progress toward accomplishing the government’s mission as well as goals and objectives for specific departments and programs. </a:t>
            </a:r>
          </a:p>
        </p:txBody>
      </p:sp>
      <p:sp>
        <p:nvSpPr>
          <p:cNvPr id="12" name="Rectangle 11"/>
          <p:cNvSpPr/>
          <p:nvPr/>
        </p:nvSpPr>
        <p:spPr>
          <a:xfrm>
            <a:off x="1901995" y="642940"/>
            <a:ext cx="3205173" cy="461665"/>
          </a:xfrm>
          <a:prstGeom prst="rect">
            <a:avLst/>
          </a:prstGeom>
        </p:spPr>
        <p:txBody>
          <a:bodyPr wrap="none">
            <a:spAutoFit/>
          </a:bodyPr>
          <a:lstStyle/>
          <a:p>
            <a:pPr algn="ctr">
              <a:spcBef>
                <a:spcPct val="50000"/>
              </a:spcBef>
            </a:pPr>
            <a:r>
              <a:rPr lang="en-US" sz="2400" dirty="0">
                <a:solidFill>
                  <a:srgbClr val="0000FF"/>
                </a:solidFill>
                <a:latin typeface="+mj-lt"/>
              </a:rPr>
              <a:t>Performance Measures</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50619" y="2097882"/>
            <a:ext cx="6743700" cy="2123658"/>
          </a:xfrm>
          <a:prstGeom prst="rect">
            <a:avLst/>
          </a:prstGeom>
          <a:noFill/>
        </p:spPr>
        <p:txBody>
          <a:bodyPr wrap="square" rtlCol="0">
            <a:spAutoFit/>
          </a:bodyPr>
          <a:lstStyle/>
          <a:p>
            <a:pPr marL="342892" indent="-342892" algn="just">
              <a:buFont typeface="+mj-lt"/>
              <a:buAutoNum type="arabicPeriod"/>
            </a:pPr>
            <a:r>
              <a:rPr lang="en-US" sz="1650" dirty="0"/>
              <a:t>Are performance data for individual departments or programs included in the document?</a:t>
            </a:r>
          </a:p>
          <a:p>
            <a:pPr marL="342892" indent="-342892" algn="just">
              <a:buFont typeface="+mj-lt"/>
              <a:buAutoNum type="arabicPeriod"/>
            </a:pPr>
            <a:r>
              <a:rPr lang="en-US" sz="1650" dirty="0"/>
              <a:t>Are performance data directly related to the stated goals and objectives of the department or program? </a:t>
            </a:r>
          </a:p>
          <a:p>
            <a:pPr marL="342892" indent="-342892" algn="just">
              <a:buFont typeface="+mj-lt"/>
              <a:buAutoNum type="arabicPeriod"/>
            </a:pPr>
            <a:r>
              <a:rPr lang="en-US" sz="1650" dirty="0"/>
              <a:t>Do performance measures focus on results and accomplishments </a:t>
            </a:r>
            <a:r>
              <a:rPr lang="en-US" sz="1650" i="1" dirty="0"/>
              <a:t>(e.g., output measures, efficiency and effectiveness measures)</a:t>
            </a:r>
            <a:r>
              <a:rPr lang="en-US" sz="1650" dirty="0"/>
              <a:t> rather than inputs </a:t>
            </a:r>
            <a:r>
              <a:rPr lang="en-US" sz="1650" i="1" dirty="0"/>
              <a:t>(e.g., dollars spent)?</a:t>
            </a:r>
            <a:endParaRPr lang="en-US" sz="1650" dirty="0"/>
          </a:p>
          <a:p>
            <a:pPr marL="342892" indent="-342892" algn="just">
              <a:buFont typeface="+mj-lt"/>
              <a:buAutoNum type="arabicPeriod"/>
            </a:pPr>
            <a:endParaRPr lang="en-US" sz="1650" dirty="0"/>
          </a:p>
        </p:txBody>
      </p:sp>
    </p:spTree>
    <p:extLst>
      <p:ext uri="{BB962C8B-B14F-4D97-AF65-F5344CB8AC3E}">
        <p14:creationId xmlns:p14="http://schemas.microsoft.com/office/powerpoint/2010/main" val="462658183"/>
      </p:ext>
    </p:extLst>
  </p:cSld>
  <p:clrMapOvr>
    <a:masterClrMapping/>
  </p:clrMapOvr>
  <p:transition spd="slow">
    <p:wip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857750"/>
            <a:ext cx="1475048" cy="207749"/>
          </a:xfrm>
          <a:prstGeom prst="rect">
            <a:avLst/>
          </a:prstGeom>
          <a:noFill/>
        </p:spPr>
        <p:txBody>
          <a:bodyPr wrap="square" rtlCol="0">
            <a:spAutoFit/>
          </a:bodyPr>
          <a:lstStyle/>
          <a:p>
            <a:r>
              <a:rPr lang="en-US" sz="750" dirty="0"/>
              <a:t>City of Hialeah, Florida</a:t>
            </a:r>
          </a:p>
        </p:txBody>
      </p:sp>
      <p:pic>
        <p:nvPicPr>
          <p:cNvPr id="9"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249"/>
          <a:stretch/>
        </p:blipFill>
        <p:spPr bwMode="auto">
          <a:xfrm>
            <a:off x="546764" y="1011140"/>
            <a:ext cx="539363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3290" r="-2249"/>
          <a:stretch/>
        </p:blipFill>
        <p:spPr bwMode="auto">
          <a:xfrm>
            <a:off x="762000" y="133359"/>
            <a:ext cx="4117830"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667000" y="617637"/>
            <a:ext cx="1153164" cy="18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7041272"/>
      </p:ext>
    </p:extLst>
  </p:cSld>
  <p:clrMapOvr>
    <a:masterClrMapping/>
  </p:clrMapOvr>
  <p:transition spd="slow">
    <p:wip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8800" y="4914613"/>
            <a:ext cx="1475048" cy="207749"/>
          </a:xfrm>
          <a:prstGeom prst="rect">
            <a:avLst/>
          </a:prstGeom>
          <a:noFill/>
        </p:spPr>
        <p:txBody>
          <a:bodyPr wrap="square" rtlCol="0">
            <a:spAutoFit/>
          </a:bodyPr>
          <a:lstStyle/>
          <a:p>
            <a:r>
              <a:rPr lang="en-US" sz="750" dirty="0"/>
              <a:t>City of North Port, Florida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52" y="765644"/>
            <a:ext cx="6401248" cy="4013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3580198"/>
      </p:ext>
    </p:extLst>
  </p:cSld>
  <p:clrMapOvr>
    <a:masterClrMapping/>
  </p:clrMapOvr>
  <p:transition spd="slow">
    <p:wip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943600" y="4781550"/>
            <a:ext cx="1074998" cy="323165"/>
          </a:xfrm>
          <a:prstGeom prst="rect">
            <a:avLst/>
          </a:prstGeom>
          <a:noFill/>
        </p:spPr>
        <p:txBody>
          <a:bodyPr wrap="square" rtlCol="0">
            <a:spAutoFit/>
          </a:bodyPr>
          <a:lstStyle/>
          <a:p>
            <a:r>
              <a:rPr lang="en-US" sz="750" dirty="0"/>
              <a:t>City of Anaheim, California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09550"/>
            <a:ext cx="586739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0681259"/>
      </p:ext>
    </p:extLst>
  </p:cSld>
  <p:clrMapOvr>
    <a:masterClrMapping/>
  </p:clrMapOvr>
  <p:transition spd="slow">
    <p:wip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943600" y="4781550"/>
            <a:ext cx="1074998" cy="323165"/>
          </a:xfrm>
          <a:prstGeom prst="rect">
            <a:avLst/>
          </a:prstGeom>
          <a:noFill/>
        </p:spPr>
        <p:txBody>
          <a:bodyPr wrap="square" rtlCol="0">
            <a:spAutoFit/>
          </a:bodyPr>
          <a:lstStyle/>
          <a:p>
            <a:r>
              <a:rPr lang="en-US" sz="750" dirty="0"/>
              <a:t>Town of Parker, Colorado</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149" y="133350"/>
            <a:ext cx="4847914"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9311960"/>
      </p:ext>
    </p:extLst>
  </p:cSld>
  <p:clrMapOvr>
    <a:masterClrMapping/>
  </p:clrMapOvr>
  <p:transition spd="slow">
    <p:wip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867400" y="4805774"/>
            <a:ext cx="1074998" cy="323165"/>
          </a:xfrm>
          <a:prstGeom prst="rect">
            <a:avLst/>
          </a:prstGeom>
          <a:noFill/>
        </p:spPr>
        <p:txBody>
          <a:bodyPr wrap="square" rtlCol="0">
            <a:spAutoFit/>
          </a:bodyPr>
          <a:lstStyle/>
          <a:p>
            <a:r>
              <a:rPr lang="en-US" sz="750" dirty="0"/>
              <a:t>New Hanover County, North Carolina</a:t>
            </a: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43942" y="285750"/>
            <a:ext cx="4991099" cy="1707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71743" y="1992996"/>
            <a:ext cx="5063298" cy="30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063746"/>
      </p:ext>
    </p:extLst>
  </p:cSld>
  <p:clrMapOvr>
    <a:masterClrMapping/>
  </p:clrMapOvr>
  <p:transition spd="slow">
    <p:wip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943600" y="4820335"/>
            <a:ext cx="1074998" cy="323165"/>
          </a:xfrm>
          <a:prstGeom prst="rect">
            <a:avLst/>
          </a:prstGeom>
          <a:noFill/>
        </p:spPr>
        <p:txBody>
          <a:bodyPr wrap="square" rtlCol="0">
            <a:spAutoFit/>
          </a:bodyPr>
          <a:lstStyle/>
          <a:p>
            <a:r>
              <a:rPr lang="en-US" sz="750" dirty="0"/>
              <a:t>City of San Luis Obispo, California</a:t>
            </a: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43000" y="209551"/>
            <a:ext cx="4299514"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041015"/>
      </p:ext>
    </p:extLst>
  </p:cSld>
  <p:clrMapOvr>
    <a:masterClrMapping/>
  </p:clrMapOvr>
  <p:transition spd="slow">
    <p:wip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168</a:t>
            </a:fld>
            <a:endParaRPr lang="en-US" sz="1350" dirty="0">
              <a:solidFill>
                <a:schemeClr val="bg1"/>
              </a:solidFill>
            </a:endParaRPr>
          </a:p>
        </p:txBody>
      </p:sp>
      <p:sp>
        <p:nvSpPr>
          <p:cNvPr id="3" name="Rectangle 2"/>
          <p:cNvSpPr/>
          <p:nvPr/>
        </p:nvSpPr>
        <p:spPr>
          <a:xfrm>
            <a:off x="87011" y="2175101"/>
            <a:ext cx="6639833" cy="2631490"/>
          </a:xfrm>
          <a:prstGeom prst="rect">
            <a:avLst/>
          </a:prstGeom>
        </p:spPr>
        <p:txBody>
          <a:bodyPr wrap="square">
            <a:spAutoFit/>
          </a:bodyPr>
          <a:lstStyle/>
          <a:p>
            <a:pPr marL="257168" indent="-257168">
              <a:buFont typeface="Arial" panose="020B0604020202020204" pitchFamily="34" charset="0"/>
              <a:buChar char="•"/>
            </a:pPr>
            <a:r>
              <a:rPr lang="en-US" sz="1500" b="1" dirty="0">
                <a:hlinkClick r:id="rId3"/>
              </a:rPr>
              <a:t>Chicago, IL</a:t>
            </a:r>
            <a:r>
              <a:rPr lang="en-US" sz="1500" dirty="0">
                <a:hlinkClick r:id="rId3"/>
              </a:rPr>
              <a:t> Performance Metrics</a:t>
            </a:r>
            <a:r>
              <a:rPr lang="en-US" sz="1500" dirty="0"/>
              <a:t> – Tracks information in eight areas. Easily scannable views with lots of customization options. </a:t>
            </a:r>
          </a:p>
          <a:p>
            <a:pPr marL="257168" indent="-257168">
              <a:buFont typeface="Arial" panose="020B0604020202020204" pitchFamily="34" charset="0"/>
              <a:buChar char="•"/>
            </a:pPr>
            <a:r>
              <a:rPr lang="en-US" sz="1500" b="1" dirty="0">
                <a:hlinkClick r:id="rId4"/>
              </a:rPr>
              <a:t>San Mateo County, CA</a:t>
            </a:r>
            <a:r>
              <a:rPr lang="en-US" sz="1500" dirty="0">
                <a:hlinkClick r:id="rId4"/>
              </a:rPr>
              <a:t> SMC Performance</a:t>
            </a:r>
            <a:r>
              <a:rPr lang="en-US" sz="1500" dirty="0"/>
              <a:t> – Provides dashboards in three broad areas: progress towards the county's broad 2025 vision goals, departmental goals, and progress on a specific voter-passed initiative. </a:t>
            </a:r>
          </a:p>
          <a:p>
            <a:pPr marL="257168" indent="-257168">
              <a:buFont typeface="Arial" panose="020B0604020202020204" pitchFamily="34" charset="0"/>
              <a:buChar char="•"/>
            </a:pPr>
            <a:r>
              <a:rPr lang="en-US" sz="1500" b="1" dirty="0">
                <a:hlinkClick r:id="rId5"/>
              </a:rPr>
              <a:t>Virginia Department of Transportation</a:t>
            </a:r>
            <a:r>
              <a:rPr lang="en-US" sz="1500" dirty="0">
                <a:hlinkClick r:id="rId5"/>
              </a:rPr>
              <a:t> Dashboard</a:t>
            </a:r>
            <a:r>
              <a:rPr lang="en-US" sz="1500" dirty="0"/>
              <a:t> – Although not a local municipality, this DOT  dashboard takes the name fairly literally creating a visually interesting and easily readable dashboard for citizens.</a:t>
            </a:r>
          </a:p>
          <a:p>
            <a:pPr marL="257168" indent="-257168">
              <a:buFont typeface="Arial" panose="020B0604020202020204" pitchFamily="34" charset="0"/>
              <a:buChar char="•"/>
            </a:pPr>
            <a:r>
              <a:rPr lang="en-US" sz="1500" b="1" dirty="0">
                <a:hlinkClick r:id="rId6"/>
              </a:rPr>
              <a:t>Williamsburg, VA</a:t>
            </a:r>
            <a:r>
              <a:rPr lang="en-US" sz="1500" dirty="0">
                <a:hlinkClick r:id="rId6"/>
              </a:rPr>
              <a:t> Performance Management</a:t>
            </a:r>
            <a:r>
              <a:rPr lang="en-US" sz="1500" dirty="0"/>
              <a:t> – Nice tabbed view of performance metrics in eight key areas. Dashboard is customizable for each user. </a:t>
            </a:r>
          </a:p>
        </p:txBody>
      </p:sp>
      <p:sp>
        <p:nvSpPr>
          <p:cNvPr id="4" name="Rectangle 3"/>
          <p:cNvSpPr/>
          <p:nvPr/>
        </p:nvSpPr>
        <p:spPr>
          <a:xfrm>
            <a:off x="6079387" y="4922964"/>
            <a:ext cx="732893" cy="207749"/>
          </a:xfrm>
          <a:prstGeom prst="rect">
            <a:avLst/>
          </a:prstGeom>
        </p:spPr>
        <p:txBody>
          <a:bodyPr wrap="none">
            <a:spAutoFit/>
          </a:bodyPr>
          <a:lstStyle/>
          <a:p>
            <a:r>
              <a:rPr lang="en-US" sz="750" dirty="0"/>
              <a:t>Source: MRSC</a:t>
            </a:r>
          </a:p>
        </p:txBody>
      </p:sp>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0" y="361950"/>
            <a:ext cx="5670856" cy="1718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4245035"/>
      </p:ext>
    </p:extLst>
  </p:cSld>
  <p:clrMapOvr>
    <a:masterClrMapping/>
  </p:clrMapOvr>
  <p:transition spd="slow">
    <p:wip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169</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77586" y="1140829"/>
            <a:ext cx="63893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#C3. </a:t>
            </a:r>
            <a:r>
              <a:rPr lang="en-US" sz="1650" dirty="0">
                <a:latin typeface="+mn-lt"/>
              </a:rPr>
              <a:t>Include statistical and supplemental data that describe the organization, its community, and population.  It should also furnish other pertinent background information related to the services provided.</a:t>
            </a:r>
          </a:p>
        </p:txBody>
      </p:sp>
      <p:sp>
        <p:nvSpPr>
          <p:cNvPr id="12" name="Rectangle 11"/>
          <p:cNvSpPr/>
          <p:nvPr/>
        </p:nvSpPr>
        <p:spPr>
          <a:xfrm>
            <a:off x="1269037" y="642940"/>
            <a:ext cx="4471096" cy="461665"/>
          </a:xfrm>
          <a:prstGeom prst="rect">
            <a:avLst/>
          </a:prstGeom>
        </p:spPr>
        <p:txBody>
          <a:bodyPr wrap="none">
            <a:spAutoFit/>
          </a:bodyPr>
          <a:lstStyle/>
          <a:p>
            <a:pPr algn="ctr">
              <a:spcBef>
                <a:spcPct val="50000"/>
              </a:spcBef>
            </a:pPr>
            <a:r>
              <a:rPr lang="en-US" sz="2400" dirty="0">
                <a:solidFill>
                  <a:srgbClr val="0000FF"/>
                </a:solidFill>
                <a:latin typeface="+mj-lt"/>
              </a:rPr>
              <a:t>Statistical/Supplemental Section</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50619" y="2097881"/>
            <a:ext cx="6743700" cy="2631490"/>
          </a:xfrm>
          <a:prstGeom prst="rect">
            <a:avLst/>
          </a:prstGeom>
          <a:noFill/>
        </p:spPr>
        <p:txBody>
          <a:bodyPr wrap="square" rtlCol="0">
            <a:spAutoFit/>
          </a:bodyPr>
          <a:lstStyle/>
          <a:p>
            <a:pPr marL="342892" indent="-342892" algn="just">
              <a:buFont typeface="+mj-lt"/>
              <a:buAutoNum type="arabicPeriod"/>
            </a:pPr>
            <a:r>
              <a:rPr lang="en-US" sz="1650" dirty="0"/>
              <a:t>Is statistical information that defines the community included (</a:t>
            </a:r>
            <a:r>
              <a:rPr lang="en-US" sz="1650" i="1" dirty="0"/>
              <a:t>e.g., population, composition of population, land area, and average household income</a:t>
            </a:r>
            <a:r>
              <a:rPr lang="en-US" sz="1650" dirty="0"/>
              <a:t>)?</a:t>
            </a:r>
          </a:p>
          <a:p>
            <a:pPr marL="342892" indent="-342892" algn="just">
              <a:buFont typeface="+mj-lt"/>
              <a:buAutoNum type="arabicPeriod"/>
            </a:pPr>
            <a:r>
              <a:rPr lang="en-US" sz="1650" dirty="0"/>
              <a:t>Is supplemental information on the local economy included </a:t>
            </a:r>
            <a:r>
              <a:rPr lang="en-US" sz="1650" i="1" dirty="0"/>
              <a:t>(e.g., major industries, top taxpayers, employment levels, and comparisons to other local communities</a:t>
            </a:r>
            <a:r>
              <a:rPr lang="en-US" sz="1650" dirty="0"/>
              <a:t>)?</a:t>
            </a:r>
          </a:p>
          <a:p>
            <a:pPr marL="342892" indent="-342892" algn="just">
              <a:buFont typeface="+mj-lt"/>
              <a:buAutoNum type="arabicPeriod"/>
            </a:pPr>
            <a:r>
              <a:rPr lang="en-US" sz="1650" dirty="0"/>
              <a:t>Is other pertinent information on the community </a:t>
            </a:r>
            <a:r>
              <a:rPr lang="en-US" sz="1650" i="1" dirty="0"/>
              <a:t>(e.g., local history, location, public safety, education, culture, recreation, transportation, healthcare, utilities, and governmental structure)</a:t>
            </a:r>
            <a:r>
              <a:rPr lang="en-US" sz="1650" dirty="0"/>
              <a:t> included?</a:t>
            </a:r>
          </a:p>
          <a:p>
            <a:pPr marL="342892" indent="-342892" algn="just">
              <a:buFont typeface="+mj-lt"/>
              <a:buAutoNum type="arabicPeriod"/>
            </a:pPr>
            <a:endParaRPr lang="en-US" sz="1650" dirty="0"/>
          </a:p>
        </p:txBody>
      </p:sp>
    </p:spTree>
    <p:extLst>
      <p:ext uri="{BB962C8B-B14F-4D97-AF65-F5344CB8AC3E}">
        <p14:creationId xmlns:p14="http://schemas.microsoft.com/office/powerpoint/2010/main" val="3686973757"/>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TextBox 1"/>
          <p:cNvSpPr txBox="1"/>
          <p:nvPr/>
        </p:nvSpPr>
        <p:spPr>
          <a:xfrm>
            <a:off x="5631913" y="4629150"/>
            <a:ext cx="1325880" cy="323165"/>
          </a:xfrm>
          <a:prstGeom prst="rect">
            <a:avLst/>
          </a:prstGeom>
          <a:noFill/>
        </p:spPr>
        <p:txBody>
          <a:bodyPr wrap="square" rtlCol="0">
            <a:spAutoFit/>
          </a:bodyPr>
          <a:lstStyle/>
          <a:p>
            <a:r>
              <a:rPr lang="en-US" sz="750" dirty="0"/>
              <a:t>City of Coconut Creek, Florida</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02379" y="209550"/>
            <a:ext cx="4750411"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67286"/>
      </p:ext>
    </p:extLst>
  </p:cSld>
  <p:clrMapOvr>
    <a:masterClrMapping/>
  </p:clrMapOvr>
  <p:transition spd="slow">
    <p:wip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15000" y="4705350"/>
            <a:ext cx="1303598" cy="323165"/>
          </a:xfrm>
          <a:prstGeom prst="rect">
            <a:avLst/>
          </a:prstGeom>
          <a:noFill/>
        </p:spPr>
        <p:txBody>
          <a:bodyPr wrap="square" rtlCol="0">
            <a:spAutoFit/>
          </a:bodyPr>
          <a:lstStyle/>
          <a:p>
            <a:r>
              <a:rPr lang="en-US" sz="750" dirty="0"/>
              <a:t>Town of Bluffton, South Carolina</a:t>
            </a:r>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4800" y="690242"/>
            <a:ext cx="3543299" cy="427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48100" y="814569"/>
            <a:ext cx="2983138" cy="381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006750"/>
      </p:ext>
    </p:extLst>
  </p:cSld>
  <p:clrMapOvr>
    <a:masterClrMapping/>
  </p:clrMapOvr>
  <p:transition spd="slow">
    <p:wip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6019800" y="4629150"/>
            <a:ext cx="886879" cy="438582"/>
          </a:xfrm>
          <a:prstGeom prst="rect">
            <a:avLst/>
          </a:prstGeom>
          <a:noFill/>
        </p:spPr>
        <p:txBody>
          <a:bodyPr wrap="square" rtlCol="0">
            <a:spAutoFit/>
          </a:bodyPr>
          <a:lstStyle/>
          <a:p>
            <a:r>
              <a:rPr lang="en-US" sz="750" dirty="0"/>
              <a:t>City of Cambridge, Massachusetts</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590550"/>
            <a:ext cx="5715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720287"/>
      </p:ext>
    </p:extLst>
  </p:cSld>
  <p:clrMapOvr>
    <a:masterClrMapping/>
  </p:clrMapOvr>
  <p:transition spd="slow">
    <p:wip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75279" y="4849512"/>
            <a:ext cx="1303598" cy="207749"/>
          </a:xfrm>
          <a:prstGeom prst="rect">
            <a:avLst/>
          </a:prstGeom>
          <a:noFill/>
        </p:spPr>
        <p:txBody>
          <a:bodyPr wrap="square" rtlCol="0">
            <a:spAutoFit/>
          </a:bodyPr>
          <a:lstStyle/>
          <a:p>
            <a:r>
              <a:rPr lang="en-US" sz="750" dirty="0"/>
              <a:t>City of Markham, Ontario</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847726"/>
            <a:ext cx="5514078" cy="3933824"/>
          </a:xfrm>
          <a:prstGeom prst="rect">
            <a:avLst/>
          </a:prstGeom>
        </p:spPr>
      </p:pic>
    </p:spTree>
    <p:extLst>
      <p:ext uri="{BB962C8B-B14F-4D97-AF65-F5344CB8AC3E}">
        <p14:creationId xmlns:p14="http://schemas.microsoft.com/office/powerpoint/2010/main" val="1661505410"/>
      </p:ext>
    </p:extLst>
  </p:cSld>
  <p:clrMapOvr>
    <a:masterClrMapping/>
  </p:clrMapOvr>
  <p:transition spd="slow">
    <p:wip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91200" y="4781550"/>
            <a:ext cx="1303598" cy="207749"/>
          </a:xfrm>
          <a:prstGeom prst="rect">
            <a:avLst/>
          </a:prstGeom>
          <a:noFill/>
        </p:spPr>
        <p:txBody>
          <a:bodyPr wrap="square" rtlCol="0">
            <a:spAutoFit/>
          </a:bodyPr>
          <a:lstStyle/>
          <a:p>
            <a:r>
              <a:rPr lang="en-US" sz="750" dirty="0"/>
              <a:t>City of El Paso, Texas</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 y="1143266"/>
            <a:ext cx="3276601" cy="3638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657599" y="1371600"/>
            <a:ext cx="3111341"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5043910"/>
      </p:ext>
    </p:extLst>
  </p:cSld>
  <p:clrMapOvr>
    <a:masterClrMapping/>
  </p:clrMapOvr>
  <p:transition spd="slow">
    <p:wip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8800" y="4857750"/>
            <a:ext cx="1303598" cy="207749"/>
          </a:xfrm>
          <a:prstGeom prst="rect">
            <a:avLst/>
          </a:prstGeom>
          <a:noFill/>
        </p:spPr>
        <p:txBody>
          <a:bodyPr wrap="square" rtlCol="0">
            <a:spAutoFit/>
          </a:bodyPr>
          <a:lstStyle/>
          <a:p>
            <a:r>
              <a:rPr lang="en-US" sz="750" dirty="0"/>
              <a:t>Lethbridge County, Alberta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823" y="133350"/>
            <a:ext cx="396734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4666728"/>
      </p:ext>
    </p:extLst>
  </p:cSld>
  <p:clrMapOvr>
    <a:masterClrMapping/>
  </p:clrMapOvr>
  <p:transition spd="slow">
    <p:wip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91200" y="4857750"/>
            <a:ext cx="1074998" cy="207749"/>
          </a:xfrm>
          <a:prstGeom prst="rect">
            <a:avLst/>
          </a:prstGeom>
          <a:noFill/>
        </p:spPr>
        <p:txBody>
          <a:bodyPr wrap="square" rtlCol="0">
            <a:spAutoFit/>
          </a:bodyPr>
          <a:lstStyle/>
          <a:p>
            <a:r>
              <a:rPr lang="en-US" sz="750" dirty="0"/>
              <a:t>City of Baytown, Texas</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90600" y="871963"/>
            <a:ext cx="4133173" cy="418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06393" y="291563"/>
            <a:ext cx="3429000" cy="20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277607"/>
      </p:ext>
    </p:extLst>
  </p:cSld>
  <p:clrMapOvr>
    <a:masterClrMapping/>
  </p:clrMapOvr>
  <p:transition spd="slow">
    <p:wip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83002" y="4629150"/>
            <a:ext cx="1074998" cy="323165"/>
          </a:xfrm>
          <a:prstGeom prst="rect">
            <a:avLst/>
          </a:prstGeom>
          <a:noFill/>
        </p:spPr>
        <p:txBody>
          <a:bodyPr wrap="square" rtlCol="0">
            <a:spAutoFit/>
          </a:bodyPr>
          <a:lstStyle/>
          <a:p>
            <a:r>
              <a:rPr lang="en-US" sz="750" dirty="0"/>
              <a:t>City of Miramar, Florida</a:t>
            </a:r>
          </a:p>
        </p:txBody>
      </p:sp>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9600" y="990798"/>
            <a:ext cx="2544052" cy="354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557770" y="985840"/>
            <a:ext cx="2843030" cy="35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180483"/>
      </p:ext>
    </p:extLst>
  </p:cSld>
  <p:clrMapOvr>
    <a:masterClrMapping/>
  </p:clrMapOvr>
  <p:transition spd="slow">
    <p:wip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77586" y="1140827"/>
            <a:ext cx="63893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#C4. </a:t>
            </a:r>
            <a:r>
              <a:rPr lang="en-US" sz="1650" dirty="0">
                <a:latin typeface="+mn-lt"/>
              </a:rPr>
              <a:t>A glossary should be included for any terminology (including abbreviations and acronyms) that is not readily understandable to a reasonably informed lay reader.</a:t>
            </a:r>
          </a:p>
        </p:txBody>
      </p:sp>
      <p:sp>
        <p:nvSpPr>
          <p:cNvPr id="12" name="Rectangle 11"/>
          <p:cNvSpPr/>
          <p:nvPr/>
        </p:nvSpPr>
        <p:spPr>
          <a:xfrm>
            <a:off x="2845585" y="642940"/>
            <a:ext cx="1317990" cy="461665"/>
          </a:xfrm>
          <a:prstGeom prst="rect">
            <a:avLst/>
          </a:prstGeom>
        </p:spPr>
        <p:txBody>
          <a:bodyPr wrap="none">
            <a:spAutoFit/>
          </a:bodyPr>
          <a:lstStyle/>
          <a:p>
            <a:pPr algn="ctr">
              <a:spcBef>
                <a:spcPct val="50000"/>
              </a:spcBef>
            </a:pPr>
            <a:r>
              <a:rPr lang="en-US" sz="2400" dirty="0">
                <a:solidFill>
                  <a:srgbClr val="0000FF"/>
                </a:solidFill>
                <a:latin typeface="+mj-lt"/>
              </a:rPr>
              <a:t>Glossary</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50619" y="2097882"/>
            <a:ext cx="6743700" cy="1615827"/>
          </a:xfrm>
          <a:prstGeom prst="rect">
            <a:avLst/>
          </a:prstGeom>
          <a:noFill/>
        </p:spPr>
        <p:txBody>
          <a:bodyPr wrap="square" rtlCol="0">
            <a:spAutoFit/>
          </a:bodyPr>
          <a:lstStyle/>
          <a:p>
            <a:pPr marL="342892" indent="-342892" algn="just">
              <a:buFont typeface="+mj-lt"/>
              <a:buAutoNum type="arabicPeriod"/>
            </a:pPr>
            <a:r>
              <a:rPr lang="en-US" sz="1650" dirty="0"/>
              <a:t>Is a glossary that defines technical terms related to finance and accounting, as well as non-financial terms related to the entity?  </a:t>
            </a:r>
          </a:p>
          <a:p>
            <a:pPr marL="342892" indent="-342892" algn="just">
              <a:buFont typeface="+mj-lt"/>
              <a:buAutoNum type="arabicPeriod"/>
            </a:pPr>
            <a:r>
              <a:rPr lang="en-US" sz="1650" dirty="0"/>
              <a:t>Are acronyms or abbreviations used in the document defined in the glossary?</a:t>
            </a:r>
          </a:p>
          <a:p>
            <a:pPr marL="342892" indent="-342892" algn="just">
              <a:buFont typeface="+mj-lt"/>
              <a:buAutoNum type="arabicPeriod"/>
            </a:pPr>
            <a:r>
              <a:rPr lang="en-US" sz="1650" dirty="0"/>
              <a:t>Is the glossary written in non-technical language?</a:t>
            </a:r>
          </a:p>
          <a:p>
            <a:pPr marL="342892" indent="-342892" algn="just">
              <a:buFont typeface="+mj-lt"/>
              <a:buAutoNum type="arabicPeriod"/>
            </a:pPr>
            <a:endParaRPr lang="en-US" sz="1650" dirty="0"/>
          </a:p>
        </p:txBody>
      </p:sp>
    </p:spTree>
    <p:extLst>
      <p:ext uri="{BB962C8B-B14F-4D97-AF65-F5344CB8AC3E}">
        <p14:creationId xmlns:p14="http://schemas.microsoft.com/office/powerpoint/2010/main" val="2933245111"/>
      </p:ext>
    </p:extLst>
  </p:cSld>
  <p:clrMapOvr>
    <a:masterClrMapping/>
  </p:clrMapOvr>
  <p:transition spd="slow">
    <p:wip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91200" y="4705350"/>
            <a:ext cx="1074998" cy="323165"/>
          </a:xfrm>
          <a:prstGeom prst="rect">
            <a:avLst/>
          </a:prstGeom>
          <a:noFill/>
        </p:spPr>
        <p:txBody>
          <a:bodyPr wrap="square" rtlCol="0">
            <a:spAutoFit/>
          </a:bodyPr>
          <a:lstStyle/>
          <a:p>
            <a:r>
              <a:rPr lang="en-US" sz="750" dirty="0"/>
              <a:t>City of Martinez, California</a:t>
            </a:r>
          </a:p>
        </p:txBody>
      </p:sp>
      <p:pic>
        <p:nvPicPr>
          <p:cNvPr id="2049"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3400" y="282703"/>
            <a:ext cx="5097407" cy="4546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220549"/>
      </p:ext>
    </p:extLst>
  </p:cSld>
  <p:clrMapOvr>
    <a:masterClrMapping/>
  </p:clrMapOvr>
  <p:transition spd="slow">
    <p:wip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58994" y="4705350"/>
            <a:ext cx="1074998" cy="323165"/>
          </a:xfrm>
          <a:prstGeom prst="rect">
            <a:avLst/>
          </a:prstGeom>
          <a:noFill/>
        </p:spPr>
        <p:txBody>
          <a:bodyPr wrap="square" rtlCol="0">
            <a:spAutoFit/>
          </a:bodyPr>
          <a:lstStyle/>
          <a:p>
            <a:r>
              <a:rPr lang="en-US" sz="750" dirty="0"/>
              <a:t>Lethbridge County, Alberta</a:t>
            </a: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19200" y="216087"/>
            <a:ext cx="3810000" cy="473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642752"/>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18</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TextBox 1"/>
          <p:cNvSpPr txBox="1"/>
          <p:nvPr/>
        </p:nvSpPr>
        <p:spPr>
          <a:xfrm>
            <a:off x="5257800" y="4694472"/>
            <a:ext cx="1600200" cy="323165"/>
          </a:xfrm>
          <a:prstGeom prst="rect">
            <a:avLst/>
          </a:prstGeom>
          <a:noFill/>
        </p:spPr>
        <p:txBody>
          <a:bodyPr wrap="square" rtlCol="0">
            <a:spAutoFit/>
          </a:bodyPr>
          <a:lstStyle/>
          <a:p>
            <a:r>
              <a:rPr lang="en-US" sz="750" dirty="0"/>
              <a:t>Capital Metropolitan Transportation Authority, Texas</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31312" y="285751"/>
            <a:ext cx="4312188" cy="476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399971"/>
      </p:ext>
    </p:extLst>
  </p:cSld>
  <p:clrMapOvr>
    <a:masterClrMapping/>
  </p:clrMapOvr>
  <p:transition spd="slow">
    <p:wip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15000" y="4629150"/>
            <a:ext cx="1074998" cy="438582"/>
          </a:xfrm>
          <a:prstGeom prst="rect">
            <a:avLst/>
          </a:prstGeom>
          <a:noFill/>
        </p:spPr>
        <p:txBody>
          <a:bodyPr wrap="square" rtlCol="0">
            <a:spAutoFit/>
          </a:bodyPr>
          <a:lstStyle/>
          <a:p>
            <a:r>
              <a:rPr lang="en-US" sz="750" dirty="0"/>
              <a:t>Santa Clara Valley Transportation Authority, California</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15971" y="285750"/>
            <a:ext cx="3719726"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454517"/>
      </p:ext>
    </p:extLst>
  </p:cSld>
  <p:clrMapOvr>
    <a:masterClrMapping/>
  </p:clrMapOvr>
  <p:transition spd="slow">
    <p:wip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6018310" y="4705350"/>
            <a:ext cx="835515" cy="323165"/>
          </a:xfrm>
          <a:prstGeom prst="rect">
            <a:avLst/>
          </a:prstGeom>
          <a:noFill/>
        </p:spPr>
        <p:txBody>
          <a:bodyPr wrap="square" rtlCol="0">
            <a:spAutoFit/>
          </a:bodyPr>
          <a:lstStyle/>
          <a:p>
            <a:r>
              <a:rPr lang="en-US" sz="750" dirty="0"/>
              <a:t>Douglas County, Wisconsin</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1" y="514350"/>
            <a:ext cx="6094511"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20116"/>
      </p:ext>
    </p:extLst>
  </p:cSld>
  <p:clrMapOvr>
    <a:masterClrMapping/>
  </p:clrMapOvr>
  <p:transition spd="slow">
    <p:wip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867400" y="4781550"/>
            <a:ext cx="1074998" cy="323165"/>
          </a:xfrm>
          <a:prstGeom prst="rect">
            <a:avLst/>
          </a:prstGeom>
          <a:noFill/>
        </p:spPr>
        <p:txBody>
          <a:bodyPr wrap="square" rtlCol="0">
            <a:spAutoFit/>
          </a:bodyPr>
          <a:lstStyle/>
          <a:p>
            <a:r>
              <a:rPr lang="en-US" sz="750" dirty="0"/>
              <a:t>Puget Sound Regional Council, Washington</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0153" y="133351"/>
            <a:ext cx="4091125" cy="496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605222"/>
      </p:ext>
    </p:extLst>
  </p:cSld>
  <p:clrMapOvr>
    <a:masterClrMapping/>
  </p:clrMapOvr>
  <p:transition spd="slow">
    <p:wip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34315" y="1257301"/>
            <a:ext cx="6389370" cy="108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#C5. </a:t>
            </a:r>
            <a:r>
              <a:rPr lang="en-US" sz="1650" dirty="0">
                <a:latin typeface="+mn-lt"/>
              </a:rPr>
              <a:t>Charts and graphs should be used, where appropriate, to highlight financial and statistical information. Narrative interpretation should be provided when the messages conveyed by the graphs are not self-evident.</a:t>
            </a:r>
          </a:p>
        </p:txBody>
      </p:sp>
      <p:sp>
        <p:nvSpPr>
          <p:cNvPr id="12" name="Rectangle 11"/>
          <p:cNvSpPr/>
          <p:nvPr/>
        </p:nvSpPr>
        <p:spPr>
          <a:xfrm>
            <a:off x="2202204" y="642940"/>
            <a:ext cx="2604752" cy="461665"/>
          </a:xfrm>
          <a:prstGeom prst="rect">
            <a:avLst/>
          </a:prstGeom>
        </p:spPr>
        <p:txBody>
          <a:bodyPr wrap="none">
            <a:spAutoFit/>
          </a:bodyPr>
          <a:lstStyle/>
          <a:p>
            <a:pPr algn="ctr">
              <a:spcBef>
                <a:spcPct val="50000"/>
              </a:spcBef>
            </a:pPr>
            <a:r>
              <a:rPr lang="en-US" sz="2400" dirty="0">
                <a:solidFill>
                  <a:srgbClr val="0000FF"/>
                </a:solidFill>
                <a:latin typeface="+mj-lt"/>
              </a:rPr>
              <a:t>Charts and Graphs</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48986" y="2626043"/>
            <a:ext cx="6351815" cy="1107996"/>
          </a:xfrm>
          <a:prstGeom prst="rect">
            <a:avLst/>
          </a:prstGeom>
          <a:noFill/>
        </p:spPr>
        <p:txBody>
          <a:bodyPr wrap="square" rtlCol="0">
            <a:spAutoFit/>
          </a:bodyPr>
          <a:lstStyle/>
          <a:p>
            <a:pPr marL="342892" indent="-342892" algn="just">
              <a:buFont typeface="+mj-lt"/>
              <a:buAutoNum type="arabicPeriod"/>
            </a:pPr>
            <a:r>
              <a:rPr lang="en-US" sz="1650" dirty="0"/>
              <a:t>Are charts and graphs used in the document to convey essential information (</a:t>
            </a:r>
            <a:r>
              <a:rPr lang="en-US" sz="1650" i="1" dirty="0"/>
              <a:t>e.g., key policies, trends, choices and impacts</a:t>
            </a:r>
            <a:r>
              <a:rPr lang="en-US" sz="1650" dirty="0"/>
              <a:t>)? </a:t>
            </a:r>
          </a:p>
          <a:p>
            <a:pPr marL="342892" indent="-342892" algn="just">
              <a:buFont typeface="+mj-lt"/>
              <a:buAutoNum type="arabicPeriod"/>
            </a:pPr>
            <a:r>
              <a:rPr lang="en-US" sz="1650" dirty="0"/>
              <a:t>Are graphics explained?</a:t>
            </a:r>
          </a:p>
          <a:p>
            <a:pPr marL="342892" indent="-342892" algn="just">
              <a:buFont typeface="+mj-lt"/>
              <a:buAutoNum type="arabicPeriod"/>
            </a:pPr>
            <a:endParaRPr lang="en-US" sz="1650" dirty="0"/>
          </a:p>
        </p:txBody>
      </p:sp>
    </p:spTree>
    <p:extLst>
      <p:ext uri="{BB962C8B-B14F-4D97-AF65-F5344CB8AC3E}">
        <p14:creationId xmlns:p14="http://schemas.microsoft.com/office/powerpoint/2010/main" val="1913072753"/>
      </p:ext>
    </p:extLst>
  </p:cSld>
  <p:clrMapOvr>
    <a:masterClrMapping/>
  </p:clrMapOvr>
  <p:transition spd="slow">
    <p:wip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AC709A4-1AB7-4B39-AA87-5FFF50776870}" type="slidenum">
              <a:rPr lang="en-US" smtClean="0"/>
              <a:t>184</a:t>
            </a:fld>
            <a:endParaRPr lang="en-US" dirty="0"/>
          </a:p>
        </p:txBody>
      </p:sp>
      <p:sp>
        <p:nvSpPr>
          <p:cNvPr id="9" name="TextBox 8"/>
          <p:cNvSpPr txBox="1"/>
          <p:nvPr/>
        </p:nvSpPr>
        <p:spPr>
          <a:xfrm>
            <a:off x="4483611" y="4857750"/>
            <a:ext cx="2362200" cy="207749"/>
          </a:xfrm>
          <a:prstGeom prst="rect">
            <a:avLst/>
          </a:prstGeom>
          <a:noFill/>
        </p:spPr>
        <p:txBody>
          <a:bodyPr wrap="square" rtlCol="0">
            <a:spAutoFit/>
          </a:bodyPr>
          <a:lstStyle/>
          <a:p>
            <a:r>
              <a:rPr lang="en-US" sz="750" dirty="0"/>
              <a:t>Clerk &amp; Comptroller Palm Beach County, Florida</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696" y="438150"/>
            <a:ext cx="576547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783373"/>
      </p:ext>
    </p:extLst>
  </p:cSld>
  <p:clrMapOvr>
    <a:masterClrMapping/>
  </p:clrMapOvr>
  <p:transition spd="slow">
    <p:wip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867400" y="4655149"/>
            <a:ext cx="1074998" cy="438582"/>
          </a:xfrm>
          <a:prstGeom prst="rect">
            <a:avLst/>
          </a:prstGeom>
          <a:noFill/>
        </p:spPr>
        <p:txBody>
          <a:bodyPr wrap="square" rtlCol="0">
            <a:spAutoFit/>
          </a:bodyPr>
          <a:lstStyle/>
          <a:p>
            <a:r>
              <a:rPr lang="en-US" sz="750" dirty="0"/>
              <a:t>St. Louis Metropolitan Sewer District,  Missouri</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90550"/>
            <a:ext cx="5723732" cy="428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335680"/>
      </p:ext>
    </p:extLst>
  </p:cSld>
  <p:clrMapOvr>
    <a:masterClrMapping/>
  </p:clrMapOvr>
  <p:transition spd="slow">
    <p:wip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6019800" y="4820335"/>
            <a:ext cx="1074998" cy="323165"/>
          </a:xfrm>
          <a:prstGeom prst="rect">
            <a:avLst/>
          </a:prstGeom>
          <a:noFill/>
        </p:spPr>
        <p:txBody>
          <a:bodyPr wrap="square" rtlCol="0">
            <a:spAutoFit/>
          </a:bodyPr>
          <a:lstStyle/>
          <a:p>
            <a:r>
              <a:rPr lang="en-US" sz="750" dirty="0"/>
              <a:t>City of Dunwoody, Georgia</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99" y="133350"/>
            <a:ext cx="5600701" cy="473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59958"/>
      </p:ext>
    </p:extLst>
  </p:cSld>
  <p:clrMapOvr>
    <a:masterClrMapping/>
  </p:clrMapOvr>
  <p:transition spd="slow">
    <p:wip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867400" y="4781550"/>
            <a:ext cx="1074998" cy="323165"/>
          </a:xfrm>
          <a:prstGeom prst="rect">
            <a:avLst/>
          </a:prstGeom>
          <a:noFill/>
        </p:spPr>
        <p:txBody>
          <a:bodyPr wrap="square" rtlCol="0">
            <a:spAutoFit/>
          </a:bodyPr>
          <a:lstStyle/>
          <a:p>
            <a:r>
              <a:rPr lang="en-US" sz="750" dirty="0"/>
              <a:t>City of Portland, Oregon</a:t>
            </a:r>
          </a:p>
        </p:txBody>
      </p:sp>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64787" y="285750"/>
            <a:ext cx="5740144"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8834544"/>
      </p:ext>
    </p:extLst>
  </p:cSld>
  <p:clrMapOvr>
    <a:masterClrMapping/>
  </p:clrMapOvr>
  <p:transition spd="slow">
    <p:wip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705350"/>
            <a:ext cx="1379798" cy="323165"/>
          </a:xfrm>
          <a:prstGeom prst="rect">
            <a:avLst/>
          </a:prstGeom>
          <a:noFill/>
        </p:spPr>
        <p:txBody>
          <a:bodyPr wrap="square" rtlCol="0">
            <a:spAutoFit/>
          </a:bodyPr>
          <a:lstStyle/>
          <a:p>
            <a:r>
              <a:rPr lang="en-US" sz="750" dirty="0"/>
              <a:t>Coachella  Valley Water District,  California</a:t>
            </a:r>
          </a:p>
        </p:txBody>
      </p:sp>
      <p:pic>
        <p:nvPicPr>
          <p:cNvPr id="9" name="Picture 2" descr="I:\DATA\WP50\BudgetProgramFiles\JFishbein\Third Book\Chapter examples\Chapter 26\Pages from 2016-2017 Coachella Valley Water District Operating Budget (1).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68472" y="184498"/>
            <a:ext cx="5031174"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277765"/>
      </p:ext>
    </p:extLst>
  </p:cSld>
  <p:clrMapOvr>
    <a:masterClrMapping/>
  </p:clrMapOvr>
  <p:transition spd="slow">
    <p:wip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97616" y="4705350"/>
            <a:ext cx="1074998" cy="323165"/>
          </a:xfrm>
          <a:prstGeom prst="rect">
            <a:avLst/>
          </a:prstGeom>
          <a:noFill/>
        </p:spPr>
        <p:txBody>
          <a:bodyPr wrap="square" rtlCol="0">
            <a:spAutoFit/>
          </a:bodyPr>
          <a:lstStyle/>
          <a:p>
            <a:r>
              <a:rPr lang="en-US" sz="750" dirty="0"/>
              <a:t>City of Cambridge, Massachusetts</a:t>
            </a: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06" y="675890"/>
            <a:ext cx="6880885" cy="389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12853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TextBox 1"/>
          <p:cNvSpPr txBox="1"/>
          <p:nvPr/>
        </p:nvSpPr>
        <p:spPr>
          <a:xfrm>
            <a:off x="5717471" y="4705350"/>
            <a:ext cx="1085850" cy="207749"/>
          </a:xfrm>
          <a:prstGeom prst="rect">
            <a:avLst/>
          </a:prstGeom>
          <a:noFill/>
        </p:spPr>
        <p:txBody>
          <a:bodyPr wrap="square" rtlCol="0">
            <a:spAutoFit/>
          </a:bodyPr>
          <a:lstStyle/>
          <a:p>
            <a:r>
              <a:rPr lang="en-US" sz="750" dirty="0"/>
              <a:t>City of Naples, Florida</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8682" y="285749"/>
            <a:ext cx="5114754" cy="883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8064" y="1200150"/>
            <a:ext cx="5281829" cy="385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9106338"/>
      </p:ext>
    </p:extLst>
  </p:cSld>
  <p:clrMapOvr>
    <a:masterClrMapping/>
  </p:clrMapOvr>
  <p:transition spd="slow">
    <p:wip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77586" y="1140829"/>
            <a:ext cx="63893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#C6. </a:t>
            </a:r>
            <a:r>
              <a:rPr lang="en-US" sz="1650" dirty="0">
                <a:latin typeface="+mn-lt"/>
              </a:rPr>
              <a:t>The budget information should be produced and formatted in such a way as to enhance its understanding by the average reader. It should be attractive, consistent, and oriented to the reader's needs.</a:t>
            </a:r>
          </a:p>
        </p:txBody>
      </p:sp>
      <p:sp>
        <p:nvSpPr>
          <p:cNvPr id="12" name="Rectangle 11"/>
          <p:cNvSpPr/>
          <p:nvPr/>
        </p:nvSpPr>
        <p:spPr>
          <a:xfrm>
            <a:off x="1325142" y="642940"/>
            <a:ext cx="4358886" cy="461665"/>
          </a:xfrm>
          <a:prstGeom prst="rect">
            <a:avLst/>
          </a:prstGeom>
        </p:spPr>
        <p:txBody>
          <a:bodyPr wrap="none">
            <a:spAutoFit/>
          </a:bodyPr>
          <a:lstStyle/>
          <a:p>
            <a:pPr algn="ctr">
              <a:spcBef>
                <a:spcPct val="50000"/>
              </a:spcBef>
            </a:pPr>
            <a:r>
              <a:rPr lang="en-US" sz="2400" dirty="0">
                <a:solidFill>
                  <a:srgbClr val="0000FF"/>
                </a:solidFill>
                <a:latin typeface="+mj-lt"/>
              </a:rPr>
              <a:t>Understandability and Usability</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50619" y="2097882"/>
            <a:ext cx="6743700" cy="1615827"/>
          </a:xfrm>
          <a:prstGeom prst="rect">
            <a:avLst/>
          </a:prstGeom>
          <a:noFill/>
        </p:spPr>
        <p:txBody>
          <a:bodyPr wrap="square" rtlCol="0">
            <a:spAutoFit/>
          </a:bodyPr>
          <a:lstStyle/>
          <a:p>
            <a:pPr marL="342892" indent="-342892" algn="just">
              <a:buFont typeface="+mj-lt"/>
              <a:buAutoNum type="arabicPeriod"/>
            </a:pPr>
            <a:r>
              <a:rPr lang="en-US" sz="1650" dirty="0"/>
              <a:t>Are page formatting and font consistent?    </a:t>
            </a:r>
          </a:p>
          <a:p>
            <a:pPr marL="342892" indent="-342892" algn="just">
              <a:buFont typeface="+mj-lt"/>
              <a:buAutoNum type="arabicPeriod"/>
            </a:pPr>
            <a:r>
              <a:rPr lang="en-US" sz="1650" dirty="0"/>
              <a:t>Is the level of detail appropriate? </a:t>
            </a:r>
          </a:p>
          <a:p>
            <a:pPr marL="342892" indent="-342892" algn="just">
              <a:buFont typeface="+mj-lt"/>
              <a:buAutoNum type="arabicPeriod"/>
            </a:pPr>
            <a:r>
              <a:rPr lang="en-US" sz="1650" dirty="0"/>
              <a:t>Are text, tables, and graphs legible and accurate?</a:t>
            </a:r>
          </a:p>
          <a:p>
            <a:pPr marL="342892" indent="-342892" algn="just">
              <a:buFont typeface="+mj-lt"/>
              <a:buAutoNum type="arabicPeriod"/>
            </a:pPr>
            <a:r>
              <a:rPr lang="en-US" sz="1650" dirty="0"/>
              <a:t>Are links included to other forms of budget communication, like videos, social media, etc.?</a:t>
            </a:r>
          </a:p>
          <a:p>
            <a:pPr marL="342892" indent="-342892" algn="just">
              <a:buFont typeface="+mj-lt"/>
              <a:buAutoNum type="arabicPeriod"/>
            </a:pPr>
            <a:endParaRPr lang="en-US" sz="1650" dirty="0"/>
          </a:p>
        </p:txBody>
      </p:sp>
    </p:spTree>
    <p:extLst>
      <p:ext uri="{BB962C8B-B14F-4D97-AF65-F5344CB8AC3E}">
        <p14:creationId xmlns:p14="http://schemas.microsoft.com/office/powerpoint/2010/main" val="4058407565"/>
      </p:ext>
    </p:extLst>
  </p:cSld>
  <p:clrMapOvr>
    <a:masterClrMapping/>
  </p:clrMapOvr>
  <p:transition spd="slow">
    <p:wip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867400" y="4629150"/>
            <a:ext cx="1074998" cy="323165"/>
          </a:xfrm>
          <a:prstGeom prst="rect">
            <a:avLst/>
          </a:prstGeom>
          <a:noFill/>
        </p:spPr>
        <p:txBody>
          <a:bodyPr wrap="square" rtlCol="0">
            <a:spAutoFit/>
          </a:bodyPr>
          <a:lstStyle/>
          <a:p>
            <a:r>
              <a:rPr lang="en-US" sz="750" dirty="0"/>
              <a:t>City of Dunwoody, Georgia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1855"/>
            <a:ext cx="5338118" cy="4610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293488"/>
      </p:ext>
    </p:extLst>
  </p:cSld>
  <p:clrMapOvr>
    <a:masterClrMapping/>
  </p:clrMapOvr>
  <p:transition spd="slow">
    <p:wip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91200" y="4629150"/>
            <a:ext cx="960698" cy="323165"/>
          </a:xfrm>
          <a:prstGeom prst="rect">
            <a:avLst/>
          </a:prstGeom>
          <a:noFill/>
        </p:spPr>
        <p:txBody>
          <a:bodyPr wrap="square" rtlCol="0">
            <a:spAutoFit/>
          </a:bodyPr>
          <a:lstStyle/>
          <a:p>
            <a:r>
              <a:rPr lang="en-US" sz="750" dirty="0"/>
              <a:t>City of Winter Park, Florida</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8650" y="514351"/>
            <a:ext cx="5562306" cy="391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164564"/>
      </p:ext>
    </p:extLst>
  </p:cSld>
  <p:clrMapOvr>
    <a:masterClrMapping/>
  </p:clrMapOvr>
  <p:transition spd="slow">
    <p:wip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91200" y="4629150"/>
            <a:ext cx="960698" cy="323165"/>
          </a:xfrm>
          <a:prstGeom prst="rect">
            <a:avLst/>
          </a:prstGeom>
          <a:noFill/>
        </p:spPr>
        <p:txBody>
          <a:bodyPr wrap="square" rtlCol="0">
            <a:spAutoFit/>
          </a:bodyPr>
          <a:lstStyle/>
          <a:p>
            <a:r>
              <a:rPr lang="en-US" sz="750" dirty="0"/>
              <a:t>Douglas County, Wisconsin</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08991"/>
            <a:ext cx="4887764" cy="484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415235"/>
      </p:ext>
    </p:extLst>
  </p:cSld>
  <p:clrMapOvr>
    <a:masterClrMapping/>
  </p:clrMapOvr>
  <p:transition spd="slow">
    <p:wip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91200" y="4629150"/>
            <a:ext cx="960698" cy="323165"/>
          </a:xfrm>
          <a:prstGeom prst="rect">
            <a:avLst/>
          </a:prstGeom>
          <a:noFill/>
        </p:spPr>
        <p:txBody>
          <a:bodyPr wrap="square" rtlCol="0">
            <a:spAutoFit/>
          </a:bodyPr>
          <a:lstStyle/>
          <a:p>
            <a:r>
              <a:rPr lang="en-US" sz="750" dirty="0"/>
              <a:t>City of Milton, Georgia</a:t>
            </a: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38199" y="83246"/>
            <a:ext cx="4604769" cy="490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5345691"/>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737237"/>
            <a:ext cx="1714500" cy="371776"/>
          </a:xfrm>
        </p:spPr>
        <p:txBody>
          <a:bodyPr/>
          <a:lstStyle/>
          <a:p>
            <a:r>
              <a:rPr lang="en-US" sz="2400" dirty="0" smtClean="0">
                <a:solidFill>
                  <a:srgbClr val="0000FF"/>
                </a:solidFill>
              </a:rPr>
              <a:t>Instructor</a:t>
            </a:r>
            <a:endParaRPr lang="en-US" sz="2400" dirty="0">
              <a:solidFill>
                <a:srgbClr val="0000FF"/>
              </a:solidFill>
            </a:endParaRPr>
          </a:p>
        </p:txBody>
      </p:sp>
      <p:sp>
        <p:nvSpPr>
          <p:cNvPr id="3" name="Content Placeholder 2"/>
          <p:cNvSpPr>
            <a:spLocks noGrp="1"/>
          </p:cNvSpPr>
          <p:nvPr>
            <p:ph idx="1"/>
          </p:nvPr>
        </p:nvSpPr>
        <p:spPr>
          <a:xfrm>
            <a:off x="102530" y="1293224"/>
            <a:ext cx="6709753" cy="3183255"/>
          </a:xfrm>
        </p:spPr>
        <p:txBody>
          <a:bodyPr numCol="2">
            <a:noAutofit/>
          </a:bodyPr>
          <a:lstStyle/>
          <a:p>
            <a:pPr marL="308603" lvl="1" indent="0">
              <a:buNone/>
            </a:pPr>
            <a:endParaRPr lang="en-US" dirty="0"/>
          </a:p>
          <a:p>
            <a:r>
              <a:rPr lang="en-US" sz="1800" dirty="0"/>
              <a:t> John Fishbein</a:t>
            </a:r>
          </a:p>
          <a:p>
            <a:pPr marL="308603" lvl="1" indent="0">
              <a:buNone/>
            </a:pPr>
            <a:r>
              <a:rPr lang="en-US" sz="1800" dirty="0" smtClean="0"/>
              <a:t>Senior Program Manager </a:t>
            </a:r>
          </a:p>
          <a:p>
            <a:pPr marL="308603" lvl="1" indent="0">
              <a:buNone/>
            </a:pPr>
            <a:r>
              <a:rPr lang="en-US" sz="1800" dirty="0" smtClean="0"/>
              <a:t>Technical Services Center</a:t>
            </a:r>
          </a:p>
          <a:p>
            <a:pPr marL="308603" lvl="1" indent="0">
              <a:buNone/>
            </a:pPr>
            <a:r>
              <a:rPr lang="en-US" sz="1800" dirty="0" smtClean="0"/>
              <a:t>Government Finance Officers Association (GFOA)</a:t>
            </a:r>
          </a:p>
          <a:p>
            <a:pPr marL="308603" lvl="1" indent="0">
              <a:buNone/>
            </a:pPr>
            <a:r>
              <a:rPr lang="en-US" sz="1800" dirty="0" smtClean="0"/>
              <a:t>Email: jfishbein@gfoa.org</a:t>
            </a:r>
          </a:p>
          <a:p>
            <a:pPr marL="308603" lvl="1" indent="0">
              <a:buNone/>
            </a:pPr>
            <a:endParaRPr lang="en-US" dirty="0" smtClean="0"/>
          </a:p>
          <a:p>
            <a:endParaRPr lang="en-US" sz="1500" dirty="0"/>
          </a:p>
          <a:p>
            <a:endParaRPr lang="en-US" sz="1500" dirty="0"/>
          </a:p>
          <a:p>
            <a:endParaRPr lang="en-US" sz="1500" dirty="0"/>
          </a:p>
          <a:p>
            <a:pPr marL="308603" lvl="1" indent="0">
              <a:buNone/>
            </a:pPr>
            <a:endParaRPr lang="en-US" dirty="0" smtClean="0"/>
          </a:p>
          <a:p>
            <a:pPr marL="308603" lvl="1" indent="0">
              <a:buNone/>
            </a:pPr>
            <a:endParaRPr lang="en-US" dirty="0" smtClean="0"/>
          </a:p>
          <a:p>
            <a:pPr marL="308603" lvl="1" indent="0">
              <a:buNone/>
            </a:pPr>
            <a:endParaRPr lang="en-US" dirty="0"/>
          </a:p>
          <a:p>
            <a:pPr marL="308603" lvl="1" indent="0">
              <a:buNone/>
            </a:pPr>
            <a:endParaRPr lang="en-US" dirty="0"/>
          </a:p>
          <a:p>
            <a:pPr marL="308603" lvl="1" indent="0">
              <a:buNone/>
            </a:pPr>
            <a:endParaRPr lang="en-US" dirty="0" smtClean="0"/>
          </a:p>
          <a:p>
            <a:pPr marL="308603" lvl="1" indent="0">
              <a:buNone/>
            </a:pPr>
            <a:endParaRPr lang="en-US" dirty="0" smtClean="0"/>
          </a:p>
          <a:p>
            <a:pPr marL="308603" lvl="1" indent="0">
              <a:buNone/>
            </a:pPr>
            <a:endParaRPr lang="en-US" dirty="0" smtClean="0"/>
          </a:p>
        </p:txBody>
      </p:sp>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2</a:t>
            </a:fld>
            <a:endParaRPr lang="en-US" sz="1350" dirty="0">
              <a:solidFill>
                <a:schemeClr val="bg1"/>
              </a:solidFill>
            </a:endParaRPr>
          </a:p>
        </p:txBody>
      </p:sp>
    </p:spTree>
    <p:extLst>
      <p:ext uri="{BB962C8B-B14F-4D97-AF65-F5344CB8AC3E}">
        <p14:creationId xmlns:p14="http://schemas.microsoft.com/office/powerpoint/2010/main" val="3045467077"/>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TextBox 1"/>
          <p:cNvSpPr txBox="1"/>
          <p:nvPr/>
        </p:nvSpPr>
        <p:spPr>
          <a:xfrm>
            <a:off x="5638800" y="4601184"/>
            <a:ext cx="1348740" cy="323165"/>
          </a:xfrm>
          <a:prstGeom prst="rect">
            <a:avLst/>
          </a:prstGeom>
          <a:noFill/>
        </p:spPr>
        <p:txBody>
          <a:bodyPr wrap="square" rtlCol="0">
            <a:spAutoFit/>
          </a:bodyPr>
          <a:lstStyle/>
          <a:p>
            <a:r>
              <a:rPr lang="en-US" sz="750" dirty="0"/>
              <a:t>Montgomery County, Maryland</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72170" y="438150"/>
            <a:ext cx="4920236" cy="70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47800" y="1126304"/>
            <a:ext cx="4311968" cy="3282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5597230"/>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85750" y="1590185"/>
            <a:ext cx="638937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#P1.  </a:t>
            </a:r>
            <a:r>
              <a:rPr lang="en-US" altLang="en-US" sz="1650" i="1" dirty="0">
                <a:solidFill>
                  <a:srgbClr val="000000"/>
                </a:solidFill>
                <a:latin typeface="+mn-lt"/>
                <a:ea typeface="Times New Roman" pitchFamily="18" charset="0"/>
              </a:rPr>
              <a:t>Mandatory:</a:t>
            </a:r>
            <a:r>
              <a:rPr lang="en-US" altLang="en-US" sz="1650" dirty="0">
                <a:solidFill>
                  <a:srgbClr val="000000"/>
                </a:solidFill>
                <a:latin typeface="+mn-lt"/>
                <a:ea typeface="Times New Roman" pitchFamily="18" charset="0"/>
              </a:rPr>
              <a:t>  </a:t>
            </a:r>
            <a:r>
              <a:rPr lang="en-US" sz="1650" dirty="0">
                <a:latin typeface="+mn-lt"/>
              </a:rPr>
              <a:t>Provide a coherent statement of organization-wide, strategic goals and strategies that address long-term concerns and issues.</a:t>
            </a:r>
            <a:endParaRPr lang="en-US" altLang="en-US" sz="1650" dirty="0">
              <a:latin typeface="+mn-lt"/>
            </a:endParaRPr>
          </a:p>
        </p:txBody>
      </p:sp>
      <p:sp>
        <p:nvSpPr>
          <p:cNvPr id="11" name="Rectangle 8"/>
          <p:cNvSpPr>
            <a:spLocks noChangeArrowheads="1"/>
          </p:cNvSpPr>
          <p:nvPr/>
        </p:nvSpPr>
        <p:spPr bwMode="auto">
          <a:xfrm>
            <a:off x="44089" y="2571751"/>
            <a:ext cx="6812281" cy="108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 pos="4572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 pos="4572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 pos="4572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 pos="4572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 pos="4572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 pos="4572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 pos="4572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 pos="4572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 pos="457200" algn="l"/>
              </a:tabLst>
              <a:defRPr>
                <a:solidFill>
                  <a:schemeClr val="tx1"/>
                </a:solidFill>
                <a:latin typeface="Arial" pitchFamily="34" charset="0"/>
                <a:cs typeface="Arial" pitchFamily="34" charset="0"/>
              </a:defRPr>
            </a:lvl9pPr>
          </a:lstStyle>
          <a:p>
            <a:pPr marL="342892" indent="-342892">
              <a:buFont typeface="+mj-lt"/>
              <a:buAutoNum type="arabicPeriod"/>
            </a:pPr>
            <a:r>
              <a:rPr lang="en-US" sz="1650" dirty="0">
                <a:latin typeface="+mn-lt"/>
              </a:rPr>
              <a:t>Are strategic goals included?</a:t>
            </a:r>
          </a:p>
          <a:p>
            <a:pPr marL="342892" indent="-342892">
              <a:buFont typeface="+mj-lt"/>
              <a:buAutoNum type="arabicPeriod"/>
            </a:pPr>
            <a:r>
              <a:rPr lang="en-US" sz="1650" dirty="0">
                <a:latin typeface="+mn-lt"/>
              </a:rPr>
              <a:t> Is the process for creating the strategic goals explained?</a:t>
            </a:r>
          </a:p>
          <a:p>
            <a:pPr marL="342892" indent="-342892">
              <a:buFont typeface="+mj-lt"/>
              <a:buAutoNum type="arabicPeriod"/>
            </a:pPr>
            <a:r>
              <a:rPr lang="en-US" sz="1650" dirty="0">
                <a:latin typeface="+mn-lt"/>
              </a:rPr>
              <a:t>Are action plans and/or strategies included to show how these goals will be accomplished?</a:t>
            </a:r>
          </a:p>
        </p:txBody>
      </p:sp>
      <p:sp>
        <p:nvSpPr>
          <p:cNvPr id="12" name="Rectangle 11"/>
          <p:cNvSpPr/>
          <p:nvPr/>
        </p:nvSpPr>
        <p:spPr>
          <a:xfrm>
            <a:off x="1477332" y="827454"/>
            <a:ext cx="4054443" cy="461665"/>
          </a:xfrm>
          <a:prstGeom prst="rect">
            <a:avLst/>
          </a:prstGeom>
        </p:spPr>
        <p:txBody>
          <a:bodyPr wrap="none">
            <a:spAutoFit/>
          </a:bodyPr>
          <a:lstStyle/>
          <a:p>
            <a:pPr algn="ctr">
              <a:spcBef>
                <a:spcPct val="50000"/>
              </a:spcBef>
            </a:pPr>
            <a:r>
              <a:rPr lang="en-US" sz="2400" dirty="0">
                <a:solidFill>
                  <a:srgbClr val="0000FF"/>
                </a:solidFill>
                <a:latin typeface="+mj-lt"/>
              </a:rPr>
              <a:t>Strategic Goals and Strategies</a:t>
            </a:r>
          </a:p>
        </p:txBody>
      </p:sp>
    </p:spTree>
    <p:extLst>
      <p:ext uri="{BB962C8B-B14F-4D97-AF65-F5344CB8AC3E}">
        <p14:creationId xmlns:p14="http://schemas.microsoft.com/office/powerpoint/2010/main" val="3519566856"/>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9" name="TextBox 8"/>
          <p:cNvSpPr txBox="1"/>
          <p:nvPr/>
        </p:nvSpPr>
        <p:spPr>
          <a:xfrm>
            <a:off x="5562600" y="4623049"/>
            <a:ext cx="1371600" cy="323165"/>
          </a:xfrm>
          <a:prstGeom prst="rect">
            <a:avLst/>
          </a:prstGeom>
          <a:noFill/>
        </p:spPr>
        <p:txBody>
          <a:bodyPr wrap="square" rtlCol="0">
            <a:spAutoFit/>
          </a:bodyPr>
          <a:lstStyle/>
          <a:p>
            <a:r>
              <a:rPr lang="en-US" sz="750" dirty="0"/>
              <a:t>City of Pompano Beach, Florida</a:t>
            </a:r>
          </a:p>
        </p:txBody>
      </p:sp>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149" y="357296"/>
            <a:ext cx="4715251" cy="457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776791"/>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23</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9" name="TextBox 8"/>
          <p:cNvSpPr txBox="1"/>
          <p:nvPr/>
        </p:nvSpPr>
        <p:spPr>
          <a:xfrm>
            <a:off x="6012180" y="4705350"/>
            <a:ext cx="800100" cy="323165"/>
          </a:xfrm>
          <a:prstGeom prst="rect">
            <a:avLst/>
          </a:prstGeom>
          <a:noFill/>
        </p:spPr>
        <p:txBody>
          <a:bodyPr wrap="square" rtlCol="0">
            <a:spAutoFit/>
          </a:bodyPr>
          <a:lstStyle/>
          <a:p>
            <a:r>
              <a:rPr lang="en-US" sz="750" dirty="0"/>
              <a:t>City of Coral Springs, Florida</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56862" y="438150"/>
            <a:ext cx="535830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118122"/>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44414" y="209550"/>
            <a:ext cx="465389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791200" y="4705350"/>
            <a:ext cx="1222534" cy="323165"/>
          </a:xfrm>
          <a:prstGeom prst="rect">
            <a:avLst/>
          </a:prstGeom>
          <a:noFill/>
        </p:spPr>
        <p:txBody>
          <a:bodyPr wrap="square" rtlCol="0">
            <a:spAutoFit/>
          </a:bodyPr>
          <a:lstStyle/>
          <a:p>
            <a:r>
              <a:rPr lang="en-US" sz="750" dirty="0"/>
              <a:t>City of Fayetteville, Georgia</a:t>
            </a:r>
          </a:p>
        </p:txBody>
      </p:sp>
    </p:spTree>
    <p:extLst>
      <p:ext uri="{BB962C8B-B14F-4D97-AF65-F5344CB8AC3E}">
        <p14:creationId xmlns:p14="http://schemas.microsoft.com/office/powerpoint/2010/main" val="874896296"/>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9" name="TextBox 8"/>
          <p:cNvSpPr txBox="1"/>
          <p:nvPr/>
        </p:nvSpPr>
        <p:spPr>
          <a:xfrm>
            <a:off x="5772150" y="4928183"/>
            <a:ext cx="1085850" cy="207749"/>
          </a:xfrm>
          <a:prstGeom prst="rect">
            <a:avLst/>
          </a:prstGeom>
          <a:noFill/>
        </p:spPr>
        <p:txBody>
          <a:bodyPr wrap="square" rtlCol="0">
            <a:spAutoFit/>
          </a:bodyPr>
          <a:lstStyle/>
          <a:p>
            <a:r>
              <a:rPr lang="en-US" sz="750" dirty="0"/>
              <a:t>City of McAllen, Texas</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3"/>
          <a:stretch/>
        </p:blipFill>
        <p:spPr bwMode="auto">
          <a:xfrm>
            <a:off x="377539" y="133350"/>
            <a:ext cx="6007592"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3104534"/>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26</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85750" y="1061475"/>
            <a:ext cx="638937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#P2.  </a:t>
            </a:r>
            <a:r>
              <a:rPr lang="en-US" altLang="en-US" sz="1650" i="1" dirty="0">
                <a:solidFill>
                  <a:srgbClr val="000000"/>
                </a:solidFill>
                <a:latin typeface="+mn-lt"/>
                <a:ea typeface="Times New Roman" pitchFamily="18" charset="0"/>
              </a:rPr>
              <a:t>Mandatory:</a:t>
            </a:r>
            <a:r>
              <a:rPr lang="en-US" altLang="en-US" sz="1650" dirty="0">
                <a:solidFill>
                  <a:srgbClr val="000000"/>
                </a:solidFill>
                <a:latin typeface="+mn-lt"/>
                <a:ea typeface="Times New Roman" pitchFamily="18" charset="0"/>
              </a:rPr>
              <a:t>  </a:t>
            </a:r>
            <a:r>
              <a:rPr lang="en-US" sz="1650" dirty="0">
                <a:latin typeface="+mn-lt"/>
              </a:rPr>
              <a:t>Provide a budget message that articulates priorities and issues for the upcoming year. The message should describe significant changes in priorities from the current year and explain the factors that led to those changes. The message may take one of several forms </a:t>
            </a:r>
            <a:r>
              <a:rPr lang="en-US" sz="1650" i="1" dirty="0">
                <a:latin typeface="+mn-lt"/>
              </a:rPr>
              <a:t>(e.g., transmittal letter, budget summary section)</a:t>
            </a:r>
            <a:r>
              <a:rPr lang="en-US" sz="1650" dirty="0">
                <a:latin typeface="+mn-lt"/>
              </a:rPr>
              <a:t>. </a:t>
            </a:r>
            <a:endParaRPr lang="en-US" altLang="en-US" sz="1650" dirty="0">
              <a:latin typeface="+mn-lt"/>
            </a:endParaRPr>
          </a:p>
        </p:txBody>
      </p:sp>
      <p:sp>
        <p:nvSpPr>
          <p:cNvPr id="12" name="Rectangle 11"/>
          <p:cNvSpPr/>
          <p:nvPr/>
        </p:nvSpPr>
        <p:spPr>
          <a:xfrm>
            <a:off x="2071304" y="642940"/>
            <a:ext cx="2866490" cy="461665"/>
          </a:xfrm>
          <a:prstGeom prst="rect">
            <a:avLst/>
          </a:prstGeom>
        </p:spPr>
        <p:txBody>
          <a:bodyPr wrap="none">
            <a:spAutoFit/>
          </a:bodyPr>
          <a:lstStyle/>
          <a:p>
            <a:pPr algn="ctr">
              <a:spcBef>
                <a:spcPct val="50000"/>
              </a:spcBef>
            </a:pPr>
            <a:r>
              <a:rPr lang="en-US" sz="2400" dirty="0">
                <a:solidFill>
                  <a:srgbClr val="0000FF"/>
                </a:solidFill>
                <a:latin typeface="+mj-lt"/>
              </a:rPr>
              <a:t>Priorities and Issues</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114300" y="2400304"/>
            <a:ext cx="6743700" cy="2123658"/>
          </a:xfrm>
          <a:prstGeom prst="rect">
            <a:avLst/>
          </a:prstGeom>
          <a:noFill/>
        </p:spPr>
        <p:txBody>
          <a:bodyPr wrap="square" rtlCol="0">
            <a:spAutoFit/>
          </a:bodyPr>
          <a:lstStyle/>
          <a:p>
            <a:pPr marL="257168" indent="-257168" algn="just" eaLnBrk="0" fontAlgn="base" hangingPunct="0">
              <a:spcBef>
                <a:spcPct val="0"/>
              </a:spcBef>
              <a:spcAft>
                <a:spcPct val="0"/>
              </a:spcAft>
              <a:buFont typeface="+mj-lt"/>
              <a:buAutoNum type="arabicPeriod"/>
              <a:tabLst>
                <a:tab pos="342892" algn="l"/>
              </a:tabLst>
            </a:pPr>
            <a:r>
              <a:rPr lang="en-US" altLang="en-US" sz="1650" dirty="0">
                <a:solidFill>
                  <a:srgbClr val="000000"/>
                </a:solidFill>
                <a:ea typeface="Times New Roman" pitchFamily="18" charset="0"/>
                <a:cs typeface="Arial" pitchFamily="34" charset="0"/>
              </a:rPr>
              <a:t>Does the message highlight the principal issues facing the governing body in developing the budget </a:t>
            </a:r>
            <a:r>
              <a:rPr lang="en-US" altLang="en-US" sz="1650" i="1" dirty="0">
                <a:solidFill>
                  <a:srgbClr val="000000"/>
                </a:solidFill>
                <a:ea typeface="Times New Roman" pitchFamily="18" charset="0"/>
                <a:cs typeface="Arial" pitchFamily="34" charset="0"/>
              </a:rPr>
              <a:t>(e.g., policy issues, economic factors, regulatory, and legislative challenges)</a:t>
            </a:r>
            <a:r>
              <a:rPr lang="en-US" altLang="en-US" sz="1650" dirty="0">
                <a:solidFill>
                  <a:srgbClr val="000000"/>
                </a:solidFill>
                <a:ea typeface="Times New Roman" pitchFamily="18" charset="0"/>
                <a:cs typeface="Arial" pitchFamily="34" charset="0"/>
              </a:rPr>
              <a:t>?</a:t>
            </a:r>
            <a:endParaRPr lang="en-US" altLang="en-US" sz="1650" dirty="0">
              <a:cs typeface="Arial" pitchFamily="34" charset="0"/>
            </a:endParaRPr>
          </a:p>
          <a:p>
            <a:pPr marL="257168" indent="-257168" algn="just" eaLnBrk="0" fontAlgn="base" hangingPunct="0">
              <a:spcBef>
                <a:spcPct val="0"/>
              </a:spcBef>
              <a:spcAft>
                <a:spcPct val="0"/>
              </a:spcAft>
              <a:buFont typeface="+mj-lt"/>
              <a:buAutoNum type="arabicPeriod"/>
              <a:tabLst>
                <a:tab pos="342892" algn="l"/>
              </a:tabLst>
            </a:pPr>
            <a:r>
              <a:rPr lang="en-US" altLang="en-US" sz="1650" dirty="0">
                <a:solidFill>
                  <a:srgbClr val="000000"/>
                </a:solidFill>
                <a:ea typeface="Times New Roman" pitchFamily="18" charset="0"/>
                <a:cs typeface="Arial" pitchFamily="34" charset="0"/>
              </a:rPr>
              <a:t>Does the message describe the actions to be taken to address these issues?</a:t>
            </a:r>
            <a:endParaRPr lang="en-US" altLang="en-US" sz="1650" dirty="0">
              <a:cs typeface="Arial" pitchFamily="34" charset="0"/>
            </a:endParaRPr>
          </a:p>
          <a:p>
            <a:pPr marL="257168" indent="-257168" algn="just" eaLnBrk="0" fontAlgn="base" hangingPunct="0">
              <a:spcBef>
                <a:spcPct val="0"/>
              </a:spcBef>
              <a:spcAft>
                <a:spcPct val="0"/>
              </a:spcAft>
              <a:buFont typeface="+mj-lt"/>
              <a:buAutoNum type="arabicPeriod"/>
              <a:tabLst>
                <a:tab pos="342892" algn="l"/>
              </a:tabLst>
            </a:pPr>
            <a:r>
              <a:rPr lang="en-US" altLang="en-US" sz="1650" dirty="0">
                <a:solidFill>
                  <a:srgbClr val="000000"/>
                </a:solidFill>
                <a:ea typeface="Times New Roman" pitchFamily="18" charset="0"/>
                <a:cs typeface="Arial" pitchFamily="34" charset="0"/>
              </a:rPr>
              <a:t>Does the message explain how the priorities for the budget year differ from the priorities of the current year?</a:t>
            </a:r>
            <a:endParaRPr lang="en-US" altLang="en-US" sz="1650" dirty="0">
              <a:cs typeface="Arial" pitchFamily="34" charset="0"/>
            </a:endParaRPr>
          </a:p>
          <a:p>
            <a:pPr marL="257168" indent="-257168" algn="just" eaLnBrk="0" fontAlgn="base" hangingPunct="0">
              <a:spcBef>
                <a:spcPct val="0"/>
              </a:spcBef>
              <a:spcAft>
                <a:spcPct val="0"/>
              </a:spcAft>
              <a:buFont typeface="+mj-lt"/>
              <a:buAutoNum type="arabicPeriod"/>
              <a:tabLst>
                <a:tab pos="342892" algn="l"/>
              </a:tabLst>
            </a:pPr>
            <a:r>
              <a:rPr lang="en-US" altLang="en-US" sz="1650" dirty="0">
                <a:solidFill>
                  <a:srgbClr val="000000"/>
                </a:solidFill>
                <a:ea typeface="Times New Roman" pitchFamily="18" charset="0"/>
                <a:cs typeface="Arial" pitchFamily="34" charset="0"/>
              </a:rPr>
              <a:t>Are major changes in service levels, fees, and/or taxes presented?</a:t>
            </a:r>
            <a:endParaRPr lang="en-US" altLang="en-US" sz="1650" dirty="0">
              <a:cs typeface="Arial" pitchFamily="34" charset="0"/>
            </a:endParaRPr>
          </a:p>
        </p:txBody>
      </p:sp>
    </p:spTree>
    <p:extLst>
      <p:ext uri="{BB962C8B-B14F-4D97-AF65-F5344CB8AC3E}">
        <p14:creationId xmlns:p14="http://schemas.microsoft.com/office/powerpoint/2010/main" val="2827961597"/>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943600" y="4705350"/>
            <a:ext cx="800100" cy="323165"/>
          </a:xfrm>
          <a:prstGeom prst="rect">
            <a:avLst/>
          </a:prstGeom>
          <a:noFill/>
        </p:spPr>
        <p:txBody>
          <a:bodyPr wrap="square" rtlCol="0">
            <a:spAutoFit/>
          </a:bodyPr>
          <a:lstStyle/>
          <a:p>
            <a:r>
              <a:rPr lang="en-US" sz="750" dirty="0"/>
              <a:t>Town of Parker, Colorado</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747" y="133350"/>
            <a:ext cx="5095804"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6990561"/>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6057900" y="4781550"/>
            <a:ext cx="800100" cy="323165"/>
          </a:xfrm>
          <a:prstGeom prst="rect">
            <a:avLst/>
          </a:prstGeom>
          <a:noFill/>
        </p:spPr>
        <p:txBody>
          <a:bodyPr wrap="square" rtlCol="0">
            <a:spAutoFit/>
          </a:bodyPr>
          <a:lstStyle/>
          <a:p>
            <a:r>
              <a:rPr lang="en-US" sz="750" dirty="0"/>
              <a:t>El Paso County, Texas</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04115"/>
            <a:ext cx="575491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9036226"/>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6193" y="4773982"/>
            <a:ext cx="1191986" cy="323165"/>
          </a:xfrm>
          <a:prstGeom prst="rect">
            <a:avLst/>
          </a:prstGeom>
          <a:noFill/>
        </p:spPr>
        <p:txBody>
          <a:bodyPr wrap="square" rtlCol="0">
            <a:spAutoFit/>
          </a:bodyPr>
          <a:lstStyle/>
          <a:p>
            <a:r>
              <a:rPr lang="en-US" sz="750" dirty="0"/>
              <a:t>Albemarle County Service Authority, Virginia</a:t>
            </a: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4300" y="675889"/>
            <a:ext cx="3314700" cy="4181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80018" y="742951"/>
            <a:ext cx="3363686" cy="398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063794"/>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3</a:t>
            </a:fld>
            <a:endParaRPr lang="en-US" sz="1350" dirty="0">
              <a:solidFill>
                <a:schemeClr val="bg1"/>
              </a:solidFill>
            </a:endParaRPr>
          </a:p>
        </p:txBody>
      </p:sp>
      <p:sp>
        <p:nvSpPr>
          <p:cNvPr id="9" name="Rectangle 2"/>
          <p:cNvSpPr>
            <a:spLocks noChangeArrowheads="1"/>
          </p:cNvSpPr>
          <p:nvPr/>
        </p:nvSpPr>
        <p:spPr bwMode="auto">
          <a:xfrm>
            <a:off x="-152400" y="109382"/>
            <a:ext cx="6183630" cy="43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pPr algn="ctr">
              <a:spcBef>
                <a:spcPct val="50000"/>
              </a:spcBef>
            </a:pPr>
            <a:r>
              <a:rPr lang="en-US" sz="2400" dirty="0">
                <a:solidFill>
                  <a:srgbClr val="0000FF"/>
                </a:solidFill>
                <a:latin typeface="+mj-lt"/>
              </a:rPr>
              <a:t>Content within Today’s Program</a:t>
            </a:r>
          </a:p>
        </p:txBody>
      </p:sp>
      <p:sp>
        <p:nvSpPr>
          <p:cNvPr id="4" name="Rectangle 3"/>
          <p:cNvSpPr/>
          <p:nvPr/>
        </p:nvSpPr>
        <p:spPr>
          <a:xfrm>
            <a:off x="114302" y="1314451"/>
            <a:ext cx="6683285" cy="2862322"/>
          </a:xfrm>
          <a:prstGeom prst="rect">
            <a:avLst/>
          </a:prstGeom>
        </p:spPr>
        <p:txBody>
          <a:bodyPr wrap="square">
            <a:spAutoFit/>
          </a:bodyPr>
          <a:lstStyle/>
          <a:p>
            <a:pPr marL="257168" indent="-257168" algn="just">
              <a:buClr>
                <a:schemeClr val="bg2"/>
              </a:buClr>
              <a:buFont typeface="Arial" panose="020B0604020202020204" pitchFamily="34" charset="0"/>
              <a:buChar char="•"/>
            </a:pPr>
            <a:r>
              <a:rPr lang="en-US" dirty="0"/>
              <a:t>How the criteria relates to GFOA’s best practices in budgeting and other initiatives.</a:t>
            </a:r>
          </a:p>
          <a:p>
            <a:pPr marL="257168" indent="-257168" algn="just">
              <a:buClr>
                <a:schemeClr val="bg2"/>
              </a:buClr>
              <a:buFont typeface="Arial" panose="020B0604020202020204" pitchFamily="34" charset="0"/>
              <a:buChar char="•"/>
            </a:pPr>
            <a:endParaRPr lang="en-US" dirty="0"/>
          </a:p>
          <a:p>
            <a:pPr marL="257168" indent="-257168" algn="just">
              <a:buClr>
                <a:schemeClr val="bg2"/>
              </a:buClr>
              <a:buFont typeface="Arial" panose="020B0604020202020204" pitchFamily="34" charset="0"/>
              <a:buChar char="•"/>
            </a:pPr>
            <a:r>
              <a:rPr lang="en-US" dirty="0"/>
              <a:t>Background of the Distinguished Budget Presentation Awards Program.</a:t>
            </a:r>
          </a:p>
          <a:p>
            <a:pPr algn="just">
              <a:buClr>
                <a:schemeClr val="bg2"/>
              </a:buClr>
            </a:pPr>
            <a:endParaRPr lang="en-US" dirty="0"/>
          </a:p>
          <a:p>
            <a:pPr marL="257168" indent="-257168" algn="just">
              <a:buClr>
                <a:schemeClr val="bg2"/>
              </a:buClr>
              <a:buFont typeface="Arial" panose="020B0604020202020204" pitchFamily="34" charset="0"/>
              <a:buChar char="•"/>
            </a:pPr>
            <a:r>
              <a:rPr lang="en-US" dirty="0"/>
              <a:t>Explain revisions in the criteria.</a:t>
            </a:r>
          </a:p>
          <a:p>
            <a:pPr algn="just">
              <a:buClr>
                <a:schemeClr val="bg2"/>
              </a:buClr>
            </a:pPr>
            <a:endParaRPr lang="en-US" dirty="0"/>
          </a:p>
          <a:p>
            <a:pPr marL="257168" indent="-257168" algn="just">
              <a:buClr>
                <a:schemeClr val="bg2"/>
              </a:buClr>
              <a:buFont typeface="Arial" panose="020B0604020202020204" pitchFamily="34" charset="0"/>
              <a:buChar char="•"/>
            </a:pPr>
            <a:r>
              <a:rPr lang="en-US" dirty="0"/>
              <a:t>Provide examples of how to meet the criteria.</a:t>
            </a:r>
          </a:p>
          <a:p>
            <a:pPr algn="just">
              <a:buClr>
                <a:schemeClr val="bg2"/>
              </a:buClr>
            </a:pPr>
            <a:endParaRPr lang="en-US" dirty="0"/>
          </a:p>
        </p:txBody>
      </p:sp>
    </p:spTree>
    <p:extLst>
      <p:ext uri="{BB962C8B-B14F-4D97-AF65-F5344CB8AC3E}">
        <p14:creationId xmlns:p14="http://schemas.microsoft.com/office/powerpoint/2010/main" val="3900712733"/>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6019800" y="4552950"/>
            <a:ext cx="957398" cy="438582"/>
          </a:xfrm>
          <a:prstGeom prst="rect">
            <a:avLst/>
          </a:prstGeom>
          <a:noFill/>
        </p:spPr>
        <p:txBody>
          <a:bodyPr wrap="square" rtlCol="0">
            <a:spAutoFit/>
          </a:bodyPr>
          <a:lstStyle/>
          <a:p>
            <a:r>
              <a:rPr lang="en-US" sz="750" dirty="0"/>
              <a:t>New Hanover County,  North Carolina</a:t>
            </a: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04800" y="285750"/>
            <a:ext cx="5812433" cy="438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239632"/>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10102" y="4552950"/>
            <a:ext cx="1147898" cy="323165"/>
          </a:xfrm>
          <a:prstGeom prst="rect">
            <a:avLst/>
          </a:prstGeom>
          <a:noFill/>
        </p:spPr>
        <p:txBody>
          <a:bodyPr wrap="square" rtlCol="0">
            <a:spAutoFit/>
          </a:bodyPr>
          <a:lstStyle/>
          <a:p>
            <a:r>
              <a:rPr lang="en-US" sz="750" dirty="0"/>
              <a:t>City of Birmingham, Alabama</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85800" y="133350"/>
            <a:ext cx="502430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17816"/>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76699" y="4629150"/>
            <a:ext cx="1147898" cy="207749"/>
          </a:xfrm>
          <a:prstGeom prst="rect">
            <a:avLst/>
          </a:prstGeom>
          <a:noFill/>
        </p:spPr>
        <p:txBody>
          <a:bodyPr wrap="square" rtlCol="0">
            <a:spAutoFit/>
          </a:bodyPr>
          <a:lstStyle/>
          <a:p>
            <a:r>
              <a:rPr lang="en-US" sz="750" dirty="0"/>
              <a:t>Kern County, California</a:t>
            </a: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86000" y="133349"/>
            <a:ext cx="1701404" cy="29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66800" y="514351"/>
            <a:ext cx="443943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3898068"/>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629150"/>
            <a:ext cx="1147898" cy="207749"/>
          </a:xfrm>
          <a:prstGeom prst="rect">
            <a:avLst/>
          </a:prstGeom>
          <a:noFill/>
        </p:spPr>
        <p:txBody>
          <a:bodyPr wrap="square" rtlCol="0">
            <a:spAutoFit/>
          </a:bodyPr>
          <a:lstStyle/>
          <a:p>
            <a:r>
              <a:rPr lang="en-US" sz="750" dirty="0"/>
              <a:t>City of Midlothian, Texas</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0779" y="285750"/>
            <a:ext cx="3932005"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326888"/>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34</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85750" y="1188431"/>
            <a:ext cx="6389370" cy="108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#C2.  </a:t>
            </a:r>
            <a:r>
              <a:rPr lang="en-US" altLang="en-US" sz="1650" i="1" dirty="0">
                <a:solidFill>
                  <a:srgbClr val="000000"/>
                </a:solidFill>
                <a:latin typeface="+mn-lt"/>
                <a:ea typeface="Times New Roman" pitchFamily="18" charset="0"/>
              </a:rPr>
              <a:t>Mandatory:</a:t>
            </a:r>
            <a:r>
              <a:rPr lang="en-US" altLang="en-US" sz="1650" dirty="0">
                <a:solidFill>
                  <a:srgbClr val="000000"/>
                </a:solidFill>
                <a:latin typeface="+mn-lt"/>
                <a:ea typeface="Times New Roman" pitchFamily="18" charset="0"/>
              </a:rPr>
              <a:t>  </a:t>
            </a:r>
            <a:r>
              <a:rPr lang="en-US" sz="1650" dirty="0">
                <a:latin typeface="+mn-lt"/>
              </a:rPr>
              <a:t>An overview of significant budgetary items and trend should be provided. The overview should be presented within the budget as a separate section </a:t>
            </a:r>
            <a:r>
              <a:rPr lang="en-US" sz="1650" i="1" dirty="0">
                <a:latin typeface="+mn-lt"/>
              </a:rPr>
              <a:t>(e.g., budget-in brief)</a:t>
            </a:r>
            <a:r>
              <a:rPr lang="en-US" sz="1650" dirty="0">
                <a:latin typeface="+mn-lt"/>
              </a:rPr>
              <a:t> or integrated within the transmittal letter.</a:t>
            </a:r>
            <a:endParaRPr lang="en-US" altLang="en-US" sz="1650" dirty="0">
              <a:latin typeface="+mn-lt"/>
            </a:endParaRPr>
          </a:p>
        </p:txBody>
      </p:sp>
      <p:sp>
        <p:nvSpPr>
          <p:cNvPr id="12" name="Rectangle 11"/>
          <p:cNvSpPr/>
          <p:nvPr/>
        </p:nvSpPr>
        <p:spPr>
          <a:xfrm>
            <a:off x="2281909" y="642940"/>
            <a:ext cx="2445285" cy="461665"/>
          </a:xfrm>
          <a:prstGeom prst="rect">
            <a:avLst/>
          </a:prstGeom>
        </p:spPr>
        <p:txBody>
          <a:bodyPr wrap="none">
            <a:spAutoFit/>
          </a:bodyPr>
          <a:lstStyle/>
          <a:p>
            <a:pPr algn="ctr">
              <a:spcBef>
                <a:spcPct val="50000"/>
              </a:spcBef>
            </a:pPr>
            <a:r>
              <a:rPr lang="en-US" sz="2400" dirty="0">
                <a:solidFill>
                  <a:srgbClr val="0000FF"/>
                </a:solidFill>
                <a:latin typeface="+mj-lt"/>
              </a:rPr>
              <a:t>Budget Overview</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114300" y="2400304"/>
            <a:ext cx="6743700" cy="1869743"/>
          </a:xfrm>
          <a:prstGeom prst="rect">
            <a:avLst/>
          </a:prstGeom>
          <a:noFill/>
        </p:spPr>
        <p:txBody>
          <a:bodyPr wrap="square" rtlCol="0">
            <a:spAutoFit/>
          </a:bodyPr>
          <a:lstStyle/>
          <a:p>
            <a:pPr marL="342892" indent="-342892" algn="just">
              <a:buFont typeface="+mj-lt"/>
              <a:buAutoNum type="arabicPeriod"/>
            </a:pPr>
            <a:r>
              <a:rPr lang="en-US" sz="1650" dirty="0"/>
              <a:t>Is an overview contained in the budget message/transmittal letter, executive summary, or in a separate budget-in-brief? </a:t>
            </a:r>
          </a:p>
          <a:p>
            <a:pPr marL="342892" indent="-342892" algn="just">
              <a:buFont typeface="+mj-lt"/>
              <a:buAutoNum type="arabicPeriod"/>
            </a:pPr>
            <a:r>
              <a:rPr lang="en-US" sz="1650" dirty="0"/>
              <a:t>Is summary information on significant budgetary items conveyed in an easy to consume format?  </a:t>
            </a:r>
          </a:p>
          <a:p>
            <a:pPr marL="342892" indent="-342892" algn="just">
              <a:buFont typeface="+mj-lt"/>
              <a:buAutoNum type="arabicPeriod"/>
            </a:pPr>
            <a:r>
              <a:rPr lang="en-US" sz="1650" dirty="0"/>
              <a:t>Is summary information on budgetary trends provided?  </a:t>
            </a:r>
          </a:p>
          <a:p>
            <a:pPr marL="342892" indent="-342892" algn="just">
              <a:buFont typeface="+mj-lt"/>
              <a:buAutoNum type="arabicPeriod"/>
            </a:pPr>
            <a:r>
              <a:rPr lang="en-US" sz="1650" dirty="0"/>
              <a:t>Is a summary of changes presented between the proposed to adopted budget?</a:t>
            </a:r>
          </a:p>
        </p:txBody>
      </p:sp>
    </p:spTree>
    <p:extLst>
      <p:ext uri="{BB962C8B-B14F-4D97-AF65-F5344CB8AC3E}">
        <p14:creationId xmlns:p14="http://schemas.microsoft.com/office/powerpoint/2010/main" val="1130655091"/>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8800" y="4830075"/>
            <a:ext cx="1319348" cy="207749"/>
          </a:xfrm>
          <a:prstGeom prst="rect">
            <a:avLst/>
          </a:prstGeom>
          <a:noFill/>
        </p:spPr>
        <p:txBody>
          <a:bodyPr wrap="square" rtlCol="0">
            <a:spAutoFit/>
          </a:bodyPr>
          <a:lstStyle/>
          <a:p>
            <a:r>
              <a:rPr lang="en-US" sz="750" dirty="0"/>
              <a:t>City of Avondale, Arizona</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3511" y="209550"/>
            <a:ext cx="387927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9082812"/>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8800" y="4802400"/>
            <a:ext cx="1319348" cy="207749"/>
          </a:xfrm>
          <a:prstGeom prst="rect">
            <a:avLst/>
          </a:prstGeom>
          <a:noFill/>
        </p:spPr>
        <p:txBody>
          <a:bodyPr wrap="square" rtlCol="0">
            <a:spAutoFit/>
          </a:bodyPr>
          <a:lstStyle/>
          <a:p>
            <a:r>
              <a:rPr lang="en-US" sz="750" dirty="0"/>
              <a:t>City of Avondale, Arizona</a:t>
            </a:r>
          </a:p>
        </p:txBody>
      </p:sp>
      <p:pic>
        <p:nvPicPr>
          <p:cNvPr id="9222" name="Picture 6" descr="I:\DATA\WP50\BudgetProgramFiles\JFishbein\Third Book\Chapter examples\Chapter 5\avondale_Page_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49193" y="169832"/>
            <a:ext cx="4766141" cy="48403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1047751"/>
            <a:ext cx="3200400" cy="207749"/>
          </a:xfrm>
          <a:prstGeom prst="rect">
            <a:avLst/>
          </a:prstGeom>
          <a:noFill/>
        </p:spPr>
        <p:txBody>
          <a:bodyPr wrap="square" rtlCol="0">
            <a:spAutoFit/>
          </a:bodyPr>
          <a:lstStyle/>
          <a:p>
            <a:r>
              <a:rPr lang="en-US" sz="750" dirty="0"/>
              <a:t>    Schools        </a:t>
            </a:r>
            <a:r>
              <a:rPr lang="en-US" sz="750" dirty="0" smtClean="0"/>
              <a:t>  County                              City                     </a:t>
            </a:r>
            <a:r>
              <a:rPr lang="en-US" sz="750" dirty="0"/>
              <a:t>State</a:t>
            </a:r>
          </a:p>
        </p:txBody>
      </p:sp>
    </p:spTree>
    <p:extLst>
      <p:ext uri="{BB962C8B-B14F-4D97-AF65-F5344CB8AC3E}">
        <p14:creationId xmlns:p14="http://schemas.microsoft.com/office/powerpoint/2010/main" val="1776241755"/>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8800" y="4867418"/>
            <a:ext cx="1319348" cy="207749"/>
          </a:xfrm>
          <a:prstGeom prst="rect">
            <a:avLst/>
          </a:prstGeom>
          <a:noFill/>
        </p:spPr>
        <p:txBody>
          <a:bodyPr wrap="square" rtlCol="0">
            <a:spAutoFit/>
          </a:bodyPr>
          <a:lstStyle/>
          <a:p>
            <a:r>
              <a:rPr lang="en-US" sz="750" dirty="0"/>
              <a:t>City of South Bend, Indiana</a:t>
            </a: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57222" y="295418"/>
            <a:ext cx="614356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608965"/>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8800" y="4935751"/>
            <a:ext cx="1319348" cy="207749"/>
          </a:xfrm>
          <a:prstGeom prst="rect">
            <a:avLst/>
          </a:prstGeom>
          <a:noFill/>
        </p:spPr>
        <p:txBody>
          <a:bodyPr wrap="square" rtlCol="0">
            <a:spAutoFit/>
          </a:bodyPr>
          <a:lstStyle/>
          <a:p>
            <a:r>
              <a:rPr lang="en-US" sz="750" dirty="0"/>
              <a:t>City of Winter Park, Florida</a:t>
            </a: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514350"/>
            <a:ext cx="3783330" cy="236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455" y="2724150"/>
            <a:ext cx="373587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754103" y="285750"/>
            <a:ext cx="315912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522980"/>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3704" y="4935751"/>
            <a:ext cx="1319348" cy="207749"/>
          </a:xfrm>
          <a:prstGeom prst="rect">
            <a:avLst/>
          </a:prstGeom>
          <a:noFill/>
        </p:spPr>
        <p:txBody>
          <a:bodyPr wrap="square" rtlCol="0">
            <a:spAutoFit/>
          </a:bodyPr>
          <a:lstStyle/>
          <a:p>
            <a:r>
              <a:rPr lang="en-US" sz="750" dirty="0"/>
              <a:t>City of Baltimore, Maryland</a:t>
            </a:r>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28600" y="391426"/>
            <a:ext cx="4752641" cy="464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0" y="3964782"/>
            <a:ext cx="2971801" cy="553998"/>
          </a:xfrm>
          <a:prstGeom prst="rect">
            <a:avLst/>
          </a:prstGeom>
          <a:noFill/>
        </p:spPr>
        <p:txBody>
          <a:bodyPr wrap="square" rtlCol="0">
            <a:spAutoFit/>
          </a:bodyPr>
          <a:lstStyle/>
          <a:p>
            <a:pPr marL="128585" indent="-128585">
              <a:buFont typeface="Arial" panose="020B0604020202020204" pitchFamily="34" charset="0"/>
              <a:buChar char="•"/>
            </a:pPr>
            <a:r>
              <a:rPr lang="en-US" sz="750" dirty="0"/>
              <a:t>OPEB = Other Post Employment Benefits</a:t>
            </a:r>
          </a:p>
          <a:p>
            <a:pPr marL="128585" indent="-128585">
              <a:buFont typeface="Arial" panose="020B0604020202020204" pitchFamily="34" charset="0"/>
              <a:buChar char="•"/>
            </a:pPr>
            <a:r>
              <a:rPr lang="en-US" sz="750" dirty="0"/>
              <a:t>FPERS = Fire and Police Employees’ Retirement System</a:t>
            </a:r>
          </a:p>
          <a:p>
            <a:pPr marL="128585" indent="-128585">
              <a:buFont typeface="Arial" panose="020B0604020202020204" pitchFamily="34" charset="0"/>
              <a:buChar char="•"/>
            </a:pPr>
            <a:r>
              <a:rPr lang="en-US" sz="750" dirty="0"/>
              <a:t>ERS = Employee Retirement System for Civilian Employees</a:t>
            </a:r>
          </a:p>
          <a:p>
            <a:pPr marL="128585" indent="-128585">
              <a:buFont typeface="Arial" panose="020B0604020202020204" pitchFamily="34" charset="0"/>
              <a:buChar char="•"/>
            </a:pPr>
            <a:r>
              <a:rPr lang="en-US" sz="750" dirty="0"/>
              <a:t>Unfunded Pension and OPEB  Liabilities have shrunk by $510 million</a:t>
            </a:r>
          </a:p>
        </p:txBody>
      </p:sp>
    </p:spTree>
    <p:extLst>
      <p:ext uri="{BB962C8B-B14F-4D97-AF65-F5344CB8AC3E}">
        <p14:creationId xmlns:p14="http://schemas.microsoft.com/office/powerpoint/2010/main" val="1679970083"/>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4</a:t>
            </a:fld>
            <a:endParaRPr lang="en-US" sz="1350" dirty="0">
              <a:solidFill>
                <a:schemeClr val="bg1"/>
              </a:solidFill>
            </a:endParaRPr>
          </a:p>
        </p:txBody>
      </p:sp>
      <p:sp>
        <p:nvSpPr>
          <p:cNvPr id="2" name="Rectangle 1"/>
          <p:cNvSpPr/>
          <p:nvPr/>
        </p:nvSpPr>
        <p:spPr>
          <a:xfrm>
            <a:off x="591333" y="169623"/>
            <a:ext cx="5863590" cy="415498"/>
          </a:xfrm>
          <a:prstGeom prst="rect">
            <a:avLst/>
          </a:prstGeom>
        </p:spPr>
        <p:txBody>
          <a:bodyPr wrap="square">
            <a:spAutoFit/>
          </a:bodyPr>
          <a:lstStyle/>
          <a:p>
            <a:r>
              <a:rPr lang="en-US" sz="2100" dirty="0">
                <a:hlinkClick r:id="rId2"/>
              </a:rPr>
              <a:t>https://www.gfoa.org/best-practices/budgeting</a:t>
            </a:r>
            <a:endParaRPr lang="en-US" sz="2100" dirty="0"/>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8650" y="1257301"/>
            <a:ext cx="5486400" cy="212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71500" y="3386140"/>
            <a:ext cx="5715000" cy="746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356779"/>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900000"/>
            <a:ext cx="1319348" cy="207749"/>
          </a:xfrm>
          <a:prstGeom prst="rect">
            <a:avLst/>
          </a:prstGeom>
          <a:noFill/>
        </p:spPr>
        <p:txBody>
          <a:bodyPr wrap="square" rtlCol="0">
            <a:spAutoFit/>
          </a:bodyPr>
          <a:lstStyle/>
          <a:p>
            <a:r>
              <a:rPr lang="en-US" sz="750" dirty="0"/>
              <a:t>City of Leavenworth, Kansas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85323"/>
            <a:ext cx="5640741" cy="3330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405464"/>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85750" y="1569306"/>
            <a:ext cx="638937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#O1.  </a:t>
            </a:r>
            <a:r>
              <a:rPr lang="en-US" altLang="en-US" sz="1650" i="1" dirty="0">
                <a:solidFill>
                  <a:srgbClr val="000000"/>
                </a:solidFill>
                <a:latin typeface="+mn-lt"/>
                <a:ea typeface="Times New Roman" pitchFamily="18" charset="0"/>
              </a:rPr>
              <a:t>Mandatory:</a:t>
            </a:r>
            <a:r>
              <a:rPr lang="en-US" altLang="en-US" sz="1650" dirty="0">
                <a:solidFill>
                  <a:srgbClr val="000000"/>
                </a:solidFill>
                <a:latin typeface="+mn-lt"/>
                <a:ea typeface="Times New Roman" pitchFamily="18" charset="0"/>
              </a:rPr>
              <a:t>  </a:t>
            </a:r>
            <a:r>
              <a:rPr lang="en-US" sz="1650" dirty="0">
                <a:latin typeface="+mn-lt"/>
              </a:rPr>
              <a:t>Provide an organization chart for the entire entity.</a:t>
            </a:r>
            <a:endParaRPr lang="en-US" altLang="en-US" sz="1650" dirty="0">
              <a:latin typeface="+mn-lt"/>
            </a:endParaRPr>
          </a:p>
        </p:txBody>
      </p:sp>
      <p:sp>
        <p:nvSpPr>
          <p:cNvPr id="12" name="Rectangle 11"/>
          <p:cNvSpPr/>
          <p:nvPr/>
        </p:nvSpPr>
        <p:spPr>
          <a:xfrm>
            <a:off x="2168223" y="642940"/>
            <a:ext cx="2672656" cy="461665"/>
          </a:xfrm>
          <a:prstGeom prst="rect">
            <a:avLst/>
          </a:prstGeom>
        </p:spPr>
        <p:txBody>
          <a:bodyPr wrap="none">
            <a:spAutoFit/>
          </a:bodyPr>
          <a:lstStyle/>
          <a:p>
            <a:pPr algn="ctr">
              <a:spcBef>
                <a:spcPct val="50000"/>
              </a:spcBef>
            </a:pPr>
            <a:r>
              <a:rPr lang="en-US" sz="2400" dirty="0">
                <a:solidFill>
                  <a:srgbClr val="0000FF"/>
                </a:solidFill>
                <a:latin typeface="+mj-lt"/>
              </a:rPr>
              <a:t>Organization Chart</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114300" y="2400302"/>
            <a:ext cx="6743700" cy="600164"/>
          </a:xfrm>
          <a:prstGeom prst="rect">
            <a:avLst/>
          </a:prstGeom>
          <a:noFill/>
        </p:spPr>
        <p:txBody>
          <a:bodyPr wrap="square" rtlCol="0">
            <a:spAutoFit/>
          </a:bodyPr>
          <a:lstStyle/>
          <a:p>
            <a:pPr marL="342892" indent="-342892" algn="just">
              <a:buFont typeface="+mj-lt"/>
              <a:buAutoNum type="arabicPeriod"/>
            </a:pPr>
            <a:r>
              <a:rPr lang="en-US" sz="1650" dirty="0"/>
              <a:t>Is a legible organization chart provided which shows the entire entity?</a:t>
            </a:r>
          </a:p>
          <a:p>
            <a:pPr lvl="0"/>
            <a:endParaRPr lang="en-US" sz="1650" dirty="0"/>
          </a:p>
        </p:txBody>
      </p:sp>
    </p:spTree>
    <p:extLst>
      <p:ext uri="{BB962C8B-B14F-4D97-AF65-F5344CB8AC3E}">
        <p14:creationId xmlns:p14="http://schemas.microsoft.com/office/powerpoint/2010/main" val="3201890697"/>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8800" y="4802401"/>
            <a:ext cx="1319348" cy="207749"/>
          </a:xfrm>
          <a:prstGeom prst="rect">
            <a:avLst/>
          </a:prstGeom>
          <a:noFill/>
        </p:spPr>
        <p:txBody>
          <a:bodyPr wrap="square" rtlCol="0">
            <a:spAutoFit/>
          </a:bodyPr>
          <a:lstStyle/>
          <a:p>
            <a:r>
              <a:rPr lang="en-US" sz="750" dirty="0"/>
              <a:t>City of Loveland, Colorado</a:t>
            </a: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828" y="285750"/>
            <a:ext cx="4430478"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5506933"/>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17775" y="4705350"/>
            <a:ext cx="1319348" cy="207749"/>
          </a:xfrm>
          <a:prstGeom prst="rect">
            <a:avLst/>
          </a:prstGeom>
          <a:noFill/>
        </p:spPr>
        <p:txBody>
          <a:bodyPr wrap="square" rtlCol="0">
            <a:spAutoFit/>
          </a:bodyPr>
          <a:lstStyle/>
          <a:p>
            <a:r>
              <a:rPr lang="en-US" sz="750" dirty="0"/>
              <a:t>Gallatin County, Montana</a:t>
            </a: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90144" y="438150"/>
            <a:ext cx="508785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0878804"/>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38652" y="4830075"/>
            <a:ext cx="1319348" cy="207749"/>
          </a:xfrm>
          <a:prstGeom prst="rect">
            <a:avLst/>
          </a:prstGeom>
          <a:noFill/>
        </p:spPr>
        <p:txBody>
          <a:bodyPr wrap="square" rtlCol="0">
            <a:spAutoFit/>
          </a:bodyPr>
          <a:lstStyle/>
          <a:p>
            <a:r>
              <a:rPr lang="en-US" sz="750" dirty="0"/>
              <a:t>City of Fillmore, California</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572" y="285750"/>
            <a:ext cx="4307212"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668721"/>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67252" y="4781550"/>
            <a:ext cx="1090748" cy="323165"/>
          </a:xfrm>
          <a:prstGeom prst="rect">
            <a:avLst/>
          </a:prstGeom>
          <a:noFill/>
        </p:spPr>
        <p:txBody>
          <a:bodyPr wrap="square" rtlCol="0">
            <a:spAutoFit/>
          </a:bodyPr>
          <a:lstStyle/>
          <a:p>
            <a:r>
              <a:rPr lang="en-US" sz="750" dirty="0"/>
              <a:t>City of Dunwoody, Georgia</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85750"/>
            <a:ext cx="4972050"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3342020"/>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943600" y="4857749"/>
            <a:ext cx="1243148" cy="207749"/>
          </a:xfrm>
          <a:prstGeom prst="rect">
            <a:avLst/>
          </a:prstGeom>
          <a:noFill/>
        </p:spPr>
        <p:txBody>
          <a:bodyPr wrap="square" rtlCol="0">
            <a:spAutoFit/>
          </a:bodyPr>
          <a:lstStyle/>
          <a:p>
            <a:r>
              <a:rPr lang="en-US" sz="750" dirty="0"/>
              <a:t>City of Kechi, Kansas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739" y="209550"/>
            <a:ext cx="568967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138384"/>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47</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85750" y="1557763"/>
            <a:ext cx="638937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#F1. </a:t>
            </a:r>
            <a:r>
              <a:rPr lang="en-US" sz="1650" dirty="0">
                <a:latin typeface="+mn-lt"/>
              </a:rPr>
              <a:t>Describe all funds that are subject to appropriation</a:t>
            </a:r>
            <a:r>
              <a:rPr lang="en-US" b="1" dirty="0"/>
              <a:t>.</a:t>
            </a:r>
            <a:endParaRPr lang="en-US" altLang="en-US" sz="1650" dirty="0">
              <a:latin typeface="+mn-lt"/>
            </a:endParaRPr>
          </a:p>
        </p:txBody>
      </p:sp>
      <p:sp>
        <p:nvSpPr>
          <p:cNvPr id="12" name="Rectangle 11"/>
          <p:cNvSpPr/>
          <p:nvPr/>
        </p:nvSpPr>
        <p:spPr>
          <a:xfrm>
            <a:off x="907049" y="642940"/>
            <a:ext cx="5195012" cy="461665"/>
          </a:xfrm>
          <a:prstGeom prst="rect">
            <a:avLst/>
          </a:prstGeom>
        </p:spPr>
        <p:txBody>
          <a:bodyPr wrap="none">
            <a:spAutoFit/>
          </a:bodyPr>
          <a:lstStyle/>
          <a:p>
            <a:pPr algn="ctr">
              <a:spcBef>
                <a:spcPct val="50000"/>
              </a:spcBef>
            </a:pPr>
            <a:r>
              <a:rPr lang="en-US" sz="2400" dirty="0">
                <a:solidFill>
                  <a:srgbClr val="0000FF"/>
                </a:solidFill>
                <a:latin typeface="+mj-lt"/>
              </a:rPr>
              <a:t>Fund Descriptions and Fund Structure</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42455" y="2175376"/>
            <a:ext cx="6743700" cy="2377574"/>
          </a:xfrm>
          <a:prstGeom prst="rect">
            <a:avLst/>
          </a:prstGeom>
          <a:noFill/>
        </p:spPr>
        <p:txBody>
          <a:bodyPr wrap="square" rtlCol="0">
            <a:spAutoFit/>
          </a:bodyPr>
          <a:lstStyle/>
          <a:p>
            <a:pPr marL="342892" indent="-342892" algn="just">
              <a:buFont typeface="+mj-lt"/>
              <a:buAutoNum type="arabicPeriod"/>
            </a:pPr>
            <a:r>
              <a:rPr lang="en-US" sz="1650" dirty="0"/>
              <a:t>Are a narrative and/or a graphic overview of the entity’s budgetary fund structure included in the document?</a:t>
            </a:r>
          </a:p>
          <a:p>
            <a:pPr marL="342892" indent="-342892" algn="just">
              <a:buFont typeface="+mj-lt"/>
              <a:buAutoNum type="arabicPeriod"/>
            </a:pPr>
            <a:r>
              <a:rPr lang="en-US" sz="1650" dirty="0"/>
              <a:t>Do the materials indicate which funds are appropriated?  (Other funds for which financial plans are prepared also may be included in the document.)</a:t>
            </a:r>
          </a:p>
          <a:p>
            <a:pPr marL="342892" indent="-342892" algn="just">
              <a:buFont typeface="+mj-lt"/>
              <a:buAutoNum type="arabicPeriod"/>
            </a:pPr>
            <a:r>
              <a:rPr lang="en-US" sz="1650" dirty="0"/>
              <a:t>Is each individual major fund described? </a:t>
            </a:r>
          </a:p>
          <a:p>
            <a:pPr marL="342892" indent="-342892" algn="just">
              <a:buFont typeface="+mj-lt"/>
              <a:buAutoNum type="arabicPeriod"/>
            </a:pPr>
            <a:r>
              <a:rPr lang="en-US" sz="1650" dirty="0"/>
              <a:t>If additional or fewer funds are included in the audited financial statements, is this indicated?</a:t>
            </a:r>
          </a:p>
          <a:p>
            <a:pPr lvl="0"/>
            <a:endParaRPr lang="en-US" sz="1650" dirty="0"/>
          </a:p>
        </p:txBody>
      </p:sp>
    </p:spTree>
    <p:extLst>
      <p:ext uri="{BB962C8B-B14F-4D97-AF65-F5344CB8AC3E}">
        <p14:creationId xmlns:p14="http://schemas.microsoft.com/office/powerpoint/2010/main" val="2989610110"/>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15000" y="4781550"/>
            <a:ext cx="1319348" cy="207749"/>
          </a:xfrm>
          <a:prstGeom prst="rect">
            <a:avLst/>
          </a:prstGeom>
          <a:noFill/>
        </p:spPr>
        <p:txBody>
          <a:bodyPr wrap="square" rtlCol="0">
            <a:spAutoFit/>
          </a:bodyPr>
          <a:lstStyle/>
          <a:p>
            <a:r>
              <a:rPr lang="en-US" sz="750" dirty="0"/>
              <a:t>City of Kechi, Kansas</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75889"/>
            <a:ext cx="6116978" cy="410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0913491"/>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38800" y="4781550"/>
            <a:ext cx="1319348" cy="207749"/>
          </a:xfrm>
          <a:prstGeom prst="rect">
            <a:avLst/>
          </a:prstGeom>
          <a:noFill/>
        </p:spPr>
        <p:txBody>
          <a:bodyPr wrap="square" rtlCol="0">
            <a:spAutoFit/>
          </a:bodyPr>
          <a:lstStyle/>
          <a:p>
            <a:r>
              <a:rPr lang="en-US" sz="750" dirty="0"/>
              <a:t>Town of Parker, Colorado</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484" y="32097"/>
            <a:ext cx="5203660" cy="474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281886"/>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5</a:t>
            </a:fld>
            <a:endParaRPr lang="en-US" sz="1350" dirty="0">
              <a:solidFill>
                <a:schemeClr val="bg1"/>
              </a:solidFill>
            </a:endParaRPr>
          </a:p>
        </p:txBody>
      </p:sp>
      <p:sp>
        <p:nvSpPr>
          <p:cNvPr id="9" name="Rectangle 2"/>
          <p:cNvSpPr>
            <a:spLocks noChangeArrowheads="1"/>
          </p:cNvSpPr>
          <p:nvPr/>
        </p:nvSpPr>
        <p:spPr bwMode="auto">
          <a:xfrm>
            <a:off x="571500" y="685102"/>
            <a:ext cx="6183630" cy="80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pPr algn="ctr">
              <a:spcBef>
                <a:spcPct val="50000"/>
              </a:spcBef>
            </a:pPr>
            <a:r>
              <a:rPr lang="en-US" sz="2400" dirty="0">
                <a:solidFill>
                  <a:srgbClr val="0000FF"/>
                </a:solidFill>
                <a:latin typeface="+mj-lt"/>
              </a:rPr>
              <a:t>GFOA’s Distinguished Budget Presentation Awards Program</a:t>
            </a:r>
          </a:p>
        </p:txBody>
      </p:sp>
      <p:sp>
        <p:nvSpPr>
          <p:cNvPr id="4" name="Rectangle 3"/>
          <p:cNvSpPr/>
          <p:nvPr/>
        </p:nvSpPr>
        <p:spPr>
          <a:xfrm>
            <a:off x="114300" y="1509741"/>
            <a:ext cx="6572250" cy="2654573"/>
          </a:xfrm>
          <a:prstGeom prst="rect">
            <a:avLst/>
          </a:prstGeom>
        </p:spPr>
        <p:txBody>
          <a:bodyPr wrap="square">
            <a:spAutoFit/>
          </a:bodyPr>
          <a:lstStyle/>
          <a:p>
            <a:pPr marL="257168" indent="-257168" algn="just">
              <a:buClr>
                <a:schemeClr val="bg2"/>
              </a:buClr>
              <a:buFont typeface="Arial" panose="020B0604020202020204" pitchFamily="34" charset="0"/>
              <a:buChar char="•"/>
            </a:pPr>
            <a:r>
              <a:rPr lang="en-US" sz="1650" dirty="0"/>
              <a:t>GFOA established the Distinguished Budget Presentation Awards Program (Budget Awards Program) in 1984 to encourage and assist state and local governments to prepare budget documents of the very highest quality.</a:t>
            </a:r>
          </a:p>
          <a:p>
            <a:pPr marL="257168" indent="-257168" algn="just">
              <a:buClr>
                <a:schemeClr val="bg2"/>
              </a:buClr>
              <a:buFont typeface="Arial" panose="020B0604020202020204" pitchFamily="34" charset="0"/>
              <a:buChar char="•"/>
            </a:pPr>
            <a:r>
              <a:rPr lang="en-US" sz="1650" dirty="0"/>
              <a:t>Approximately 1,700 participants - about 100 new participants per year.</a:t>
            </a:r>
          </a:p>
          <a:p>
            <a:pPr marL="257168" indent="-257168" algn="just">
              <a:buClr>
                <a:schemeClr val="bg2"/>
              </a:buClr>
              <a:buFont typeface="Arial" panose="020B0604020202020204" pitchFamily="34" charset="0"/>
              <a:buChar char="•"/>
            </a:pPr>
            <a:r>
              <a:rPr lang="en-US" sz="1650" dirty="0"/>
              <a:t>Approximately 500 reviewers - great way to learn about budgeting.</a:t>
            </a:r>
          </a:p>
          <a:p>
            <a:pPr marL="257168" indent="-257168" algn="just">
              <a:buClr>
                <a:schemeClr val="bg2"/>
              </a:buClr>
              <a:buFont typeface="Arial" panose="020B0604020202020204" pitchFamily="34" charset="0"/>
              <a:buChar char="•"/>
            </a:pPr>
            <a:r>
              <a:rPr lang="en-US" sz="1650" dirty="0"/>
              <a:t>Application for both participants and reviewers is online.</a:t>
            </a:r>
          </a:p>
          <a:p>
            <a:pPr marL="257168" indent="-257168" algn="just">
              <a:buClr>
                <a:schemeClr val="bg2"/>
              </a:buClr>
              <a:buFont typeface="Arial" panose="020B0604020202020204" pitchFamily="34" charset="0"/>
              <a:buChar char="•"/>
            </a:pPr>
            <a:r>
              <a:rPr lang="en-US" sz="1650" dirty="0"/>
              <a:t>Only accept PDF’s or web based submissions.</a:t>
            </a:r>
          </a:p>
          <a:p>
            <a:pPr marL="257168" indent="-257168" algn="just">
              <a:buClr>
                <a:schemeClr val="bg2"/>
              </a:buClr>
              <a:buFont typeface="Arial" panose="020B0604020202020204" pitchFamily="34" charset="0"/>
              <a:buChar char="•"/>
            </a:pPr>
            <a:r>
              <a:rPr lang="en-US" sz="1650" dirty="0"/>
              <a:t>Participants receive their results through an email.</a:t>
            </a:r>
          </a:p>
          <a:p>
            <a:pPr marL="257168" indent="-257168" algn="just">
              <a:buClr>
                <a:schemeClr val="bg2"/>
              </a:buClr>
              <a:buFont typeface="Arial" panose="020B0604020202020204" pitchFamily="34" charset="0"/>
              <a:buChar char="•"/>
            </a:pPr>
            <a:r>
              <a:rPr lang="en-US" sz="1650" dirty="0"/>
              <a:t>Reviewers can access documents through </a:t>
            </a:r>
            <a:r>
              <a:rPr lang="en-US" sz="1650" dirty="0" smtClean="0"/>
              <a:t>an email</a:t>
            </a:r>
            <a:r>
              <a:rPr lang="en-US" dirty="0" smtClean="0"/>
              <a:t>.</a:t>
            </a:r>
            <a:endParaRPr lang="en-US" dirty="0">
              <a:solidFill>
                <a:srgbClr val="000000"/>
              </a:solidFill>
            </a:endParaRPr>
          </a:p>
        </p:txBody>
      </p:sp>
    </p:spTree>
    <p:extLst>
      <p:ext uri="{BB962C8B-B14F-4D97-AF65-F5344CB8AC3E}">
        <p14:creationId xmlns:p14="http://schemas.microsoft.com/office/powerpoint/2010/main" val="2099602443"/>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58485" y="4781550"/>
            <a:ext cx="1319348" cy="207749"/>
          </a:xfrm>
          <a:prstGeom prst="rect">
            <a:avLst/>
          </a:prstGeom>
          <a:noFill/>
        </p:spPr>
        <p:txBody>
          <a:bodyPr wrap="square" rtlCol="0">
            <a:spAutoFit/>
          </a:bodyPr>
          <a:lstStyle/>
          <a:p>
            <a:r>
              <a:rPr lang="en-US" sz="750" dirty="0"/>
              <a:t>City of Dunwoody, Georgia</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691" y="209550"/>
            <a:ext cx="5504893"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252903"/>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824402" y="4705350"/>
            <a:ext cx="1033598" cy="323165"/>
          </a:xfrm>
          <a:prstGeom prst="rect">
            <a:avLst/>
          </a:prstGeom>
          <a:noFill/>
        </p:spPr>
        <p:txBody>
          <a:bodyPr wrap="square" rtlCol="0">
            <a:spAutoFit/>
          </a:bodyPr>
          <a:lstStyle/>
          <a:p>
            <a:r>
              <a:rPr lang="en-US" sz="750" dirty="0"/>
              <a:t> City of Dunwoody, Georgia</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 y="209550"/>
            <a:ext cx="5241358"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3746494"/>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85750" y="1315388"/>
            <a:ext cx="63893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#O2. </a:t>
            </a:r>
            <a:r>
              <a:rPr lang="en-US" sz="1650" dirty="0">
                <a:latin typeface="+mn-lt"/>
              </a:rPr>
              <a:t>Provide narrative, tables, schedules, or matrices to show the relationship between functional units, major funds, and nonmajor funds in the aggregate. </a:t>
            </a:r>
            <a:endParaRPr lang="en-US" altLang="en-US" sz="1650" dirty="0">
              <a:latin typeface="+mn-lt"/>
            </a:endParaRPr>
          </a:p>
        </p:txBody>
      </p:sp>
      <p:sp>
        <p:nvSpPr>
          <p:cNvPr id="12" name="Rectangle 11"/>
          <p:cNvSpPr/>
          <p:nvPr/>
        </p:nvSpPr>
        <p:spPr>
          <a:xfrm>
            <a:off x="1344576" y="642940"/>
            <a:ext cx="4319965" cy="461665"/>
          </a:xfrm>
          <a:prstGeom prst="rect">
            <a:avLst/>
          </a:prstGeom>
        </p:spPr>
        <p:txBody>
          <a:bodyPr wrap="none">
            <a:spAutoFit/>
          </a:bodyPr>
          <a:lstStyle/>
          <a:p>
            <a:pPr algn="ctr">
              <a:spcBef>
                <a:spcPct val="50000"/>
              </a:spcBef>
            </a:pPr>
            <a:r>
              <a:rPr lang="en-US" sz="2400" dirty="0">
                <a:solidFill>
                  <a:srgbClr val="0000FF"/>
                </a:solidFill>
                <a:latin typeface="+mj-lt"/>
              </a:rPr>
              <a:t>Department/Fund Relationship</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9831" y="2743200"/>
            <a:ext cx="6743700" cy="854080"/>
          </a:xfrm>
          <a:prstGeom prst="rect">
            <a:avLst/>
          </a:prstGeom>
          <a:noFill/>
        </p:spPr>
        <p:txBody>
          <a:bodyPr wrap="square" rtlCol="0">
            <a:spAutoFit/>
          </a:bodyPr>
          <a:lstStyle/>
          <a:p>
            <a:pPr marL="342892" indent="-342892" algn="just">
              <a:buFont typeface="+mj-lt"/>
              <a:buAutoNum type="arabicPeriod"/>
            </a:pPr>
            <a:r>
              <a:rPr lang="en-US" sz="1650" dirty="0"/>
              <a:t>Is the relationship between the entity’s functional units, major funds, and nonmajor funds in the aggregate explained or illustrated? </a:t>
            </a:r>
          </a:p>
          <a:p>
            <a:pPr lvl="0"/>
            <a:endParaRPr lang="en-US" sz="1650" dirty="0"/>
          </a:p>
        </p:txBody>
      </p:sp>
    </p:spTree>
    <p:extLst>
      <p:ext uri="{BB962C8B-B14F-4D97-AF65-F5344CB8AC3E}">
        <p14:creationId xmlns:p14="http://schemas.microsoft.com/office/powerpoint/2010/main" val="1533615845"/>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482424" y="4705350"/>
            <a:ext cx="1319348" cy="323165"/>
          </a:xfrm>
          <a:prstGeom prst="rect">
            <a:avLst/>
          </a:prstGeom>
          <a:noFill/>
        </p:spPr>
        <p:txBody>
          <a:bodyPr wrap="square" rtlCol="0">
            <a:spAutoFit/>
          </a:bodyPr>
          <a:lstStyle/>
          <a:p>
            <a:r>
              <a:rPr lang="en-US" sz="750" dirty="0"/>
              <a:t>City of Birmingham, Michigan</a:t>
            </a:r>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4" t="11603" r="824" b="29466"/>
          <a:stretch/>
        </p:blipFill>
        <p:spPr bwMode="auto">
          <a:xfrm>
            <a:off x="287635" y="361950"/>
            <a:ext cx="528755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1942171"/>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24302" y="4779201"/>
            <a:ext cx="1075645" cy="207749"/>
          </a:xfrm>
          <a:prstGeom prst="rect">
            <a:avLst/>
          </a:prstGeom>
          <a:noFill/>
        </p:spPr>
        <p:txBody>
          <a:bodyPr wrap="square" rtlCol="0">
            <a:spAutoFit/>
          </a:bodyPr>
          <a:lstStyle/>
          <a:p>
            <a:r>
              <a:rPr lang="en-US" sz="750" dirty="0"/>
              <a:t>City of Pataskala, Ohio</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364" y="285750"/>
            <a:ext cx="5267938"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959806"/>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15000" y="4857750"/>
            <a:ext cx="1319348" cy="207749"/>
          </a:xfrm>
          <a:prstGeom prst="rect">
            <a:avLst/>
          </a:prstGeom>
          <a:noFill/>
        </p:spPr>
        <p:txBody>
          <a:bodyPr wrap="square" rtlCol="0">
            <a:spAutoFit/>
          </a:bodyPr>
          <a:lstStyle/>
          <a:p>
            <a:r>
              <a:rPr lang="en-US" sz="750" dirty="0"/>
              <a:t>City of Milton, Georgia</a:t>
            </a:r>
          </a:p>
        </p:txBody>
      </p:sp>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43000" y="285751"/>
            <a:ext cx="4387252" cy="48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805619"/>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38652" y="4849138"/>
            <a:ext cx="1319348" cy="207749"/>
          </a:xfrm>
          <a:prstGeom prst="rect">
            <a:avLst/>
          </a:prstGeom>
          <a:noFill/>
        </p:spPr>
        <p:txBody>
          <a:bodyPr wrap="square" rtlCol="0">
            <a:spAutoFit/>
          </a:bodyPr>
          <a:lstStyle/>
          <a:p>
            <a:r>
              <a:rPr lang="en-US" sz="750" dirty="0"/>
              <a:t>City of Merriam, Kansas</a:t>
            </a: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18675" y="590550"/>
            <a:ext cx="5195486"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0079995"/>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57</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85750" y="1442346"/>
            <a:ext cx="638937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#F2. </a:t>
            </a:r>
            <a:r>
              <a:rPr lang="en-US" sz="1650" dirty="0">
                <a:latin typeface="+mn-lt"/>
              </a:rPr>
              <a:t>Explain the basis of budgeting for all funds, whether cash, modified accrual, or some other statutory basis.</a:t>
            </a:r>
            <a:endParaRPr lang="en-US" altLang="en-US" sz="1650" dirty="0">
              <a:latin typeface="+mn-lt"/>
            </a:endParaRPr>
          </a:p>
        </p:txBody>
      </p:sp>
      <p:sp>
        <p:nvSpPr>
          <p:cNvPr id="12" name="Rectangle 11"/>
          <p:cNvSpPr/>
          <p:nvPr/>
        </p:nvSpPr>
        <p:spPr>
          <a:xfrm>
            <a:off x="2193279" y="675889"/>
            <a:ext cx="2610010" cy="461665"/>
          </a:xfrm>
          <a:prstGeom prst="rect">
            <a:avLst/>
          </a:prstGeom>
        </p:spPr>
        <p:txBody>
          <a:bodyPr wrap="none">
            <a:spAutoFit/>
          </a:bodyPr>
          <a:lstStyle/>
          <a:p>
            <a:pPr algn="ctr">
              <a:spcBef>
                <a:spcPct val="50000"/>
              </a:spcBef>
            </a:pPr>
            <a:r>
              <a:rPr lang="en-US" sz="2400" dirty="0">
                <a:solidFill>
                  <a:srgbClr val="0000FF"/>
                </a:solidFill>
                <a:latin typeface="+mj-lt"/>
              </a:rPr>
              <a:t>Basis of Budgeting</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16295" y="2130949"/>
            <a:ext cx="6743700" cy="2123658"/>
          </a:xfrm>
          <a:prstGeom prst="rect">
            <a:avLst/>
          </a:prstGeom>
          <a:noFill/>
        </p:spPr>
        <p:txBody>
          <a:bodyPr wrap="square" rtlCol="0">
            <a:spAutoFit/>
          </a:bodyPr>
          <a:lstStyle/>
          <a:p>
            <a:pPr marL="342892" indent="-342892" algn="just">
              <a:buFont typeface="+mj-lt"/>
              <a:buAutoNum type="arabicPeriod"/>
            </a:pPr>
            <a:r>
              <a:rPr lang="en-US" sz="1650" dirty="0"/>
              <a:t>Is the basis of budgeting defined (</a:t>
            </a:r>
            <a:r>
              <a:rPr lang="en-US" sz="1650" i="1" dirty="0"/>
              <a:t>eg. modified accrual, cash, or accrual)</a:t>
            </a:r>
            <a:r>
              <a:rPr lang="en-US" sz="1650" dirty="0"/>
              <a:t> for all funds? </a:t>
            </a:r>
          </a:p>
          <a:p>
            <a:pPr marL="342892" indent="-342892" algn="just">
              <a:buFont typeface="+mj-lt"/>
              <a:buAutoNum type="arabicPeriod"/>
            </a:pPr>
            <a:r>
              <a:rPr lang="en-US" sz="1650" dirty="0"/>
              <a:t>If the basis of budgeting is the same as the basis of accounting used in the entity’s audited financial statements, is that fact clearly stated? </a:t>
            </a:r>
          </a:p>
          <a:p>
            <a:pPr marL="342892" indent="-342892" algn="just">
              <a:buFont typeface="+mj-lt"/>
              <a:buAutoNum type="arabicPeriod"/>
            </a:pPr>
            <a:r>
              <a:rPr lang="en-US" sz="1650" dirty="0"/>
              <a:t>If the basis of budgeting is not the same as the basis of accounting used in the entity’s audited financial statements, are the differences described? </a:t>
            </a:r>
          </a:p>
          <a:p>
            <a:pPr lvl="0"/>
            <a:endParaRPr lang="en-US" sz="1650" dirty="0"/>
          </a:p>
        </p:txBody>
      </p:sp>
    </p:spTree>
    <p:extLst>
      <p:ext uri="{BB962C8B-B14F-4D97-AF65-F5344CB8AC3E}">
        <p14:creationId xmlns:p14="http://schemas.microsoft.com/office/powerpoint/2010/main" val="3360996850"/>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867400" y="4629150"/>
            <a:ext cx="925830" cy="323165"/>
          </a:xfrm>
          <a:prstGeom prst="rect">
            <a:avLst/>
          </a:prstGeom>
          <a:noFill/>
        </p:spPr>
        <p:txBody>
          <a:bodyPr wrap="square" rtlCol="0">
            <a:spAutoFit/>
          </a:bodyPr>
          <a:lstStyle/>
          <a:p>
            <a:r>
              <a:rPr lang="en-US" sz="750" dirty="0"/>
              <a:t>City of Lufkin, Texas</a:t>
            </a:r>
          </a:p>
        </p:txBody>
      </p:sp>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33019" y="285750"/>
            <a:ext cx="4977671" cy="466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253604"/>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3" name="Rectangle 2"/>
          <p:cNvSpPr/>
          <p:nvPr/>
        </p:nvSpPr>
        <p:spPr>
          <a:xfrm>
            <a:off x="5596003" y="4803373"/>
            <a:ext cx="1295400" cy="323165"/>
          </a:xfrm>
          <a:prstGeom prst="rect">
            <a:avLst/>
          </a:prstGeom>
        </p:spPr>
        <p:txBody>
          <a:bodyPr wrap="square">
            <a:spAutoFit/>
          </a:bodyPr>
          <a:lstStyle/>
          <a:p>
            <a:r>
              <a:rPr lang="en-US" sz="750" dirty="0"/>
              <a:t>Alameda- Contra Costa Transit District, California</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84498"/>
            <a:ext cx="5524500" cy="4673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110725"/>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6</a:t>
            </a:fld>
            <a:endParaRPr lang="en-US" sz="1350" dirty="0">
              <a:solidFill>
                <a:schemeClr val="bg1"/>
              </a:solidFill>
            </a:endParaRPr>
          </a:p>
        </p:txBody>
      </p:sp>
      <p:sp>
        <p:nvSpPr>
          <p:cNvPr id="2" name="Rectangle 1"/>
          <p:cNvSpPr/>
          <p:nvPr/>
        </p:nvSpPr>
        <p:spPr>
          <a:xfrm>
            <a:off x="1295400" y="133350"/>
            <a:ext cx="4267200" cy="369332"/>
          </a:xfrm>
          <a:prstGeom prst="rect">
            <a:avLst/>
          </a:prstGeom>
        </p:spPr>
        <p:txBody>
          <a:bodyPr wrap="square">
            <a:spAutoFit/>
          </a:bodyPr>
          <a:lstStyle/>
          <a:p>
            <a:r>
              <a:rPr lang="en-US" dirty="0">
                <a:hlinkClick r:id="rId2"/>
              </a:rPr>
              <a:t>https://www.gfoa.org/budget-award-2021</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338" y="666750"/>
            <a:ext cx="6166167" cy="3581400"/>
          </a:xfrm>
          <a:prstGeom prst="rect">
            <a:avLst/>
          </a:prstGeom>
        </p:spPr>
      </p:pic>
    </p:spTree>
    <p:extLst>
      <p:ext uri="{BB962C8B-B14F-4D97-AF65-F5344CB8AC3E}">
        <p14:creationId xmlns:p14="http://schemas.microsoft.com/office/powerpoint/2010/main" val="2791053382"/>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360670" y="4753875"/>
            <a:ext cx="1497330" cy="207749"/>
          </a:xfrm>
          <a:prstGeom prst="rect">
            <a:avLst/>
          </a:prstGeom>
          <a:noFill/>
        </p:spPr>
        <p:txBody>
          <a:bodyPr wrap="square" rtlCol="0">
            <a:spAutoFit/>
          </a:bodyPr>
          <a:lstStyle/>
          <a:p>
            <a:r>
              <a:rPr lang="en-US" sz="750" dirty="0"/>
              <a:t>City of Santa Monica, California</a:t>
            </a:r>
          </a:p>
        </p:txBody>
      </p:sp>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209" y="10540"/>
            <a:ext cx="4380441" cy="4847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076914"/>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85750" y="1442347"/>
            <a:ext cx="638937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#P3.  </a:t>
            </a:r>
            <a:r>
              <a:rPr lang="en-US" altLang="en-US" sz="1650" i="1" dirty="0">
                <a:solidFill>
                  <a:srgbClr val="000000"/>
                </a:solidFill>
                <a:latin typeface="+mn-lt"/>
                <a:ea typeface="Times New Roman" pitchFamily="18" charset="0"/>
              </a:rPr>
              <a:t>Mandatory:</a:t>
            </a:r>
            <a:r>
              <a:rPr lang="en-US" altLang="en-US" sz="1650" dirty="0">
                <a:solidFill>
                  <a:srgbClr val="000000"/>
                </a:solidFill>
                <a:latin typeface="+mn-lt"/>
                <a:ea typeface="Times New Roman" pitchFamily="18" charset="0"/>
              </a:rPr>
              <a:t> </a:t>
            </a:r>
            <a:r>
              <a:rPr lang="en-US" sz="1650" dirty="0">
                <a:latin typeface="+mn-lt"/>
              </a:rPr>
              <a:t>Include a coherent statement of entity-wide long-term financial policies. </a:t>
            </a:r>
            <a:endParaRPr lang="en-US" altLang="en-US" sz="1650" dirty="0">
              <a:latin typeface="+mn-lt"/>
            </a:endParaRPr>
          </a:p>
        </p:txBody>
      </p:sp>
      <p:sp>
        <p:nvSpPr>
          <p:cNvPr id="12" name="Rectangle 11"/>
          <p:cNvSpPr/>
          <p:nvPr/>
        </p:nvSpPr>
        <p:spPr>
          <a:xfrm>
            <a:off x="2276150" y="642940"/>
            <a:ext cx="2456827" cy="461665"/>
          </a:xfrm>
          <a:prstGeom prst="rect">
            <a:avLst/>
          </a:prstGeom>
        </p:spPr>
        <p:txBody>
          <a:bodyPr wrap="none">
            <a:spAutoFit/>
          </a:bodyPr>
          <a:lstStyle/>
          <a:p>
            <a:pPr algn="ctr">
              <a:spcBef>
                <a:spcPct val="50000"/>
              </a:spcBef>
            </a:pPr>
            <a:r>
              <a:rPr lang="en-US" sz="2400" dirty="0">
                <a:solidFill>
                  <a:srgbClr val="0000FF"/>
                </a:solidFill>
                <a:latin typeface="+mj-lt"/>
              </a:rPr>
              <a:t>Financial Policies</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0" y="2231184"/>
            <a:ext cx="6743700" cy="1361911"/>
          </a:xfrm>
          <a:prstGeom prst="rect">
            <a:avLst/>
          </a:prstGeom>
          <a:noFill/>
        </p:spPr>
        <p:txBody>
          <a:bodyPr wrap="square" rtlCol="0">
            <a:spAutoFit/>
          </a:bodyPr>
          <a:lstStyle/>
          <a:p>
            <a:pPr marL="342892" indent="-342892" algn="just">
              <a:buFont typeface="+mj-lt"/>
              <a:buAutoNum type="arabicPeriod"/>
            </a:pPr>
            <a:r>
              <a:rPr lang="en-US" sz="1650" dirty="0"/>
              <a:t>Is there a summary of financial policies?</a:t>
            </a:r>
          </a:p>
          <a:p>
            <a:pPr marL="342892" indent="-342892" algn="just">
              <a:buFont typeface="+mj-lt"/>
              <a:buAutoNum type="arabicPeriod"/>
            </a:pPr>
            <a:r>
              <a:rPr lang="en-US" sz="1650" dirty="0"/>
              <a:t>Do the financial policies include the entity’s definition of a balanced budget?</a:t>
            </a:r>
          </a:p>
          <a:p>
            <a:pPr marL="342892" indent="-342892" algn="just">
              <a:buFont typeface="+mj-lt"/>
              <a:buAutoNum type="arabicPeriod"/>
            </a:pPr>
            <a:r>
              <a:rPr lang="en-US" sz="1650" dirty="0"/>
              <a:t>Does the budget comply with relevant financial policies?</a:t>
            </a:r>
          </a:p>
          <a:p>
            <a:pPr lvl="0"/>
            <a:endParaRPr lang="en-US" sz="1650" dirty="0"/>
          </a:p>
        </p:txBody>
      </p:sp>
    </p:spTree>
    <p:extLst>
      <p:ext uri="{BB962C8B-B14F-4D97-AF65-F5344CB8AC3E}">
        <p14:creationId xmlns:p14="http://schemas.microsoft.com/office/powerpoint/2010/main" val="1993126029"/>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idx="4294967295"/>
          </p:nvPr>
        </p:nvSpPr>
        <p:spPr bwMode="auto">
          <a:xfrm>
            <a:off x="544966" y="800102"/>
            <a:ext cx="5826787" cy="423674"/>
          </a:xfrm>
          <a:prstGeom prst="rect">
            <a:avLst/>
          </a:prstGeom>
          <a:noFill/>
          <a:extLst/>
        </p:spPr>
        <p:txBody>
          <a:bodyPr/>
          <a:lstStyle/>
          <a:p>
            <a:pPr algn="ctr"/>
            <a:r>
              <a:rPr lang="en-US" sz="2100" dirty="0">
                <a:solidFill>
                  <a:schemeClr val="tx1"/>
                </a:solidFill>
              </a:rPr>
              <a:t>Basic Financial Policy Categories</a:t>
            </a:r>
            <a:r>
              <a:rPr lang="en-US" sz="2100" dirty="0"/>
              <a:t/>
            </a:r>
            <a:br>
              <a:rPr lang="en-US" sz="2100" dirty="0"/>
            </a:br>
            <a:endParaRPr lang="en-US" sz="2100" dirty="0">
              <a:solidFill>
                <a:srgbClr val="0000FF"/>
              </a:solidFill>
              <a:latin typeface="Arial" pitchFamily="34" charset="0"/>
            </a:endParaRPr>
          </a:p>
        </p:txBody>
      </p:sp>
      <p:sp>
        <p:nvSpPr>
          <p:cNvPr id="17410" name="Rectangle 3"/>
          <p:cNvSpPr>
            <a:spLocks noGrp="1" noChangeArrowheads="1"/>
          </p:cNvSpPr>
          <p:nvPr>
            <p:ph type="body" idx="4294967295"/>
          </p:nvPr>
        </p:nvSpPr>
        <p:spPr bwMode="auto">
          <a:xfrm>
            <a:off x="685802" y="1028701"/>
            <a:ext cx="5357567" cy="2408385"/>
          </a:xfrm>
          <a:prstGeom prst="rect">
            <a:avLst/>
          </a:prstGeom>
          <a:noFill/>
          <a:extLst/>
        </p:spPr>
        <p:txBody>
          <a:bodyPr>
            <a:normAutofit fontScale="25000" lnSpcReduction="20000"/>
          </a:bodyPr>
          <a:lstStyle/>
          <a:p>
            <a:pPr>
              <a:buFontTx/>
              <a:buChar char="•"/>
            </a:pPr>
            <a:r>
              <a:rPr lang="en-US" sz="6000" dirty="0"/>
              <a:t>General fund reserves</a:t>
            </a:r>
          </a:p>
          <a:p>
            <a:pPr>
              <a:buFontTx/>
              <a:buChar char="•"/>
            </a:pPr>
            <a:r>
              <a:rPr lang="en-US" sz="6000" dirty="0"/>
              <a:t>Reserves in other funds</a:t>
            </a:r>
          </a:p>
          <a:p>
            <a:pPr>
              <a:buFontTx/>
              <a:buChar char="•"/>
            </a:pPr>
            <a:r>
              <a:rPr lang="en-US" sz="6000" dirty="0"/>
              <a:t>Grants</a:t>
            </a:r>
          </a:p>
          <a:p>
            <a:pPr>
              <a:buFontTx/>
              <a:buChar char="•"/>
            </a:pPr>
            <a:r>
              <a:rPr lang="en-US" sz="6000" dirty="0"/>
              <a:t>Debt</a:t>
            </a:r>
          </a:p>
          <a:p>
            <a:pPr>
              <a:buFontTx/>
              <a:buChar char="•"/>
            </a:pPr>
            <a:r>
              <a:rPr lang="en-US" sz="6000" dirty="0"/>
              <a:t>Investment</a:t>
            </a:r>
          </a:p>
          <a:p>
            <a:pPr>
              <a:buFontTx/>
              <a:buChar char="•"/>
            </a:pPr>
            <a:r>
              <a:rPr lang="en-US" sz="6000" dirty="0"/>
              <a:t>Economic development</a:t>
            </a:r>
          </a:p>
          <a:p>
            <a:pPr>
              <a:buFontTx/>
              <a:buChar char="•"/>
            </a:pPr>
            <a:r>
              <a:rPr lang="en-US" sz="6000" dirty="0"/>
              <a:t>Accounting and financial reporting</a:t>
            </a:r>
          </a:p>
          <a:p>
            <a:pPr>
              <a:buFontTx/>
              <a:buChar char="•"/>
            </a:pPr>
            <a:r>
              <a:rPr lang="en-US" sz="6000" dirty="0"/>
              <a:t>Risk management and internal controls</a:t>
            </a:r>
          </a:p>
          <a:p>
            <a:pPr>
              <a:buFontTx/>
              <a:buChar char="•"/>
            </a:pPr>
            <a:r>
              <a:rPr lang="en-US" sz="6000" dirty="0"/>
              <a:t>Procurement</a:t>
            </a:r>
          </a:p>
          <a:p>
            <a:pPr>
              <a:buFontTx/>
              <a:buChar char="•"/>
            </a:pPr>
            <a:r>
              <a:rPr lang="en-US" sz="6000" dirty="0"/>
              <a:t>Long-term financial planning</a:t>
            </a:r>
          </a:p>
          <a:p>
            <a:pPr>
              <a:buFontTx/>
              <a:buChar char="•"/>
            </a:pPr>
            <a:r>
              <a:rPr lang="en-US" sz="6000" dirty="0"/>
              <a:t>Structurally balanced budget</a:t>
            </a:r>
          </a:p>
          <a:p>
            <a:pPr>
              <a:buFontTx/>
              <a:buChar char="•"/>
            </a:pPr>
            <a:r>
              <a:rPr lang="en-US" sz="6000" dirty="0"/>
              <a:t>Capital</a:t>
            </a:r>
          </a:p>
          <a:p>
            <a:pPr>
              <a:buFontTx/>
              <a:buChar char="•"/>
            </a:pPr>
            <a:r>
              <a:rPr lang="en-US" sz="6000" dirty="0"/>
              <a:t>Revenues</a:t>
            </a:r>
          </a:p>
          <a:p>
            <a:pPr>
              <a:buFontTx/>
              <a:buChar char="•"/>
            </a:pPr>
            <a:r>
              <a:rPr lang="en-US" sz="6000" dirty="0"/>
              <a:t>Expenditures</a:t>
            </a:r>
          </a:p>
          <a:p>
            <a:pPr>
              <a:buFontTx/>
              <a:buChar char="•"/>
            </a:pPr>
            <a:r>
              <a:rPr lang="en-US" sz="6000" dirty="0"/>
              <a:t>Operating budget</a:t>
            </a:r>
          </a:p>
          <a:p>
            <a:pPr>
              <a:buFontTx/>
              <a:buChar char="•"/>
            </a:pPr>
            <a:endParaRPr lang="en-US" dirty="0">
              <a:latin typeface="Arial" pitchFamily="34" charset="0"/>
            </a:endParaRPr>
          </a:p>
        </p:txBody>
      </p:sp>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62</a:t>
            </a:fld>
            <a:endParaRPr lang="en-US" sz="1350"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10959"/>
            <a:ext cx="342900" cy="414604"/>
          </a:xfrm>
          <a:prstGeom prst="rect">
            <a:avLst/>
          </a:prstGeom>
        </p:spPr>
      </p:pic>
    </p:spTree>
    <p:extLst>
      <p:ext uri="{BB962C8B-B14F-4D97-AF65-F5344CB8AC3E}">
        <p14:creationId xmlns:p14="http://schemas.microsoft.com/office/powerpoint/2010/main" val="1574447820"/>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63</a:t>
            </a:fld>
            <a:endParaRPr lang="en-US" sz="1350" dirty="0">
              <a:solidFill>
                <a:schemeClr val="bg1"/>
              </a:solidFill>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109" y="514350"/>
            <a:ext cx="509860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538652" y="4629150"/>
            <a:ext cx="1319348" cy="323165"/>
          </a:xfrm>
          <a:prstGeom prst="rect">
            <a:avLst/>
          </a:prstGeom>
          <a:noFill/>
        </p:spPr>
        <p:txBody>
          <a:bodyPr wrap="square" rtlCol="0">
            <a:spAutoFit/>
          </a:bodyPr>
          <a:lstStyle/>
          <a:p>
            <a:r>
              <a:rPr lang="en-US" sz="750" dirty="0"/>
              <a:t>NAPA Sanitation District, California</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71" y="-3718"/>
            <a:ext cx="342900" cy="414604"/>
          </a:xfrm>
          <a:prstGeom prst="rect">
            <a:avLst/>
          </a:prstGeom>
        </p:spPr>
      </p:pic>
    </p:spTree>
    <p:extLst>
      <p:ext uri="{BB962C8B-B14F-4D97-AF65-F5344CB8AC3E}">
        <p14:creationId xmlns:p14="http://schemas.microsoft.com/office/powerpoint/2010/main" val="4173433665"/>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5600700" y="4705350"/>
            <a:ext cx="1257300" cy="18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07" tIns="34252" rIns="68507" bIns="34252">
            <a:spAutoFit/>
          </a:bodyPr>
          <a:lstStyle/>
          <a:p>
            <a:pPr>
              <a:spcBef>
                <a:spcPct val="50000"/>
              </a:spcBef>
            </a:pPr>
            <a:r>
              <a:rPr lang="en-US" sz="750" dirty="0">
                <a:latin typeface="Calibri (Body)"/>
              </a:rPr>
              <a:t>City of St. Albert, Alberta</a:t>
            </a:r>
          </a:p>
        </p:txBody>
      </p:sp>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64</a:t>
            </a:fld>
            <a:endParaRPr lang="en-US" sz="1350" dirty="0">
              <a:solidFill>
                <a:schemeClr val="bg1"/>
              </a:solidFill>
            </a:endParaRP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31438" y="285750"/>
            <a:ext cx="533774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42900" cy="414604"/>
          </a:xfrm>
          <a:prstGeom prst="rect">
            <a:avLst/>
          </a:prstGeom>
        </p:spPr>
      </p:pic>
    </p:spTree>
    <p:extLst>
      <p:ext uri="{BB962C8B-B14F-4D97-AF65-F5344CB8AC3E}">
        <p14:creationId xmlns:p14="http://schemas.microsoft.com/office/powerpoint/2010/main" val="2615753719"/>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5600700" y="4857750"/>
            <a:ext cx="1211580" cy="18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07" tIns="34252" rIns="68507" bIns="34252">
            <a:spAutoFit/>
          </a:bodyPr>
          <a:lstStyle/>
          <a:p>
            <a:pPr>
              <a:spcBef>
                <a:spcPct val="50000"/>
              </a:spcBef>
            </a:pPr>
            <a:r>
              <a:rPr lang="en-US" sz="750" dirty="0">
                <a:latin typeface="Calibri (Body)"/>
              </a:rPr>
              <a:t>City of Loveland, Ohio</a:t>
            </a:r>
          </a:p>
        </p:txBody>
      </p:sp>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65</a:t>
            </a:fld>
            <a:endParaRPr lang="en-US" sz="1350" dirty="0">
              <a:solidFill>
                <a:schemeClr val="bg1"/>
              </a:solidFill>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09601" y="361950"/>
            <a:ext cx="4876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6" y="57150"/>
            <a:ext cx="342900" cy="414604"/>
          </a:xfrm>
          <a:prstGeom prst="rect">
            <a:avLst/>
          </a:prstGeom>
        </p:spPr>
      </p:pic>
    </p:spTree>
    <p:extLst>
      <p:ext uri="{BB962C8B-B14F-4D97-AF65-F5344CB8AC3E}">
        <p14:creationId xmlns:p14="http://schemas.microsoft.com/office/powerpoint/2010/main" val="2647923311"/>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66</a:t>
            </a:fld>
            <a:endParaRPr lang="en-US" sz="1350" dirty="0">
              <a:solidFill>
                <a:schemeClr val="bg1"/>
              </a:solidFill>
            </a:endParaRPr>
          </a:p>
        </p:txBody>
      </p:sp>
      <p:sp>
        <p:nvSpPr>
          <p:cNvPr id="6" name="TextBox 5"/>
          <p:cNvSpPr txBox="1"/>
          <p:nvPr/>
        </p:nvSpPr>
        <p:spPr>
          <a:xfrm>
            <a:off x="6096000" y="4264536"/>
            <a:ext cx="762000" cy="669414"/>
          </a:xfrm>
          <a:prstGeom prst="rect">
            <a:avLst/>
          </a:prstGeom>
          <a:noFill/>
        </p:spPr>
        <p:txBody>
          <a:bodyPr wrap="square" rtlCol="0">
            <a:spAutoFit/>
          </a:bodyPr>
          <a:lstStyle/>
          <a:p>
            <a:r>
              <a:rPr lang="en-US" sz="750" dirty="0"/>
              <a:t>Milwaukee Metropolitan Sewerage District, Wisconsin</a:t>
            </a:r>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5630" y="590550"/>
            <a:ext cx="6099231" cy="429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40" y="0"/>
            <a:ext cx="342900" cy="414604"/>
          </a:xfrm>
          <a:prstGeom prst="rect">
            <a:avLst/>
          </a:prstGeom>
        </p:spPr>
      </p:pic>
    </p:spTree>
    <p:extLst>
      <p:ext uri="{BB962C8B-B14F-4D97-AF65-F5344CB8AC3E}">
        <p14:creationId xmlns:p14="http://schemas.microsoft.com/office/powerpoint/2010/main" val="4218890292"/>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67</a:t>
            </a:fld>
            <a:endParaRPr lang="en-US" sz="1350" dirty="0">
              <a:solidFill>
                <a:schemeClr val="bg1"/>
              </a:solidFill>
            </a:endParaRPr>
          </a:p>
        </p:txBody>
      </p:sp>
      <p:sp>
        <p:nvSpPr>
          <p:cNvPr id="6" name="TextBox 5"/>
          <p:cNvSpPr txBox="1"/>
          <p:nvPr/>
        </p:nvSpPr>
        <p:spPr>
          <a:xfrm>
            <a:off x="6000750" y="3910723"/>
            <a:ext cx="857250" cy="669414"/>
          </a:xfrm>
          <a:prstGeom prst="rect">
            <a:avLst/>
          </a:prstGeom>
          <a:noFill/>
        </p:spPr>
        <p:txBody>
          <a:bodyPr wrap="square" rtlCol="0">
            <a:spAutoFit/>
          </a:bodyPr>
          <a:lstStyle/>
          <a:p>
            <a:r>
              <a:rPr lang="en-US" sz="750" dirty="0"/>
              <a:t>Milwaukee Metropolitan Sewerage District, Wisconsin</a:t>
            </a:r>
          </a:p>
        </p:txBody>
      </p:sp>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1501" y="590550"/>
            <a:ext cx="53149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71501" y="333375"/>
            <a:ext cx="5314949"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96" y="0"/>
            <a:ext cx="342900" cy="414604"/>
          </a:xfrm>
          <a:prstGeom prst="rect">
            <a:avLst/>
          </a:prstGeom>
        </p:spPr>
      </p:pic>
    </p:spTree>
    <p:extLst>
      <p:ext uri="{BB962C8B-B14F-4D97-AF65-F5344CB8AC3E}">
        <p14:creationId xmlns:p14="http://schemas.microsoft.com/office/powerpoint/2010/main" val="1977537085"/>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68</a:t>
            </a:fld>
            <a:endParaRPr lang="en-US" sz="1350" dirty="0">
              <a:solidFill>
                <a:schemeClr val="bg1"/>
              </a:solidFill>
            </a:endParaRPr>
          </a:p>
        </p:txBody>
      </p:sp>
      <p:sp>
        <p:nvSpPr>
          <p:cNvPr id="6" name="TextBox 5"/>
          <p:cNvSpPr txBox="1"/>
          <p:nvPr/>
        </p:nvSpPr>
        <p:spPr>
          <a:xfrm>
            <a:off x="5857782" y="4705350"/>
            <a:ext cx="970158" cy="323165"/>
          </a:xfrm>
          <a:prstGeom prst="rect">
            <a:avLst/>
          </a:prstGeom>
          <a:noFill/>
        </p:spPr>
        <p:txBody>
          <a:bodyPr wrap="square" rtlCol="0">
            <a:spAutoFit/>
          </a:bodyPr>
          <a:lstStyle/>
          <a:p>
            <a:r>
              <a:rPr lang="en-US" sz="750" dirty="0"/>
              <a:t>Town of Westlake, Texas</a:t>
            </a:r>
          </a:p>
        </p:txBody>
      </p:sp>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3665" y="819150"/>
            <a:ext cx="5338459"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52600" y="264563"/>
            <a:ext cx="2514600" cy="300082"/>
          </a:xfrm>
          <a:prstGeom prst="rect">
            <a:avLst/>
          </a:prstGeom>
          <a:noFill/>
        </p:spPr>
        <p:txBody>
          <a:bodyPr wrap="square" rtlCol="0">
            <a:spAutoFit/>
          </a:bodyPr>
          <a:lstStyle/>
          <a:p>
            <a:r>
              <a:rPr lang="en-US" sz="1350" dirty="0"/>
              <a:t>Financial Policies to be Reviewed</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42900" cy="414604"/>
          </a:xfrm>
          <a:prstGeom prst="rect">
            <a:avLst/>
          </a:prstGeom>
        </p:spPr>
      </p:pic>
    </p:spTree>
    <p:extLst>
      <p:ext uri="{BB962C8B-B14F-4D97-AF65-F5344CB8AC3E}">
        <p14:creationId xmlns:p14="http://schemas.microsoft.com/office/powerpoint/2010/main" val="1879096235"/>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52222" y="4857750"/>
            <a:ext cx="1319348" cy="207749"/>
          </a:xfrm>
          <a:prstGeom prst="rect">
            <a:avLst/>
          </a:prstGeom>
          <a:noFill/>
        </p:spPr>
        <p:txBody>
          <a:bodyPr wrap="square" rtlCol="0">
            <a:spAutoFit/>
          </a:bodyPr>
          <a:lstStyle/>
          <a:p>
            <a:r>
              <a:rPr lang="en-US" sz="750" dirty="0"/>
              <a:t>City of Dunwoody, Georgia</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611" y="514350"/>
            <a:ext cx="6625389"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623069"/>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7</a:t>
            </a:fld>
            <a:endParaRPr lang="en-US" sz="1350" dirty="0">
              <a:solidFill>
                <a:schemeClr val="bg1"/>
              </a:solidFill>
            </a:endParaRPr>
          </a:p>
        </p:txBody>
      </p:sp>
      <p:sp>
        <p:nvSpPr>
          <p:cNvPr id="2" name="Rectangle 1"/>
          <p:cNvSpPr/>
          <p:nvPr/>
        </p:nvSpPr>
        <p:spPr>
          <a:xfrm>
            <a:off x="1295400" y="133350"/>
            <a:ext cx="4267200" cy="369332"/>
          </a:xfrm>
          <a:prstGeom prst="rect">
            <a:avLst/>
          </a:prstGeom>
        </p:spPr>
        <p:txBody>
          <a:bodyPr wrap="square">
            <a:spAutoFit/>
          </a:bodyPr>
          <a:lstStyle/>
          <a:p>
            <a:r>
              <a:rPr lang="en-US" dirty="0">
                <a:hlinkClick r:id="rId2"/>
              </a:rPr>
              <a:t>https://www.gfoa.org/budget-award-2021</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38" y="1254057"/>
            <a:ext cx="6299524" cy="3222693"/>
          </a:xfrm>
          <a:prstGeom prst="rect">
            <a:avLst/>
          </a:prstGeom>
        </p:spPr>
      </p:pic>
    </p:spTree>
    <p:extLst>
      <p:ext uri="{BB962C8B-B14F-4D97-AF65-F5344CB8AC3E}">
        <p14:creationId xmlns:p14="http://schemas.microsoft.com/office/powerpoint/2010/main" val="529823389"/>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70</a:t>
            </a:fld>
            <a:endParaRPr lang="en-US" sz="1350" dirty="0">
              <a:solidFill>
                <a:schemeClr val="bg1"/>
              </a:solidFill>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108"/>
          <a:stretch/>
        </p:blipFill>
        <p:spPr bwMode="auto">
          <a:xfrm>
            <a:off x="685802" y="484910"/>
            <a:ext cx="5991637" cy="331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773338"/>
            <a:ext cx="5143499" cy="976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004925" y="4530359"/>
            <a:ext cx="857250" cy="438582"/>
          </a:xfrm>
          <a:prstGeom prst="rect">
            <a:avLst/>
          </a:prstGeom>
          <a:noFill/>
        </p:spPr>
        <p:txBody>
          <a:bodyPr wrap="square" rtlCol="0">
            <a:spAutoFit/>
          </a:bodyPr>
          <a:lstStyle/>
          <a:p>
            <a:r>
              <a:rPr lang="en-US" sz="750" dirty="0"/>
              <a:t>City of Friendswood, Texas</a:t>
            </a: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38200" y="87160"/>
            <a:ext cx="5315674" cy="274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 y="57150"/>
            <a:ext cx="342900" cy="414604"/>
          </a:xfrm>
          <a:prstGeom prst="rect">
            <a:avLst/>
          </a:prstGeom>
        </p:spPr>
      </p:pic>
    </p:spTree>
    <p:extLst>
      <p:ext uri="{BB962C8B-B14F-4D97-AF65-F5344CB8AC3E}">
        <p14:creationId xmlns:p14="http://schemas.microsoft.com/office/powerpoint/2010/main" val="3684458237"/>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5429250" y="4686619"/>
            <a:ext cx="1383030" cy="30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577" tIns="35789" rIns="71577" bIns="35789">
            <a:spAutoFit/>
          </a:bodyPr>
          <a:lstStyle/>
          <a:p>
            <a:pPr defTabSz="715548"/>
            <a:r>
              <a:rPr lang="en-US" sz="750" dirty="0">
                <a:latin typeface="Calibri (Body)"/>
              </a:rPr>
              <a:t>City of Bloomington, Minnesota</a:t>
            </a:r>
          </a:p>
        </p:txBody>
      </p:sp>
      <p:sp>
        <p:nvSpPr>
          <p:cNvPr id="4"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71</a:t>
            </a:fld>
            <a:endParaRPr lang="en-US" sz="1350" dirty="0">
              <a:solidFill>
                <a:schemeClr val="bg1"/>
              </a:solidFill>
            </a:endParaRP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4400" y="590550"/>
            <a:ext cx="42291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428750"/>
            <a:ext cx="4244292" cy="356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428"/>
            <a:ext cx="342900" cy="414604"/>
          </a:xfrm>
          <a:prstGeom prst="rect">
            <a:avLst/>
          </a:prstGeom>
        </p:spPr>
      </p:pic>
    </p:spTree>
    <p:extLst>
      <p:ext uri="{BB962C8B-B14F-4D97-AF65-F5344CB8AC3E}">
        <p14:creationId xmlns:p14="http://schemas.microsoft.com/office/powerpoint/2010/main" val="103987649"/>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72</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85750" y="1315388"/>
            <a:ext cx="63893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#P4.  </a:t>
            </a:r>
            <a:r>
              <a:rPr lang="en-US" altLang="en-US" sz="1650" i="1" dirty="0">
                <a:solidFill>
                  <a:srgbClr val="000000"/>
                </a:solidFill>
                <a:latin typeface="+mn-lt"/>
                <a:ea typeface="Times New Roman" pitchFamily="18" charset="0"/>
              </a:rPr>
              <a:t>Mandatory:</a:t>
            </a:r>
            <a:r>
              <a:rPr lang="en-US" altLang="en-US" sz="1650" dirty="0">
                <a:solidFill>
                  <a:srgbClr val="000000"/>
                </a:solidFill>
                <a:latin typeface="+mn-lt"/>
                <a:ea typeface="Times New Roman" pitchFamily="18" charset="0"/>
              </a:rPr>
              <a:t> </a:t>
            </a:r>
            <a:r>
              <a:rPr lang="en-US" sz="1650" dirty="0">
                <a:latin typeface="+mn-lt"/>
              </a:rPr>
              <a:t>The document shall describe the process for preparing, reviewing, and adopting the budget for the coming fiscal year. It also should describe the procedures for amending the budget after adoption. </a:t>
            </a:r>
            <a:endParaRPr lang="en-US" altLang="en-US" sz="1650" dirty="0">
              <a:latin typeface="+mn-lt"/>
            </a:endParaRPr>
          </a:p>
        </p:txBody>
      </p:sp>
      <p:sp>
        <p:nvSpPr>
          <p:cNvPr id="12" name="Rectangle 11"/>
          <p:cNvSpPr/>
          <p:nvPr/>
        </p:nvSpPr>
        <p:spPr>
          <a:xfrm>
            <a:off x="2403782" y="642940"/>
            <a:ext cx="2201565" cy="461665"/>
          </a:xfrm>
          <a:prstGeom prst="rect">
            <a:avLst/>
          </a:prstGeom>
        </p:spPr>
        <p:txBody>
          <a:bodyPr wrap="none">
            <a:spAutoFit/>
          </a:bodyPr>
          <a:lstStyle/>
          <a:p>
            <a:pPr algn="ctr">
              <a:spcBef>
                <a:spcPct val="50000"/>
              </a:spcBef>
            </a:pPr>
            <a:r>
              <a:rPr lang="en-US" sz="2400" dirty="0">
                <a:solidFill>
                  <a:srgbClr val="0000FF"/>
                </a:solidFill>
                <a:latin typeface="+mj-lt"/>
              </a:rPr>
              <a:t>Budget Process</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0" y="2343152"/>
            <a:ext cx="6743700" cy="1615827"/>
          </a:xfrm>
          <a:prstGeom prst="rect">
            <a:avLst/>
          </a:prstGeom>
          <a:noFill/>
        </p:spPr>
        <p:txBody>
          <a:bodyPr wrap="square" rtlCol="0">
            <a:spAutoFit/>
          </a:bodyPr>
          <a:lstStyle/>
          <a:p>
            <a:pPr marL="342892" indent="-342892" algn="just">
              <a:buFont typeface="+mj-lt"/>
              <a:buAutoNum type="arabicPeriod"/>
            </a:pPr>
            <a:r>
              <a:rPr lang="en-US" sz="1650" dirty="0"/>
              <a:t>Is a description of the process (including amendments) used to develop, review, and adopt the budget included?  </a:t>
            </a:r>
          </a:p>
          <a:p>
            <a:pPr marL="342892" indent="-342892" algn="just">
              <a:buFont typeface="+mj-lt"/>
              <a:buAutoNum type="arabicPeriod"/>
            </a:pPr>
            <a:r>
              <a:rPr lang="en-US" sz="1650" dirty="0"/>
              <a:t>Is a budget calendar provided to supplement (not replace) the narrative information on the budget process?  </a:t>
            </a:r>
          </a:p>
          <a:p>
            <a:pPr marL="342892" indent="-342892" algn="just">
              <a:buFont typeface="+mj-lt"/>
              <a:buAutoNum type="arabicPeriod"/>
            </a:pPr>
            <a:r>
              <a:rPr lang="en-US" sz="1650" dirty="0"/>
              <a:t>Is there a discussion of how the public is involved in the budget process?</a:t>
            </a:r>
          </a:p>
          <a:p>
            <a:pPr lvl="0"/>
            <a:endParaRPr lang="en-US" sz="1650" dirty="0"/>
          </a:p>
        </p:txBody>
      </p:sp>
    </p:spTree>
    <p:extLst>
      <p:ext uri="{BB962C8B-B14F-4D97-AF65-F5344CB8AC3E}">
        <p14:creationId xmlns:p14="http://schemas.microsoft.com/office/powerpoint/2010/main" val="3957575227"/>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46420" y="4680461"/>
            <a:ext cx="1211580" cy="323165"/>
          </a:xfrm>
          <a:prstGeom prst="rect">
            <a:avLst/>
          </a:prstGeom>
          <a:noFill/>
        </p:spPr>
        <p:txBody>
          <a:bodyPr wrap="square" rtlCol="0">
            <a:spAutoFit/>
          </a:bodyPr>
          <a:lstStyle/>
          <a:p>
            <a:r>
              <a:rPr lang="en-US" sz="750" dirty="0"/>
              <a:t>City of Highland Park, Illinois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400" y="209550"/>
            <a:ext cx="53153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181078"/>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74</a:t>
            </a:fld>
            <a:endParaRPr lang="en-US" sz="1350" dirty="0">
              <a:solidFill>
                <a:schemeClr val="bg1"/>
              </a:solidFill>
            </a:endParaRPr>
          </a:p>
        </p:txBody>
      </p:sp>
      <p:sp>
        <p:nvSpPr>
          <p:cNvPr id="6" name="TextBox 5"/>
          <p:cNvSpPr txBox="1"/>
          <p:nvPr/>
        </p:nvSpPr>
        <p:spPr>
          <a:xfrm>
            <a:off x="5429249" y="4857750"/>
            <a:ext cx="1383031" cy="207749"/>
          </a:xfrm>
          <a:prstGeom prst="rect">
            <a:avLst/>
          </a:prstGeom>
          <a:noFill/>
        </p:spPr>
        <p:txBody>
          <a:bodyPr wrap="square" rtlCol="0">
            <a:spAutoFit/>
          </a:bodyPr>
          <a:lstStyle/>
          <a:p>
            <a:r>
              <a:rPr lang="en-US" sz="750" dirty="0"/>
              <a:t>City of Parkland, Florida</a:t>
            </a:r>
          </a:p>
        </p:txBody>
      </p:sp>
      <p:pic>
        <p:nvPicPr>
          <p:cNvPr id="133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9796" y="57150"/>
            <a:ext cx="4708813" cy="280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38"/>
          <a:stretch/>
        </p:blipFill>
        <p:spPr bwMode="auto">
          <a:xfrm>
            <a:off x="914400" y="2864736"/>
            <a:ext cx="4294209" cy="227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342900" cy="414604"/>
          </a:xfrm>
          <a:prstGeom prst="rect">
            <a:avLst/>
          </a:prstGeom>
        </p:spPr>
      </p:pic>
    </p:spTree>
    <p:extLst>
      <p:ext uri="{BB962C8B-B14F-4D97-AF65-F5344CB8AC3E}">
        <p14:creationId xmlns:p14="http://schemas.microsoft.com/office/powerpoint/2010/main" val="893152305"/>
      </p:ext>
    </p:extLst>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91200" y="4704468"/>
            <a:ext cx="1211580" cy="323165"/>
          </a:xfrm>
          <a:prstGeom prst="rect">
            <a:avLst/>
          </a:prstGeom>
          <a:noFill/>
        </p:spPr>
        <p:txBody>
          <a:bodyPr wrap="square" rtlCol="0">
            <a:spAutoFit/>
          </a:bodyPr>
          <a:lstStyle/>
          <a:p>
            <a:r>
              <a:rPr lang="en-US" sz="750" dirty="0"/>
              <a:t>City of Bellevue, Washington</a:t>
            </a: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91623" y="209550"/>
            <a:ext cx="4266177" cy="480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311180"/>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40157" y="4793978"/>
            <a:ext cx="1211580" cy="323165"/>
          </a:xfrm>
          <a:prstGeom prst="rect">
            <a:avLst/>
          </a:prstGeom>
          <a:noFill/>
        </p:spPr>
        <p:txBody>
          <a:bodyPr wrap="square" rtlCol="0">
            <a:spAutoFit/>
          </a:bodyPr>
          <a:lstStyle/>
          <a:p>
            <a:r>
              <a:rPr lang="en-US" sz="750" dirty="0"/>
              <a:t>City of Coconut Creek, Florida</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33350"/>
            <a:ext cx="5097067"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251889"/>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77</a:t>
            </a:fld>
            <a:endParaRPr lang="en-US" sz="1350" dirty="0">
              <a:solidFill>
                <a:schemeClr val="bg1"/>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1681" y="287663"/>
            <a:ext cx="2803958" cy="448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52800" y="471754"/>
            <a:ext cx="2740329" cy="427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562600" y="4857750"/>
            <a:ext cx="1383031" cy="207749"/>
          </a:xfrm>
          <a:prstGeom prst="rect">
            <a:avLst/>
          </a:prstGeom>
          <a:noFill/>
        </p:spPr>
        <p:txBody>
          <a:bodyPr wrap="square" rtlCol="0">
            <a:spAutoFit/>
          </a:bodyPr>
          <a:lstStyle/>
          <a:p>
            <a:r>
              <a:rPr lang="en-US" sz="750" dirty="0"/>
              <a:t>City of Davenport, Iowa</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21" y="57150"/>
            <a:ext cx="342900" cy="414604"/>
          </a:xfrm>
          <a:prstGeom prst="rect">
            <a:avLst/>
          </a:prstGeom>
        </p:spPr>
      </p:pic>
    </p:spTree>
    <p:extLst>
      <p:ext uri="{BB962C8B-B14F-4D97-AF65-F5344CB8AC3E}">
        <p14:creationId xmlns:p14="http://schemas.microsoft.com/office/powerpoint/2010/main" val="3373623659"/>
      </p:ext>
    </p:extLst>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78</a:t>
            </a:fld>
            <a:endParaRPr lang="en-US" sz="1350" dirty="0">
              <a:solidFill>
                <a:schemeClr val="bg1"/>
              </a:solidFill>
            </a:endParaRPr>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94"/>
          <a:stretch/>
        </p:blipFill>
        <p:spPr bwMode="auto">
          <a:xfrm>
            <a:off x="1295400" y="81652"/>
            <a:ext cx="3714749" cy="49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562600" y="4935751"/>
            <a:ext cx="1383031" cy="207749"/>
          </a:xfrm>
          <a:prstGeom prst="rect">
            <a:avLst/>
          </a:prstGeom>
          <a:noFill/>
        </p:spPr>
        <p:txBody>
          <a:bodyPr wrap="square" rtlCol="0">
            <a:spAutoFit/>
          </a:bodyPr>
          <a:lstStyle/>
          <a:p>
            <a:r>
              <a:rPr lang="en-US" sz="750" dirty="0"/>
              <a:t>City of Davenport, Iowa</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0"/>
            <a:ext cx="342900" cy="414604"/>
          </a:xfrm>
          <a:prstGeom prst="rect">
            <a:avLst/>
          </a:prstGeom>
        </p:spPr>
      </p:pic>
    </p:spTree>
    <p:extLst>
      <p:ext uri="{BB962C8B-B14F-4D97-AF65-F5344CB8AC3E}">
        <p14:creationId xmlns:p14="http://schemas.microsoft.com/office/powerpoint/2010/main" val="2331643612"/>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410200" y="4629150"/>
            <a:ext cx="1383031" cy="323165"/>
          </a:xfrm>
          <a:prstGeom prst="rect">
            <a:avLst/>
          </a:prstGeom>
          <a:noFill/>
        </p:spPr>
        <p:txBody>
          <a:bodyPr wrap="square" rtlCol="0">
            <a:spAutoFit/>
          </a:bodyPr>
          <a:lstStyle/>
          <a:p>
            <a:r>
              <a:rPr lang="en-US" sz="750" dirty="0"/>
              <a:t>Township of Upper St. Clair, Pennsylvania</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258" y="184498"/>
            <a:ext cx="4642142" cy="4767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9309741"/>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8</a:t>
            </a:fld>
            <a:endParaRPr lang="en-US" sz="1350" dirty="0">
              <a:solidFill>
                <a:schemeClr val="bg1"/>
              </a:solidFill>
            </a:endParaRPr>
          </a:p>
        </p:txBody>
      </p:sp>
      <p:sp>
        <p:nvSpPr>
          <p:cNvPr id="2" name="Rectangle 1"/>
          <p:cNvSpPr/>
          <p:nvPr/>
        </p:nvSpPr>
        <p:spPr>
          <a:xfrm>
            <a:off x="1295400" y="133350"/>
            <a:ext cx="4267200" cy="369332"/>
          </a:xfrm>
          <a:prstGeom prst="rect">
            <a:avLst/>
          </a:prstGeom>
        </p:spPr>
        <p:txBody>
          <a:bodyPr wrap="square">
            <a:spAutoFit/>
          </a:bodyPr>
          <a:lstStyle/>
          <a:p>
            <a:r>
              <a:rPr lang="en-US" dirty="0">
                <a:hlinkClick r:id="rId2"/>
              </a:rPr>
              <a:t>https://www.gfoa.org/budget-award-2021</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02682"/>
            <a:ext cx="6280473" cy="4501243"/>
          </a:xfrm>
          <a:prstGeom prst="rect">
            <a:avLst/>
          </a:prstGeom>
        </p:spPr>
      </p:pic>
    </p:spTree>
    <p:extLst>
      <p:ext uri="{BB962C8B-B14F-4D97-AF65-F5344CB8AC3E}">
        <p14:creationId xmlns:p14="http://schemas.microsoft.com/office/powerpoint/2010/main" val="1230947386"/>
      </p:ext>
    </p:extLst>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645376" y="4830075"/>
            <a:ext cx="1211580" cy="207749"/>
          </a:xfrm>
          <a:prstGeom prst="rect">
            <a:avLst/>
          </a:prstGeom>
          <a:noFill/>
        </p:spPr>
        <p:txBody>
          <a:bodyPr wrap="square" rtlCol="0">
            <a:spAutoFit/>
          </a:bodyPr>
          <a:lstStyle/>
          <a:p>
            <a:r>
              <a:rPr lang="en-US" sz="750" dirty="0"/>
              <a:t>City of Leduc, Alberta</a:t>
            </a:r>
          </a:p>
        </p:txBody>
      </p:sp>
      <p:pic>
        <p:nvPicPr>
          <p:cNvPr id="9218" name="Picture 2" descr="I:\DATA\WP50\BudgetProgramFiles\JFishbein\Third Book\Chapter examples\Chapter 11\Pages from LeducA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02924"/>
            <a:ext cx="4498947" cy="483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204380"/>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867400" y="4772367"/>
            <a:ext cx="1059180" cy="323165"/>
          </a:xfrm>
          <a:prstGeom prst="rect">
            <a:avLst/>
          </a:prstGeom>
          <a:noFill/>
        </p:spPr>
        <p:txBody>
          <a:bodyPr wrap="square" rtlCol="0">
            <a:spAutoFit/>
          </a:bodyPr>
          <a:lstStyle/>
          <a:p>
            <a:r>
              <a:rPr lang="en-US" sz="750" dirty="0"/>
              <a:t>Gloucester County, Virginia</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1" y="133350"/>
            <a:ext cx="5295899"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9767242"/>
      </p:ext>
    </p:extLst>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770316"/>
            <a:ext cx="1211580" cy="207749"/>
          </a:xfrm>
          <a:prstGeom prst="rect">
            <a:avLst/>
          </a:prstGeom>
          <a:noFill/>
        </p:spPr>
        <p:txBody>
          <a:bodyPr wrap="square" rtlCol="0">
            <a:spAutoFit/>
          </a:bodyPr>
          <a:lstStyle/>
          <a:p>
            <a:r>
              <a:rPr lang="en-US" sz="750" dirty="0"/>
              <a:t>City of Huntsville, Texas</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58678" y="716265"/>
            <a:ext cx="4302443" cy="337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05000" y="191580"/>
            <a:ext cx="2537460" cy="265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38200" y="4171952"/>
            <a:ext cx="4343400" cy="58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6093403"/>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83</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85750" y="1188431"/>
            <a:ext cx="6389370" cy="108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a:t>
            </a:r>
            <a:r>
              <a:rPr lang="en-US" sz="1650" dirty="0">
                <a:latin typeface="+mn-lt"/>
              </a:rPr>
              <a:t>#F3. </a:t>
            </a:r>
            <a:r>
              <a:rPr lang="en-US" sz="1650" i="1" dirty="0">
                <a:latin typeface="+mn-lt"/>
              </a:rPr>
              <a:t>Mandatory:</a:t>
            </a:r>
            <a:r>
              <a:rPr lang="en-US" sz="1650" dirty="0">
                <a:latin typeface="+mn-lt"/>
              </a:rPr>
              <a:t> Present a summary of major revenues and expenditures, as well as other financing sources and uses, to provide an overview of the total resources budgeted by the organization. </a:t>
            </a:r>
          </a:p>
          <a:p>
            <a:pPr algn="just"/>
            <a:endParaRPr lang="en-US" altLang="en-US" sz="1650" dirty="0">
              <a:latin typeface="+mn-lt"/>
            </a:endParaRPr>
          </a:p>
        </p:txBody>
      </p:sp>
      <p:sp>
        <p:nvSpPr>
          <p:cNvPr id="12" name="Rectangle 11"/>
          <p:cNvSpPr/>
          <p:nvPr/>
        </p:nvSpPr>
        <p:spPr>
          <a:xfrm>
            <a:off x="1293614" y="642940"/>
            <a:ext cx="4421916" cy="461665"/>
          </a:xfrm>
          <a:prstGeom prst="rect">
            <a:avLst/>
          </a:prstGeom>
        </p:spPr>
        <p:txBody>
          <a:bodyPr wrap="none">
            <a:spAutoFit/>
          </a:bodyPr>
          <a:lstStyle/>
          <a:p>
            <a:pPr algn="ctr">
              <a:spcBef>
                <a:spcPct val="50000"/>
              </a:spcBef>
            </a:pPr>
            <a:r>
              <a:rPr lang="en-US" sz="2400" dirty="0">
                <a:solidFill>
                  <a:srgbClr val="0000FF"/>
                </a:solidFill>
                <a:latin typeface="+mj-lt"/>
              </a:rPr>
              <a:t>Consolidated Financial Schedule</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57150" y="2097883"/>
            <a:ext cx="6743700" cy="2631490"/>
          </a:xfrm>
          <a:prstGeom prst="rect">
            <a:avLst/>
          </a:prstGeom>
          <a:noFill/>
        </p:spPr>
        <p:txBody>
          <a:bodyPr wrap="square" rtlCol="0">
            <a:spAutoFit/>
          </a:bodyPr>
          <a:lstStyle/>
          <a:p>
            <a:pPr algn="just"/>
            <a:r>
              <a:rPr lang="en-US" sz="1650" dirty="0"/>
              <a:t>1. Is an overview of revenues and other financing sources and expenditures and other financing uses of all appropriated funds included? </a:t>
            </a:r>
          </a:p>
          <a:p>
            <a:pPr algn="just"/>
            <a:r>
              <a:rPr lang="en-US" sz="1650" dirty="0"/>
              <a:t>2. Are revenues and other financing sources and expenditures and other financing uses presented either (1) together in a single schedule or (2) in separate but adjacent/sequential schedules or (3) in a matrix? </a:t>
            </a:r>
          </a:p>
          <a:p>
            <a:pPr algn="just"/>
            <a:r>
              <a:rPr lang="en-US" sz="1650" dirty="0"/>
              <a:t>3. Are revenues presented by major type in this schedule (e.g., property taxes, intergovernmental, sales taxes, fees and charges)? </a:t>
            </a:r>
          </a:p>
          <a:p>
            <a:pPr algn="just"/>
            <a:r>
              <a:rPr lang="en-US" sz="1650" dirty="0"/>
              <a:t>4. Are expenditures presented by function, program, or spending component in this schedule? </a:t>
            </a:r>
          </a:p>
          <a:p>
            <a:pPr lvl="0"/>
            <a:endParaRPr lang="en-US" sz="1650" dirty="0"/>
          </a:p>
        </p:txBody>
      </p:sp>
    </p:spTree>
    <p:extLst>
      <p:ext uri="{BB962C8B-B14F-4D97-AF65-F5344CB8AC3E}">
        <p14:creationId xmlns:p14="http://schemas.microsoft.com/office/powerpoint/2010/main" val="833482164"/>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38652" y="4781550"/>
            <a:ext cx="1319348" cy="207749"/>
          </a:xfrm>
          <a:prstGeom prst="rect">
            <a:avLst/>
          </a:prstGeom>
          <a:noFill/>
        </p:spPr>
        <p:txBody>
          <a:bodyPr wrap="square" rtlCol="0">
            <a:spAutoFit/>
          </a:bodyPr>
          <a:lstStyle/>
          <a:p>
            <a:r>
              <a:rPr lang="en-US" sz="750" dirty="0"/>
              <a:t>Town of Parker, Colorado</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140" y="502775"/>
            <a:ext cx="4835511" cy="4486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417195"/>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85</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952427" y="4400550"/>
            <a:ext cx="947057" cy="438582"/>
          </a:xfrm>
          <a:prstGeom prst="rect">
            <a:avLst/>
          </a:prstGeom>
          <a:noFill/>
        </p:spPr>
        <p:txBody>
          <a:bodyPr wrap="square" rtlCol="0">
            <a:spAutoFit/>
          </a:bodyPr>
          <a:lstStyle/>
          <a:p>
            <a:r>
              <a:rPr lang="en-US" sz="750" dirty="0"/>
              <a:t>Metropolitan St. Louis Sewer District, Missouri</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957" y="590550"/>
            <a:ext cx="546947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663109"/>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6047258" y="4686985"/>
            <a:ext cx="947057" cy="323165"/>
          </a:xfrm>
          <a:prstGeom prst="rect">
            <a:avLst/>
          </a:prstGeom>
          <a:noFill/>
        </p:spPr>
        <p:txBody>
          <a:bodyPr wrap="square" rtlCol="0">
            <a:spAutoFit/>
          </a:bodyPr>
          <a:lstStyle/>
          <a:p>
            <a:r>
              <a:rPr lang="en-US" sz="750" dirty="0"/>
              <a:t>City of Granbury, Texas</a:t>
            </a:r>
          </a:p>
        </p:txBody>
      </p:sp>
      <p:pic>
        <p:nvPicPr>
          <p:cNvPr id="921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67162" y="361950"/>
            <a:ext cx="5479052"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7447292"/>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87</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562600" y="4690043"/>
            <a:ext cx="1405003" cy="438582"/>
          </a:xfrm>
          <a:prstGeom prst="rect">
            <a:avLst/>
          </a:prstGeom>
          <a:noFill/>
        </p:spPr>
        <p:txBody>
          <a:bodyPr wrap="square" rtlCol="0">
            <a:spAutoFit/>
          </a:bodyPr>
          <a:lstStyle/>
          <a:p>
            <a:r>
              <a:rPr lang="en-US" sz="750" dirty="0">
                <a:hlinkClick r:id="rId2"/>
              </a:rPr>
              <a:t/>
            </a:r>
            <a:br>
              <a:rPr lang="en-US" sz="750" dirty="0">
                <a:hlinkClick r:id="rId2"/>
              </a:rPr>
            </a:br>
            <a:r>
              <a:rPr lang="en-US" sz="750" dirty="0"/>
              <a:t>Clerk &amp; Comptroller, Palm Beach County, Florida</a:t>
            </a:r>
            <a:endParaRPr lang="en-US" sz="750" dirty="0">
              <a:hlinkClick r:id="rId2"/>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668" y="285750"/>
            <a:ext cx="595189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5828836"/>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894852" y="4552950"/>
            <a:ext cx="982981" cy="438582"/>
          </a:xfrm>
          <a:prstGeom prst="rect">
            <a:avLst/>
          </a:prstGeom>
          <a:noFill/>
        </p:spPr>
        <p:txBody>
          <a:bodyPr wrap="square" rtlCol="0">
            <a:spAutoFit/>
          </a:bodyPr>
          <a:lstStyle/>
          <a:p>
            <a:r>
              <a:rPr lang="en-US" sz="750" dirty="0">
                <a:hlinkClick r:id="rId2"/>
              </a:rPr>
              <a:t/>
            </a:r>
            <a:br>
              <a:rPr lang="en-US" sz="750" dirty="0">
                <a:hlinkClick r:id="rId2"/>
              </a:rPr>
            </a:br>
            <a:r>
              <a:rPr lang="en-US" sz="750" dirty="0"/>
              <a:t>City of Boston, Massachusetts</a:t>
            </a:r>
            <a:endParaRPr lang="en-US" sz="750" dirty="0">
              <a:hlinkClick r:id="rId2"/>
            </a:endParaRPr>
          </a:p>
        </p:txBody>
      </p:sp>
      <p:sp>
        <p:nvSpPr>
          <p:cNvPr id="3" name="Rectangle 2"/>
          <p:cNvSpPr/>
          <p:nvPr/>
        </p:nvSpPr>
        <p:spPr>
          <a:xfrm>
            <a:off x="857250" y="915220"/>
            <a:ext cx="4914900" cy="3416320"/>
          </a:xfrm>
          <a:prstGeom prst="rect">
            <a:avLst/>
          </a:prstGeom>
        </p:spPr>
        <p:txBody>
          <a:bodyPr wrap="square">
            <a:spAutoFit/>
          </a:bodyPr>
          <a:lstStyle/>
          <a:p>
            <a:r>
              <a:rPr lang="en-US" sz="1350" b="1" cap="all" dirty="0"/>
              <a:t> 	</a:t>
            </a:r>
            <a:r>
              <a:rPr lang="en-US" b="1" cap="all" dirty="0"/>
              <a:t>REVENUE BUDGET</a:t>
            </a:r>
          </a:p>
          <a:p>
            <a:endParaRPr lang="en-US" b="1" cap="all" dirty="0"/>
          </a:p>
          <a:p>
            <a:r>
              <a:rPr lang="en-US" dirty="0"/>
              <a:t>The FY21 Adopted Budget is supported by $3.61 billion in total revenue, an increase of $119 million, or 3.4%, from budgeted FY20 total revenue. The FY21 adopted budget includes $3.57 billion in recurring revenue and $40.0 million in non-recurring revenue. The City’s recurring revenue budget can be divided into three categories: Property Tax (73% of total recurring revenue), State Aid (13%) and Other Local Receipts (including excise taxes, fines, etc.; 14%)</a:t>
            </a:r>
          </a:p>
        </p:txBody>
      </p:sp>
    </p:spTree>
    <p:extLst>
      <p:ext uri="{BB962C8B-B14F-4D97-AF65-F5344CB8AC3E}">
        <p14:creationId xmlns:p14="http://schemas.microsoft.com/office/powerpoint/2010/main" val="3240478894"/>
      </p:ext>
    </p:extLst>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89</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62890" y="1028701"/>
            <a:ext cx="6389370" cy="108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a:t>
            </a:r>
            <a:r>
              <a:rPr lang="en-US" sz="1650" dirty="0">
                <a:latin typeface="+mn-lt"/>
              </a:rPr>
              <a:t>#F4. Include summaries of revenues and other financing sources, and of expenditures and other financing uses for the prior year actual, the current year budget and/or estimated current year actual, and the proposed budget year.</a:t>
            </a:r>
            <a:endParaRPr lang="en-US" altLang="en-US" sz="1650" dirty="0">
              <a:latin typeface="+mn-lt"/>
            </a:endParaRPr>
          </a:p>
        </p:txBody>
      </p:sp>
      <p:sp>
        <p:nvSpPr>
          <p:cNvPr id="12" name="Rectangle 11"/>
          <p:cNvSpPr/>
          <p:nvPr/>
        </p:nvSpPr>
        <p:spPr>
          <a:xfrm>
            <a:off x="0" y="642940"/>
            <a:ext cx="6858000" cy="392415"/>
          </a:xfrm>
          <a:prstGeom prst="rect">
            <a:avLst/>
          </a:prstGeom>
        </p:spPr>
        <p:txBody>
          <a:bodyPr wrap="square">
            <a:spAutoFit/>
          </a:bodyPr>
          <a:lstStyle/>
          <a:p>
            <a:pPr algn="ctr">
              <a:spcBef>
                <a:spcPct val="50000"/>
              </a:spcBef>
            </a:pPr>
            <a:r>
              <a:rPr lang="en-US" sz="1950" dirty="0">
                <a:solidFill>
                  <a:srgbClr val="0000FF"/>
                </a:solidFill>
                <a:latin typeface="+mj-lt"/>
              </a:rPr>
              <a:t>Three Year Consolidated and Fund Financial Schedules</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1" name="Rectangle 10"/>
          <p:cNvSpPr/>
          <p:nvPr/>
        </p:nvSpPr>
        <p:spPr>
          <a:xfrm>
            <a:off x="0" y="2033403"/>
            <a:ext cx="6812280" cy="2504532"/>
          </a:xfrm>
          <a:prstGeom prst="rect">
            <a:avLst/>
          </a:prstGeom>
        </p:spPr>
        <p:txBody>
          <a:bodyPr wrap="square">
            <a:spAutoFit/>
          </a:bodyPr>
          <a:lstStyle/>
          <a:p>
            <a:pPr marL="257168" indent="-257168" algn="just">
              <a:buFont typeface="+mj-lt"/>
              <a:buAutoNum type="arabicPeriod"/>
            </a:pPr>
            <a:r>
              <a:rPr lang="en-US" sz="1425" dirty="0"/>
              <a:t>Are revenues and other financing sources and expenditures and other financing uses for the prior year, the current year, and the budget year presented together on the same schedule(s) or on schedules presented on adjacent/sequential pages? Is this information presented for the appropriated funds in total?</a:t>
            </a:r>
          </a:p>
          <a:p>
            <a:pPr marL="257168" indent="-257168" algn="just">
              <a:buFont typeface="+mj-lt"/>
              <a:buAutoNum type="arabicPeriod"/>
            </a:pPr>
            <a:r>
              <a:rPr lang="en-US" sz="1425" dirty="0"/>
              <a:t>Is this information also presented at a minimum for each major fund and for other (i.e. nonmajor) funds in the aggregate (or for each significant fund and other funds in the aggregate if no appropriated funds are included)? </a:t>
            </a:r>
          </a:p>
          <a:p>
            <a:pPr marL="257168" indent="-257168" algn="just">
              <a:buFont typeface="+mj-lt"/>
              <a:buAutoNum type="arabicPeriod"/>
            </a:pPr>
            <a:r>
              <a:rPr lang="en-US" sz="1425" dirty="0"/>
              <a:t>Are revenues presented by major type in this schedule </a:t>
            </a:r>
            <a:r>
              <a:rPr lang="en-US" sz="1425" i="1" dirty="0"/>
              <a:t>(e.g., property taxes, intergovernmental, sales taxes, fees and charges)? </a:t>
            </a:r>
            <a:endParaRPr lang="en-US" sz="1425" dirty="0"/>
          </a:p>
          <a:p>
            <a:pPr marL="257168" indent="-257168" algn="just">
              <a:buFont typeface="+mj-lt"/>
              <a:buAutoNum type="arabicPeriod"/>
            </a:pPr>
            <a:r>
              <a:rPr lang="en-US" sz="1425" dirty="0"/>
              <a:t>Are expenditures presented by function, program, or spending component in this schedule? </a:t>
            </a:r>
          </a:p>
        </p:txBody>
      </p:sp>
    </p:spTree>
    <p:extLst>
      <p:ext uri="{BB962C8B-B14F-4D97-AF65-F5344CB8AC3E}">
        <p14:creationId xmlns:p14="http://schemas.microsoft.com/office/powerpoint/2010/main" val="278304667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9</a:t>
            </a:fld>
            <a:endParaRPr lang="en-US" sz="1350" dirty="0">
              <a:solidFill>
                <a:schemeClr val="bg1"/>
              </a:solidFill>
            </a:endParaRPr>
          </a:p>
        </p:txBody>
      </p:sp>
      <p:sp>
        <p:nvSpPr>
          <p:cNvPr id="9" name="Rectangle 2"/>
          <p:cNvSpPr>
            <a:spLocks noChangeArrowheads="1"/>
          </p:cNvSpPr>
          <p:nvPr/>
        </p:nvSpPr>
        <p:spPr bwMode="auto">
          <a:xfrm>
            <a:off x="457200" y="255060"/>
            <a:ext cx="6183630" cy="43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0" tIns="34285" rIns="68570" bIns="34285">
            <a:spAutoFit/>
          </a:bodyPr>
          <a:lstStyle/>
          <a:p>
            <a:pPr algn="ctr">
              <a:spcBef>
                <a:spcPct val="50000"/>
              </a:spcBef>
            </a:pPr>
            <a:r>
              <a:rPr lang="en-US" sz="2400" dirty="0">
                <a:hlinkClick r:id="rId2"/>
              </a:rPr>
              <a:t>https://www.gfoa.org/budget-award</a:t>
            </a:r>
            <a:endParaRPr lang="en-US" sz="2400" dirty="0">
              <a:solidFill>
                <a:srgbClr val="0000FF"/>
              </a:solidFill>
              <a:latin typeface="+mj-l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97" y="1123950"/>
            <a:ext cx="6081713"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719848"/>
      </p:ext>
    </p:extLst>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890066" y="4705350"/>
            <a:ext cx="947057" cy="323165"/>
          </a:xfrm>
          <a:prstGeom prst="rect">
            <a:avLst/>
          </a:prstGeom>
          <a:noFill/>
        </p:spPr>
        <p:txBody>
          <a:bodyPr wrap="square" rtlCol="0">
            <a:spAutoFit/>
          </a:bodyPr>
          <a:lstStyle/>
          <a:p>
            <a:r>
              <a:rPr lang="en-US" sz="750" dirty="0"/>
              <a:t>City of Granbury, Texas</a:t>
            </a:r>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57250" y="133350"/>
            <a:ext cx="4343400" cy="259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46548" y="2728912"/>
            <a:ext cx="4254104" cy="220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9473673"/>
      </p:ext>
    </p:extLst>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865223" y="4629150"/>
            <a:ext cx="947057" cy="438582"/>
          </a:xfrm>
          <a:prstGeom prst="rect">
            <a:avLst/>
          </a:prstGeom>
          <a:noFill/>
        </p:spPr>
        <p:txBody>
          <a:bodyPr wrap="square" rtlCol="0">
            <a:spAutoFit/>
          </a:bodyPr>
          <a:lstStyle/>
          <a:p>
            <a:r>
              <a:rPr lang="en-US" sz="750" dirty="0"/>
              <a:t>Metropolitan St. Louis Sewer District, Missouri</a:t>
            </a:r>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28650" y="361950"/>
            <a:ext cx="521177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5972979"/>
      </p:ext>
    </p:extLst>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968093" y="4705350"/>
            <a:ext cx="889907" cy="323165"/>
          </a:xfrm>
          <a:prstGeom prst="rect">
            <a:avLst/>
          </a:prstGeom>
          <a:noFill/>
        </p:spPr>
        <p:txBody>
          <a:bodyPr wrap="square" rtlCol="0">
            <a:spAutoFit/>
          </a:bodyPr>
          <a:lstStyle/>
          <a:p>
            <a:r>
              <a:rPr lang="en-US" sz="750" dirty="0"/>
              <a:t>City of Mansfield, Texas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693" y="514350"/>
            <a:ext cx="5617628" cy="451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2777906"/>
      </p:ext>
    </p:extLst>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791200" y="4696167"/>
            <a:ext cx="889907" cy="323165"/>
          </a:xfrm>
          <a:prstGeom prst="rect">
            <a:avLst/>
          </a:prstGeom>
          <a:noFill/>
        </p:spPr>
        <p:txBody>
          <a:bodyPr wrap="square" rtlCol="0">
            <a:spAutoFit/>
          </a:bodyPr>
          <a:lstStyle/>
          <a:p>
            <a:r>
              <a:rPr lang="en-US" sz="750" dirty="0"/>
              <a:t>City of Mansfield, Texas</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055" y="209550"/>
            <a:ext cx="4967471"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4930932"/>
      </p:ext>
    </p:extLst>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6207126" y="4552950"/>
            <a:ext cx="635216" cy="438582"/>
          </a:xfrm>
          <a:prstGeom prst="rect">
            <a:avLst/>
          </a:prstGeom>
          <a:noFill/>
        </p:spPr>
        <p:txBody>
          <a:bodyPr wrap="square" rtlCol="0">
            <a:spAutoFit/>
          </a:bodyPr>
          <a:lstStyle/>
          <a:p>
            <a:r>
              <a:rPr lang="en-US" sz="750" dirty="0"/>
              <a:t>Village of Westmont, Illinois</a:t>
            </a: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590550"/>
            <a:ext cx="6122092"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073934"/>
      </p:ext>
    </p:extLst>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95</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6" name="Rectangle 6"/>
          <p:cNvSpPr>
            <a:spLocks noChangeArrowheads="1"/>
          </p:cNvSpPr>
          <p:nvPr/>
        </p:nvSpPr>
        <p:spPr bwMode="auto">
          <a:xfrm>
            <a:off x="234315" y="1023121"/>
            <a:ext cx="6389370" cy="57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fontAlgn="base">
              <a:spcBef>
                <a:spcPct val="0"/>
              </a:spcBef>
              <a:spcAft>
                <a:spcPct val="0"/>
              </a:spcAft>
              <a:tabLst>
                <a:tab pos="-914400" algn="l"/>
              </a:tabLst>
              <a:defRPr>
                <a:solidFill>
                  <a:schemeClr val="tx1"/>
                </a:solidFill>
                <a:latin typeface="Arial" pitchFamily="34" charset="0"/>
                <a:cs typeface="Arial" pitchFamily="34" charset="0"/>
              </a:defRPr>
            </a:lvl1pPr>
            <a:lvl2pPr fontAlgn="base">
              <a:spcBef>
                <a:spcPct val="0"/>
              </a:spcBef>
              <a:spcAft>
                <a:spcPct val="0"/>
              </a:spcAft>
              <a:tabLst>
                <a:tab pos="-914400" algn="l"/>
              </a:tabLst>
              <a:defRPr>
                <a:solidFill>
                  <a:schemeClr val="tx1"/>
                </a:solidFill>
                <a:latin typeface="Arial" pitchFamily="34" charset="0"/>
                <a:cs typeface="Arial" pitchFamily="34" charset="0"/>
              </a:defRPr>
            </a:lvl2pPr>
            <a:lvl3pPr fontAlgn="base">
              <a:spcBef>
                <a:spcPct val="0"/>
              </a:spcBef>
              <a:spcAft>
                <a:spcPct val="0"/>
              </a:spcAft>
              <a:tabLst>
                <a:tab pos="-914400" algn="l"/>
              </a:tabLst>
              <a:defRPr>
                <a:solidFill>
                  <a:schemeClr val="tx1"/>
                </a:solidFill>
                <a:latin typeface="Arial" pitchFamily="34" charset="0"/>
                <a:cs typeface="Arial" pitchFamily="34" charset="0"/>
              </a:defRPr>
            </a:lvl3pPr>
            <a:lvl4pPr fontAlgn="base">
              <a:spcBef>
                <a:spcPct val="0"/>
              </a:spcBef>
              <a:spcAft>
                <a:spcPct val="0"/>
              </a:spcAft>
              <a:tabLst>
                <a:tab pos="-914400" algn="l"/>
              </a:tabLst>
              <a:defRPr>
                <a:solidFill>
                  <a:schemeClr val="tx1"/>
                </a:solidFill>
                <a:latin typeface="Arial" pitchFamily="34" charset="0"/>
                <a:cs typeface="Arial" pitchFamily="34" charset="0"/>
              </a:defRPr>
            </a:lvl4pPr>
            <a:lvl5pPr fontAlgn="base">
              <a:spcBef>
                <a:spcPct val="0"/>
              </a:spcBef>
              <a:spcAft>
                <a:spcPct val="0"/>
              </a:spcAft>
              <a:tabLst>
                <a:tab pos="-914400" algn="l"/>
              </a:tabLst>
              <a:defRPr>
                <a:solidFill>
                  <a:schemeClr val="tx1"/>
                </a:solidFill>
                <a:latin typeface="Arial" pitchFamily="34" charset="0"/>
                <a:cs typeface="Arial" pitchFamily="34" charset="0"/>
              </a:defRPr>
            </a:lvl5pPr>
            <a:lvl6pPr fontAlgn="base">
              <a:spcBef>
                <a:spcPct val="0"/>
              </a:spcBef>
              <a:spcAft>
                <a:spcPct val="0"/>
              </a:spcAft>
              <a:tabLst>
                <a:tab pos="-914400" algn="l"/>
              </a:tabLst>
              <a:defRPr>
                <a:solidFill>
                  <a:schemeClr val="tx1"/>
                </a:solidFill>
                <a:latin typeface="Arial" pitchFamily="34" charset="0"/>
                <a:cs typeface="Arial" pitchFamily="34" charset="0"/>
              </a:defRPr>
            </a:lvl6pPr>
            <a:lvl7pPr fontAlgn="base">
              <a:spcBef>
                <a:spcPct val="0"/>
              </a:spcBef>
              <a:spcAft>
                <a:spcPct val="0"/>
              </a:spcAft>
              <a:tabLst>
                <a:tab pos="-914400" algn="l"/>
              </a:tabLst>
              <a:defRPr>
                <a:solidFill>
                  <a:schemeClr val="tx1"/>
                </a:solidFill>
                <a:latin typeface="Arial" pitchFamily="34" charset="0"/>
                <a:cs typeface="Arial" pitchFamily="34" charset="0"/>
              </a:defRPr>
            </a:lvl7pPr>
            <a:lvl8pPr fontAlgn="base">
              <a:spcBef>
                <a:spcPct val="0"/>
              </a:spcBef>
              <a:spcAft>
                <a:spcPct val="0"/>
              </a:spcAft>
              <a:tabLst>
                <a:tab pos="-914400" algn="l"/>
              </a:tabLst>
              <a:defRPr>
                <a:solidFill>
                  <a:schemeClr val="tx1"/>
                </a:solidFill>
                <a:latin typeface="Arial" pitchFamily="34" charset="0"/>
                <a:cs typeface="Arial" pitchFamily="34" charset="0"/>
              </a:defRPr>
            </a:lvl8pPr>
            <a:lvl9pPr fontAlgn="base">
              <a:spcBef>
                <a:spcPct val="0"/>
              </a:spcBef>
              <a:spcAft>
                <a:spcPct val="0"/>
              </a:spcAft>
              <a:tabLst>
                <a:tab pos="-914400" algn="l"/>
              </a:tabLst>
              <a:defRPr>
                <a:solidFill>
                  <a:schemeClr val="tx1"/>
                </a:solidFill>
                <a:latin typeface="Arial" pitchFamily="34" charset="0"/>
                <a:cs typeface="Arial" pitchFamily="34" charset="0"/>
              </a:defRPr>
            </a:lvl9pPr>
          </a:lstStyle>
          <a:p>
            <a:pPr algn="just"/>
            <a:r>
              <a:rPr lang="en-US" altLang="en-US" sz="1650" dirty="0">
                <a:solidFill>
                  <a:srgbClr val="000000"/>
                </a:solidFill>
                <a:latin typeface="+mn-lt"/>
                <a:ea typeface="Times New Roman" pitchFamily="18" charset="0"/>
              </a:rPr>
              <a:t> </a:t>
            </a:r>
            <a:r>
              <a:rPr lang="en-US" sz="1650" dirty="0">
                <a:latin typeface="+mn-lt"/>
              </a:rPr>
              <a:t>#F5. </a:t>
            </a:r>
            <a:r>
              <a:rPr lang="en-US" sz="1650" i="1" dirty="0">
                <a:latin typeface="+mn-lt"/>
              </a:rPr>
              <a:t>Mandatory:</a:t>
            </a:r>
            <a:r>
              <a:rPr lang="en-US" sz="1650" dirty="0">
                <a:latin typeface="+mn-lt"/>
              </a:rPr>
              <a:t> Include projected changes in fund balance/net position for appropriated funds included in the budget presentation. </a:t>
            </a:r>
            <a:endParaRPr lang="en-US" altLang="en-US" sz="1650" dirty="0">
              <a:latin typeface="+mn-lt"/>
            </a:endParaRPr>
          </a:p>
        </p:txBody>
      </p:sp>
      <p:sp>
        <p:nvSpPr>
          <p:cNvPr id="12" name="Rectangle 11"/>
          <p:cNvSpPr/>
          <p:nvPr/>
        </p:nvSpPr>
        <p:spPr>
          <a:xfrm>
            <a:off x="2526418" y="642940"/>
            <a:ext cx="1956305" cy="461665"/>
          </a:xfrm>
          <a:prstGeom prst="rect">
            <a:avLst/>
          </a:prstGeom>
        </p:spPr>
        <p:txBody>
          <a:bodyPr wrap="none">
            <a:spAutoFit/>
          </a:bodyPr>
          <a:lstStyle/>
          <a:p>
            <a:pPr algn="ctr">
              <a:spcBef>
                <a:spcPct val="50000"/>
              </a:spcBef>
            </a:pPr>
            <a:r>
              <a:rPr lang="en-US" sz="2400" dirty="0">
                <a:solidFill>
                  <a:srgbClr val="0000FF"/>
                </a:solidFill>
                <a:latin typeface="+mj-lt"/>
              </a:rPr>
              <a:t>Fund Balance</a:t>
            </a:r>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9" name="TextBox 8"/>
          <p:cNvSpPr txBox="1"/>
          <p:nvPr/>
        </p:nvSpPr>
        <p:spPr>
          <a:xfrm>
            <a:off x="52252" y="1600200"/>
            <a:ext cx="6743700" cy="3000821"/>
          </a:xfrm>
          <a:prstGeom prst="rect">
            <a:avLst/>
          </a:prstGeom>
          <a:noFill/>
        </p:spPr>
        <p:txBody>
          <a:bodyPr wrap="square" rtlCol="0">
            <a:spAutoFit/>
          </a:bodyPr>
          <a:lstStyle/>
          <a:p>
            <a:pPr marL="257168" indent="-257168" algn="just">
              <a:buFont typeface="+mj-lt"/>
              <a:buAutoNum type="arabicPeriod"/>
            </a:pPr>
            <a:r>
              <a:rPr lang="en-US" sz="1350" dirty="0"/>
              <a:t>Is the entity’s definition of fund balance (net position if no governmental funds) included?  </a:t>
            </a:r>
          </a:p>
          <a:p>
            <a:pPr marL="257168" indent="-257168" algn="just">
              <a:buFont typeface="+mj-lt"/>
              <a:buAutoNum type="arabicPeriod"/>
            </a:pPr>
            <a:r>
              <a:rPr lang="en-US" sz="1350" dirty="0"/>
              <a:t>Is the fund balance /net position information presented for the budget year?</a:t>
            </a:r>
          </a:p>
          <a:p>
            <a:pPr marL="257168" indent="-257168" algn="just">
              <a:buFont typeface="+mj-lt"/>
              <a:buAutoNum type="arabicPeriod"/>
            </a:pPr>
            <a:r>
              <a:rPr lang="en-US" sz="1350" dirty="0"/>
              <a:t>Is there a schedule showing (1) beginning fund balances, (2) increases or decreases in total fund balances, and (3) ending fund balances for appropriated governmental funds?</a:t>
            </a:r>
          </a:p>
          <a:p>
            <a:pPr marL="257168" indent="-257168" algn="just">
              <a:buFont typeface="+mj-lt"/>
              <a:buAutoNum type="arabicPeriod"/>
            </a:pPr>
            <a:r>
              <a:rPr lang="en-US" sz="1350" dirty="0"/>
              <a:t>Is this information presented at a minimum for each major fund and for nonmajor governmental funds in the aggregate?  </a:t>
            </a:r>
          </a:p>
          <a:p>
            <a:pPr marL="257168" indent="-257168" algn="just">
              <a:buFont typeface="+mj-lt"/>
              <a:buAutoNum type="arabicPeriod"/>
            </a:pPr>
            <a:r>
              <a:rPr lang="en-US" sz="1350" dirty="0"/>
              <a:t>If fund balances of any major fund or the nonmajor funds in the aggregate are anticipated to increase or decline by more than 10%, does the document include a discussion of the causes and/or consequences of these changes in fund balance?   </a:t>
            </a:r>
          </a:p>
          <a:p>
            <a:pPr marL="257168" indent="-257168" algn="just">
              <a:buFont typeface="+mj-lt"/>
              <a:buAutoNum type="arabicPeriod"/>
            </a:pPr>
            <a:r>
              <a:rPr lang="en-US" sz="1350" dirty="0"/>
              <a:t>If an entity has no governmental funds, is the change in net position presented for (1) the entity as a whole, (2) the main operating fund, and (3) each significant fund?  </a:t>
            </a:r>
          </a:p>
          <a:p>
            <a:pPr marL="257168" indent="-257168" algn="just">
              <a:buFont typeface="+mj-lt"/>
              <a:buAutoNum type="arabicPeriod"/>
            </a:pPr>
            <a:r>
              <a:rPr lang="en-US" sz="1350" dirty="0"/>
              <a:t>If an entity has no governmental funds and the net position is anticipated to change by more than 10%, do the materials include a discussion of the causes and/or consequences of those changes?</a:t>
            </a:r>
          </a:p>
        </p:txBody>
      </p:sp>
    </p:spTree>
    <p:extLst>
      <p:ext uri="{BB962C8B-B14F-4D97-AF65-F5344CB8AC3E}">
        <p14:creationId xmlns:p14="http://schemas.microsoft.com/office/powerpoint/2010/main" val="1277080868"/>
      </p:ext>
    </p:extLst>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6400800" y="3794761"/>
            <a:ext cx="411480" cy="222885"/>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21A9B7-E04D-4410-BDA6-FC9AB8EB844D}" type="slidenum">
              <a:rPr lang="en-US" sz="1350">
                <a:solidFill>
                  <a:schemeClr val="bg1"/>
                </a:solidFill>
              </a:rPr>
              <a:pPr/>
              <a:t>96</a:t>
            </a:fld>
            <a:endParaRPr lang="en-US" sz="1350" dirty="0">
              <a:solidFill>
                <a:schemeClr val="bg1"/>
              </a:solidFill>
            </a:endParaRPr>
          </a:p>
        </p:txBody>
      </p:sp>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3" name="Rectangle 2"/>
          <p:cNvSpPr/>
          <p:nvPr/>
        </p:nvSpPr>
        <p:spPr>
          <a:xfrm>
            <a:off x="1143000" y="1706131"/>
            <a:ext cx="4572000" cy="1708160"/>
          </a:xfrm>
          <a:prstGeom prst="rect">
            <a:avLst/>
          </a:prstGeom>
        </p:spPr>
        <p:txBody>
          <a:bodyPr wrap="square">
            <a:spAutoFit/>
          </a:bodyPr>
          <a:lstStyle/>
          <a:p>
            <a:r>
              <a:rPr lang="en-US" sz="1500" dirty="0"/>
              <a:t>Within governmental funds, equity is reported as fund balance; proprietary and fiduciary fund equity is reported as net position. Fund balance and net position are the difference between fund assets plus deferred outflows of resources and liabilities plus deferred inflows of resources reflected on the balance sheet or statement of net position.</a:t>
            </a:r>
          </a:p>
        </p:txBody>
      </p:sp>
    </p:spTree>
    <p:extLst>
      <p:ext uri="{BB962C8B-B14F-4D97-AF65-F5344CB8AC3E}">
        <p14:creationId xmlns:p14="http://schemas.microsoft.com/office/powerpoint/2010/main" val="500657843"/>
      </p:ext>
    </p:extLst>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49" y="285750"/>
            <a:ext cx="4739227"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222784" y="4629150"/>
            <a:ext cx="635216" cy="438582"/>
          </a:xfrm>
          <a:prstGeom prst="rect">
            <a:avLst/>
          </a:prstGeom>
          <a:noFill/>
        </p:spPr>
        <p:txBody>
          <a:bodyPr wrap="square" rtlCol="0">
            <a:spAutoFit/>
          </a:bodyPr>
          <a:lstStyle/>
          <a:p>
            <a:r>
              <a:rPr lang="en-US" sz="750" dirty="0"/>
              <a:t>Village of Roselle, Illinois</a:t>
            </a:r>
          </a:p>
        </p:txBody>
      </p:sp>
    </p:spTree>
    <p:extLst>
      <p:ext uri="{BB962C8B-B14F-4D97-AF65-F5344CB8AC3E}">
        <p14:creationId xmlns:p14="http://schemas.microsoft.com/office/powerpoint/2010/main" val="2631229816"/>
      </p:ext>
    </p:extLst>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6272889" y="4571568"/>
            <a:ext cx="585111" cy="438582"/>
          </a:xfrm>
          <a:prstGeom prst="rect">
            <a:avLst/>
          </a:prstGeom>
          <a:noFill/>
        </p:spPr>
        <p:txBody>
          <a:bodyPr wrap="square" rtlCol="0">
            <a:spAutoFit/>
          </a:bodyPr>
          <a:lstStyle/>
          <a:p>
            <a:r>
              <a:rPr lang="en-US" sz="750" dirty="0"/>
              <a:t>City of Kirksville, Missouri</a:t>
            </a:r>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44582" y="285750"/>
            <a:ext cx="5677056"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9657883"/>
      </p:ext>
    </p:extLst>
  </p:cSld>
  <p:clrMapOvr>
    <a:masterClrMapping/>
  </p:clrMapOvr>
  <p:transition spd="slow">
    <p:wip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
          <p:cNvSpPr txBox="1">
            <a:spLocks noChangeArrowheads="1"/>
          </p:cNvSpPr>
          <p:nvPr/>
        </p:nvSpPr>
        <p:spPr bwMode="auto">
          <a:xfrm>
            <a:off x="3987404" y="2097883"/>
            <a:ext cx="57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350" dirty="0"/>
          </a:p>
        </p:txBody>
      </p:sp>
      <p:sp>
        <p:nvSpPr>
          <p:cNvPr id="2" name="Rectangle 2"/>
          <p:cNvSpPr>
            <a:spLocks noChangeArrowheads="1"/>
          </p:cNvSpPr>
          <p:nvPr/>
        </p:nvSpPr>
        <p:spPr bwMode="auto">
          <a:xfrm>
            <a:off x="3359720" y="67588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defTabSz="685783" fontAlgn="base">
              <a:spcBef>
                <a:spcPct val="0"/>
              </a:spcBef>
              <a:spcAft>
                <a:spcPct val="0"/>
              </a:spcAft>
            </a:pPr>
            <a:endParaRPr lang="en-US" altLang="en-US" sz="1350" dirty="0">
              <a:latin typeface="Arial" pitchFamily="34" charset="0"/>
              <a:cs typeface="Arial" pitchFamily="34" charset="0"/>
            </a:endParaRPr>
          </a:p>
        </p:txBody>
      </p:sp>
      <p:sp>
        <p:nvSpPr>
          <p:cNvPr id="10" name="TextBox 9"/>
          <p:cNvSpPr txBox="1"/>
          <p:nvPr/>
        </p:nvSpPr>
        <p:spPr>
          <a:xfrm>
            <a:off x="5968093" y="4705350"/>
            <a:ext cx="889907" cy="323165"/>
          </a:xfrm>
          <a:prstGeom prst="rect">
            <a:avLst/>
          </a:prstGeom>
          <a:noFill/>
        </p:spPr>
        <p:txBody>
          <a:bodyPr wrap="square" rtlCol="0">
            <a:spAutoFit/>
          </a:bodyPr>
          <a:lstStyle/>
          <a:p>
            <a:r>
              <a:rPr lang="en-US" sz="750" dirty="0"/>
              <a:t>City of Kirksville, Missouri</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209550"/>
            <a:ext cx="4724402" cy="486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5283858"/>
      </p:ext>
    </p:extLst>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budget">
      <a:dk1>
        <a:srgbClr val="2F2B20"/>
      </a:dk1>
      <a:lt1>
        <a:srgbClr val="FFFFFF"/>
      </a:lt1>
      <a:dk2>
        <a:srgbClr val="00B050"/>
      </a:dk2>
      <a:lt2>
        <a:srgbClr val="00B050"/>
      </a:lt2>
      <a:accent1>
        <a:srgbClr val="00B050"/>
      </a:accent1>
      <a:accent2>
        <a:srgbClr val="9CBEBD"/>
      </a:accent2>
      <a:accent3>
        <a:srgbClr val="00B050"/>
      </a:accent3>
      <a:accent4>
        <a:srgbClr val="95A39D"/>
      </a:accent4>
      <a:accent5>
        <a:srgbClr val="00B050"/>
      </a:accent5>
      <a:accent6>
        <a:srgbClr val="00B050"/>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FOA Training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27046</TotalTime>
  <Words>4668</Words>
  <Application>Microsoft Office PowerPoint</Application>
  <PresentationFormat>Custom</PresentationFormat>
  <Paragraphs>540</Paragraphs>
  <Slides>194</Slides>
  <Notes>79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194</vt:i4>
      </vt:variant>
    </vt:vector>
  </HeadingPairs>
  <TitlesOfParts>
    <vt:vector size="206" baseType="lpstr">
      <vt:lpstr>Arial</vt:lpstr>
      <vt:lpstr>Book Antiqua</vt:lpstr>
      <vt:lpstr>Calibri</vt:lpstr>
      <vt:lpstr>Calibri (Body)</vt:lpstr>
      <vt:lpstr>Cambria</vt:lpstr>
      <vt:lpstr>Courier New</vt:lpstr>
      <vt:lpstr>Helvetica</vt:lpstr>
      <vt:lpstr>Times New Roman</vt:lpstr>
      <vt:lpstr>Wingdings</vt:lpstr>
      <vt:lpstr>Adjacency</vt:lpstr>
      <vt:lpstr>Custom Design</vt:lpstr>
      <vt:lpstr>GFOA Training Powerpoint Template</vt:lpstr>
      <vt:lpstr>The Changes to the Budget Awards Program and Budget Document Best Practices</vt:lpstr>
      <vt:lpstr>Instructor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Financial Policy Categories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Department Presentation in the Operating Budget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guidance</dc:title>
  <dc:creator>JFishbein</dc:creator>
  <cp:lastModifiedBy>GITM</cp:lastModifiedBy>
  <cp:revision>1615</cp:revision>
  <cp:lastPrinted>2017-10-17T18:23:19Z</cp:lastPrinted>
  <dcterms:created xsi:type="dcterms:W3CDTF">2014-04-30T15:53:57Z</dcterms:created>
  <dcterms:modified xsi:type="dcterms:W3CDTF">2020-10-20T17:32:37Z</dcterms:modified>
</cp:coreProperties>
</file>