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95" r:id="rId2"/>
    <p:sldId id="548" r:id="rId3"/>
    <p:sldId id="459" r:id="rId4"/>
    <p:sldId id="600" r:id="rId5"/>
    <p:sldId id="511" r:id="rId6"/>
    <p:sldId id="512" r:id="rId7"/>
    <p:sldId id="513" r:id="rId8"/>
    <p:sldId id="514" r:id="rId9"/>
    <p:sldId id="466" r:id="rId10"/>
    <p:sldId id="598" r:id="rId11"/>
    <p:sldId id="602" r:id="rId12"/>
    <p:sldId id="570" r:id="rId13"/>
    <p:sldId id="571" r:id="rId14"/>
    <p:sldId id="572" r:id="rId15"/>
    <p:sldId id="573" r:id="rId16"/>
    <p:sldId id="574" r:id="rId17"/>
    <p:sldId id="580" r:id="rId18"/>
    <p:sldId id="604" r:id="rId19"/>
    <p:sldId id="605" r:id="rId20"/>
    <p:sldId id="606" r:id="rId21"/>
    <p:sldId id="601" r:id="rId22"/>
    <p:sldId id="5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545"/>
    <a:srgbClr val="3399FF"/>
    <a:srgbClr val="0C5B51"/>
    <a:srgbClr val="7B9EC3"/>
    <a:srgbClr val="25DFD6"/>
    <a:srgbClr val="8BB1C7"/>
    <a:srgbClr val="14507C"/>
    <a:srgbClr val="EFA543"/>
    <a:srgbClr val="F5C8C7"/>
    <a:srgbClr val="E88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6667867512044E-2"/>
          <c:y val="9.802900135132854E-2"/>
          <c:w val="0.89787678017501038"/>
          <c:h val="0.858006793987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 of…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0695926886159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9F-1841-8F3D-9BF0144C3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0.99</c:v>
                </c:pt>
                <c:pt idx="1">
                  <c:v>0.79</c:v>
                </c:pt>
                <c:pt idx="2">
                  <c:v>0.78</c:v>
                </c:pt>
                <c:pt idx="3">
                  <c:v>0.89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9F-1841-8F3D-9BF0144C3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use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8F4CCB7-5664-4BEC-BD92-16FCEF07E417}" type="VALUE">
                      <a:rPr lang="en-US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C9F-1841-8F3D-9BF0144C3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0.44</c:v>
                </c:pt>
                <c:pt idx="1">
                  <c:v>0.18</c:v>
                </c:pt>
                <c:pt idx="2">
                  <c:v>0.16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9F-1841-8F3D-9BF0144C3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652704"/>
        <c:axId val="628654480"/>
      </c:barChart>
      <c:catAx>
        <c:axId val="6286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54480"/>
        <c:crosses val="autoZero"/>
        <c:auto val="1"/>
        <c:lblAlgn val="ctr"/>
        <c:lblOffset val="100"/>
        <c:noMultiLvlLbl val="0"/>
      </c:catAx>
      <c:valAx>
        <c:axId val="628654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96D7A-5E40-4AD5-80F7-DE2619B8BBD5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7DF1-A256-4AB1-A6A4-F29E0FA14A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61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The world of financial services is being redefined by mobile and digitization.</a:t>
            </a:r>
          </a:p>
          <a:p>
            <a:endParaRPr lang="en-US" sz="1100" dirty="0"/>
          </a:p>
          <a:p>
            <a:r>
              <a:rPr lang="en-US" sz="1100" dirty="0"/>
              <a:t>Mobile is changing everything.</a:t>
            </a:r>
          </a:p>
          <a:p>
            <a:endParaRPr lang="en-US" sz="1100" dirty="0"/>
          </a:p>
          <a:p>
            <a:r>
              <a:rPr lang="en-US" sz="1100" dirty="0"/>
              <a:t>Blurring the distinction between offline and online and putting the power of a bank branch in the palm of a consumer’s hand.</a:t>
            </a:r>
          </a:p>
          <a:p>
            <a:endParaRPr lang="en-US" sz="1100" dirty="0"/>
          </a:p>
          <a:p>
            <a:r>
              <a:rPr lang="en-US" sz="1100" dirty="0"/>
              <a:t>And this is opening up huge opportunity for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8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primarily the tech-savvy millennials generation that is driving change.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Their attitude towards technology sets them apart from other generations. 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cs typeface="Calibri"/>
              </a:rPr>
              <a:t>They are driving the dematerialization of content and t</a:t>
            </a:r>
            <a:r>
              <a:rPr lang="en-US" sz="1100" dirty="0"/>
              <a:t>he way people view material possessions, and approach consumption. </a:t>
            </a:r>
            <a:r>
              <a:rPr lang="en-US" sz="1100" dirty="0">
                <a:cs typeface="Calibri"/>
              </a:rPr>
              <a:t>Millennials have redefined the concept of ownership and the act of consumption no longer requires physical possession. 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shaping digital-payment expectations.</a:t>
            </a:r>
          </a:p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comfort with technology is driving organizations to provide new and more innovative ways of enabling transactions.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They don’t write checks, they transfer money through their phones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0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primarily the tech-savvy millennials generation that is driving change.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Their attitude towards technology sets them apart from other generations. 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cs typeface="Calibri"/>
              </a:rPr>
              <a:t>They are driving the dematerialization of content and t</a:t>
            </a:r>
            <a:r>
              <a:rPr lang="en-US" sz="1100" dirty="0"/>
              <a:t>he way people view material possessions, and approach consumption. </a:t>
            </a:r>
            <a:r>
              <a:rPr lang="en-US" sz="1100" dirty="0">
                <a:cs typeface="Calibri"/>
              </a:rPr>
              <a:t>Millennials have redefined the concept of ownership and the act of consumption no longer requires physical possession. 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shaping digital-payment expectations.</a:t>
            </a:r>
          </a:p>
          <a:p>
            <a:pPr fontAlgn="base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comfort with technology is driving organizations to provide new and more innovative ways of enabling transactions.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They don’t write checks, they transfer money through their phones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0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D708-46C6-45EE-A10E-7515FA1FED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D708-46C6-45EE-A10E-7515FA1FE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8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51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05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7B9EC3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Clr>
                <a:srgbClr val="7B9EC3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7B9EC3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7B9EC3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7B9EC3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76377" y="278121"/>
            <a:ext cx="8777311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C5B51"/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75" y="6459573"/>
            <a:ext cx="1073049" cy="2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rgbClr val="134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PAYMENTUS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0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709867" y="6492572"/>
            <a:ext cx="0" cy="2218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9876517" y="64087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proprietary &amp; confidential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1766697" y="6468190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87865F3-B83F-40EA-ACB1-3B8231ED604E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80C6"/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PAYMENTUS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709867" y="6425973"/>
            <a:ext cx="0" cy="5016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9966472" y="6441737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proprietary &amp;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1766697" y="6497123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87865F3-B83F-40EA-ACB1-3B8231ED604E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PAYMENTUS</a:t>
            </a:r>
          </a:p>
        </p:txBody>
      </p:sp>
    </p:spTree>
    <p:extLst>
      <p:ext uri="{BB962C8B-B14F-4D97-AF65-F5344CB8AC3E}">
        <p14:creationId xmlns:p14="http://schemas.microsoft.com/office/powerpoint/2010/main" val="350206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709867" y="6492572"/>
            <a:ext cx="0" cy="2218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9876517" y="64087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proprietary &amp;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1766697" y="6468190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87865F3-B83F-40EA-ACB1-3B8231ED604E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80C6"/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PAYMENTUS</a:t>
            </a:r>
          </a:p>
        </p:txBody>
      </p:sp>
    </p:spTree>
    <p:extLst>
      <p:ext uri="{BB962C8B-B14F-4D97-AF65-F5344CB8AC3E}">
        <p14:creationId xmlns:p14="http://schemas.microsoft.com/office/powerpoint/2010/main" val="196396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709867" y="6492572"/>
            <a:ext cx="0" cy="2218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9876517" y="64087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proprietary &amp;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1766697" y="6468190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87865F3-B83F-40EA-ACB1-3B8231ED604E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80C6"/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PAYMENTUS</a:t>
            </a:r>
          </a:p>
        </p:txBody>
      </p:sp>
    </p:spTree>
    <p:extLst>
      <p:ext uri="{BB962C8B-B14F-4D97-AF65-F5344CB8AC3E}">
        <p14:creationId xmlns:p14="http://schemas.microsoft.com/office/powerpoint/2010/main" val="205946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1"/>
            <a:ext cx="12192000" cy="533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709867" y="6492572"/>
            <a:ext cx="0" cy="2218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9876517" y="64087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proprietary &amp;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" y="6492572"/>
            <a:ext cx="1073049" cy="2634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1766697" y="6468190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87865F3-B83F-40EA-ACB1-3B8231ED604E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0080C6"/>
              </a:buClr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067" y="475349"/>
            <a:ext cx="2310246" cy="711685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80C6"/>
                </a:solidFill>
                <a:latin typeface="Century Gothic" panose="020B0502020202020204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6066" y="232770"/>
            <a:ext cx="1645856" cy="259663"/>
          </a:xfrm>
        </p:spPr>
        <p:txBody>
          <a:bodyPr>
            <a:normAutofit/>
          </a:bodyPr>
          <a:lstStyle>
            <a:lvl1pPr marL="0" indent="0">
              <a:buNone/>
              <a:defRPr sz="1100" i="1" kern="1100" spc="1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PAYMENTUS</a:t>
            </a:r>
          </a:p>
        </p:txBody>
      </p:sp>
    </p:spTree>
    <p:extLst>
      <p:ext uri="{BB962C8B-B14F-4D97-AF65-F5344CB8AC3E}">
        <p14:creationId xmlns:p14="http://schemas.microsoft.com/office/powerpoint/2010/main" val="406236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/ New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b="10266"/>
          <a:stretch/>
        </p:blipFill>
        <p:spPr>
          <a:xfrm>
            <a:off x="-266700" y="-159488"/>
            <a:ext cx="12839700" cy="715571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66940" y="-43263"/>
            <a:ext cx="12258940" cy="6901263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90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6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57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0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8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74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6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08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CCC2-2DCC-4CD5-A8FD-019828585EDB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3515-EBE3-45CF-9AD1-5888BB540A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9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713" r:id="rId16"/>
    <p:sldLayoutId id="2147483714" r:id="rId17"/>
    <p:sldLayoutId id="2147483722" r:id="rId18"/>
    <p:sldLayoutId id="214748372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bankrate.com/finance/credit-cards/more-millennials-say-no-to-credit-cards-1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99" y="-74428"/>
            <a:ext cx="12280605" cy="695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59" y="-806813"/>
            <a:ext cx="12893879" cy="8592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53533" y="-279400"/>
            <a:ext cx="13538200" cy="7476067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-1" y="1815267"/>
            <a:ext cx="5759301" cy="2082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Newest 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Strategies </a:t>
            </a: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&amp; 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Advanced Technologies for Electronic Payment Acceptance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1899" y="3920329"/>
            <a:ext cx="5791200" cy="76200"/>
          </a:xfrm>
          <a:prstGeom prst="rect">
            <a:avLst/>
          </a:prstGeom>
          <a:solidFill>
            <a:srgbClr val="56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422400" y="1571983"/>
            <a:ext cx="4336901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/>
                </a:solidFill>
              </a:rPr>
              <a:t>2020 </a:t>
            </a:r>
            <a:r>
              <a:rPr lang="en-US" sz="1100" spc="150" dirty="0" err="1" smtClean="0">
                <a:solidFill>
                  <a:schemeClr val="bg1"/>
                </a:solidFill>
              </a:rPr>
              <a:t>GFOAz</a:t>
            </a:r>
            <a:r>
              <a:rPr lang="en-US" sz="1100" spc="150" dirty="0" smtClean="0">
                <a:solidFill>
                  <a:schemeClr val="bg1"/>
                </a:solidFill>
              </a:rPr>
              <a:t> – February 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190" y="5994404"/>
            <a:ext cx="1587703" cy="3898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7599" y="4329901"/>
            <a:ext cx="464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Miles, Director of Sales</a:t>
            </a:r>
          </a:p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cmiles@paymentus.com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(540) 739-2054 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41" y="2333721"/>
            <a:ext cx="6475983" cy="267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226" y="1326141"/>
            <a:ext cx="53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Digital Wallets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182680" y="192777"/>
            <a:ext cx="5257800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134E81"/>
                </a:solidFill>
                <a:latin typeface="Century Gothic" panose="020B0502020202020204" pitchFamily="34" charset="0"/>
              </a:rPr>
              <a:t>Digital Wallets</a:t>
            </a:r>
            <a:endParaRPr lang="en-US" sz="3200" dirty="0">
              <a:solidFill>
                <a:srgbClr val="134E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101" y="1277060"/>
            <a:ext cx="6720968" cy="586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CA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version of a traditional wallet</a:t>
            </a: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Hold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credit and debit cards for making payments, store coupons and loyalty programs, specific information about personal identity and </a:t>
            </a:r>
            <a:r>
              <a:rPr lang="en-US" sz="20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more </a:t>
            </a:r>
            <a:endParaRPr lang="en-CA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CA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CA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Faster, easier, and safer than using physical cards</a:t>
            </a: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CA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Millennial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preferred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payment option 75.4M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aged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24-39 already use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"/>
              </a:spcBef>
              <a:buClr>
                <a:schemeClr val="accent3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"/>
              </a:spcBef>
              <a:buClr>
                <a:schemeClr val="accent3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"/>
              </a:spcBef>
              <a:buClr>
                <a:srgbClr val="0080C6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84644"/>
            <a:ext cx="12192000" cy="1091205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1152525" y="5127580"/>
            <a:ext cx="986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buClr>
                <a:srgbClr val="0080C6"/>
              </a:buClr>
            </a:pPr>
            <a:r>
              <a:rPr lang="en-US" sz="2400" b="1" dirty="0">
                <a:solidFill>
                  <a:srgbClr val="F6A900"/>
                </a:solidFill>
                <a:latin typeface="Century Gothic" panose="020B0502020202020204" pitchFamily="34" charset="0"/>
              </a:rPr>
              <a:t>Digital wallets are projected to overtake credit cards as the most popular online payment method </a:t>
            </a:r>
            <a:r>
              <a:rPr lang="en-US" sz="2400" b="1" dirty="0" smtClean="0">
                <a:solidFill>
                  <a:srgbClr val="F6A900"/>
                </a:solidFill>
                <a:latin typeface="Century Gothic" panose="020B0502020202020204" pitchFamily="34" charset="0"/>
              </a:rPr>
              <a:t>THIS </a:t>
            </a:r>
            <a:r>
              <a:rPr lang="en-US" sz="2400" b="1" dirty="0">
                <a:solidFill>
                  <a:srgbClr val="F6A900"/>
                </a:solidFill>
                <a:latin typeface="Century Gothic" panose="020B0502020202020204" pitchFamily="34" charset="0"/>
              </a:rPr>
              <a:t>YEAR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10" y="971141"/>
            <a:ext cx="3466010" cy="36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424222" y="2892056"/>
            <a:ext cx="6864461" cy="3211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191388" y="382066"/>
            <a:ext cx="9200262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About PayPal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92781" y="215686"/>
            <a:ext cx="2963292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>
                    <a:lumMod val="50000"/>
                  </a:schemeClr>
                </a:solidFill>
              </a:rPr>
              <a:t>PAYMENTUS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08" y="3184859"/>
            <a:ext cx="3304600" cy="27628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28" y="3184858"/>
            <a:ext cx="2584036" cy="27628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4029" t="7868" r="7353" b="8161"/>
          <a:stretch/>
        </p:blipFill>
        <p:spPr>
          <a:xfrm>
            <a:off x="737073" y="1629689"/>
            <a:ext cx="1052946" cy="600364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200615" y="1160430"/>
            <a:ext cx="79503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Most used digital wallet in world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Over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305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million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active users worldwide, 100 million+ in U.S.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64% of U.S. adults have used PayPal for an online transaction in the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One Touch™ checkout results in 88% fewer keystrokes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6648" y="1669312"/>
            <a:ext cx="6945352" cy="412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191388" y="382066"/>
            <a:ext cx="9200262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About PayPal Credit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45945" y="170122"/>
            <a:ext cx="3549879" cy="37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>
                    <a:lumMod val="50000"/>
                  </a:schemeClr>
                </a:solidFill>
              </a:rPr>
              <a:t>ADVANCED PAYMENT 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76" y="1809170"/>
            <a:ext cx="1389546" cy="778146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22318" y="2721623"/>
            <a:ext cx="47545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Flexible revolving line of credit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Interest free if balance is paid within 6 months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Allows customers to pay over 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78% use PayPal Credit for everyday expenses and bills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33% of PayPal Credit users are millennials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811" y="2089303"/>
            <a:ext cx="6047025" cy="347152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87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421525" y="556387"/>
            <a:ext cx="4115937" cy="558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B651995-FDAD-9D4A-805E-FBF4B1FBA5AE}"/>
              </a:ext>
            </a:extLst>
          </p:cNvPr>
          <p:cNvSpPr/>
          <p:nvPr/>
        </p:nvSpPr>
        <p:spPr>
          <a:xfrm>
            <a:off x="7879302" y="647650"/>
            <a:ext cx="3070559" cy="5385068"/>
          </a:xfrm>
          <a:prstGeom prst="roundRect">
            <a:avLst>
              <a:gd name="adj" fmla="val 868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191388" y="382066"/>
            <a:ext cx="8749412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About Venmo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2118" b="32847"/>
          <a:stretch/>
        </p:blipFill>
        <p:spPr>
          <a:xfrm>
            <a:off x="1633019" y="1398048"/>
            <a:ext cx="2419518" cy="837053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12261" y="2402958"/>
            <a:ext cx="65854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million active users, growing 80% YOY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referred payment method of Millennials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– 66% used Venmo in last 12 months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‘social’ payment method with a strong network effect that is accelerating utilization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603" t="2561" r="9130" b="2287"/>
          <a:stretch/>
        </p:blipFill>
        <p:spPr>
          <a:xfrm>
            <a:off x="8002097" y="1055247"/>
            <a:ext cx="2863786" cy="456987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245945" y="170122"/>
            <a:ext cx="3549879" cy="37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>
                    <a:lumMod val="50000"/>
                  </a:schemeClr>
                </a:solidFill>
              </a:rPr>
              <a:t>ADVANCED PAYMENT 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568" y="2018377"/>
            <a:ext cx="180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Consumer has cash and wishes to pay bill(s). Locates closest store on PayPal App</a:t>
            </a:r>
          </a:p>
        </p:txBody>
      </p:sp>
      <p:pic>
        <p:nvPicPr>
          <p:cNvPr id="17" name="Picture 4" descr="PayP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63" y="3468405"/>
            <a:ext cx="1073105" cy="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ash money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6" b="27767"/>
          <a:stretch/>
        </p:blipFill>
        <p:spPr bwMode="auto">
          <a:xfrm>
            <a:off x="961793" y="2937127"/>
            <a:ext cx="985530" cy="4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4200" y="982768"/>
            <a:ext cx="1124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25 Million U.S. Households are ‘Underbanked’ and have limited options for how to pay bills, until now….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945" y="4122621"/>
            <a:ext cx="1170454" cy="9527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b="28423"/>
          <a:stretch/>
        </p:blipFill>
        <p:spPr>
          <a:xfrm>
            <a:off x="8115468" y="3308684"/>
            <a:ext cx="1309766" cy="202996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8081313" y="3885260"/>
            <a:ext cx="1382834" cy="240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24" y="2352708"/>
            <a:ext cx="764110" cy="1910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477939" y="2099606"/>
            <a:ext cx="123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2">
                    <a:lumMod val="50000"/>
                  </a:schemeClr>
                </a:solidFill>
              </a:rPr>
              <a:t>Powered By</a:t>
            </a:r>
            <a:endParaRPr lang="en-US" sz="1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197" y="2541143"/>
            <a:ext cx="214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Consumer’s cash is ‘digitized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’ and made available in PayPal wallet </a:t>
            </a:r>
            <a:endParaRPr lang="en-US" sz="1200" dirty="0"/>
          </a:p>
        </p:txBody>
      </p:sp>
      <p:sp>
        <p:nvSpPr>
          <p:cNvPr id="2049" name="Rectangle 2048"/>
          <p:cNvSpPr/>
          <p:nvPr/>
        </p:nvSpPr>
        <p:spPr>
          <a:xfrm>
            <a:off x="397933" y="1883486"/>
            <a:ext cx="2059262" cy="43711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470230" y="2966401"/>
            <a:ext cx="3115157" cy="26723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0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0190" y="4297536"/>
            <a:ext cx="1304925" cy="361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055" y="5863804"/>
            <a:ext cx="269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Over 70,000 Store Options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222" y="3486251"/>
            <a:ext cx="1216687" cy="3538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678" y="3992736"/>
            <a:ext cx="1019208" cy="2622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1904" y="3408709"/>
            <a:ext cx="696348" cy="521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/>
          <a:srcRect t="13833" b="26410"/>
          <a:stretch/>
        </p:blipFill>
        <p:spPr>
          <a:xfrm>
            <a:off x="3328350" y="4374597"/>
            <a:ext cx="1016608" cy="3566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3906" y="4038586"/>
            <a:ext cx="1112344" cy="1958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266" y="4504407"/>
            <a:ext cx="1090984" cy="1537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02830" y="3203475"/>
            <a:ext cx="2765538" cy="15917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/>
          <a:srcRect l="52302"/>
          <a:stretch/>
        </p:blipFill>
        <p:spPr>
          <a:xfrm>
            <a:off x="839853" y="3475153"/>
            <a:ext cx="1124313" cy="2300898"/>
          </a:xfrm>
          <a:prstGeom prst="rect">
            <a:avLst/>
          </a:prstGeom>
        </p:spPr>
      </p:pic>
      <p:sp>
        <p:nvSpPr>
          <p:cNvPr id="31" name="Title Placeholder 1"/>
          <p:cNvSpPr txBox="1">
            <a:spLocks/>
          </p:cNvSpPr>
          <p:nvPr/>
        </p:nvSpPr>
        <p:spPr>
          <a:xfrm>
            <a:off x="191388" y="382066"/>
            <a:ext cx="10336912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Digitized Cash – Solutions For The Underbanked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245945" y="170122"/>
            <a:ext cx="3549879" cy="37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>
                    <a:lumMod val="50000"/>
                  </a:schemeClr>
                </a:solidFill>
              </a:rPr>
              <a:t>ADVANCED PAYMENT 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5494" y="3701219"/>
            <a:ext cx="2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Digital Payment</a:t>
            </a:r>
          </a:p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Posts in Real-Time 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flipV="1">
            <a:off x="2556183" y="4114162"/>
            <a:ext cx="418135" cy="12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flipV="1">
            <a:off x="5936982" y="4099771"/>
            <a:ext cx="418135" cy="12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flipV="1">
            <a:off x="9839456" y="4418962"/>
            <a:ext cx="418135" cy="12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25941" y="2666246"/>
            <a:ext cx="3310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Biller selected, bill paid from PayPal wallet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6186984" y="2065932"/>
            <a:ext cx="5678238" cy="37252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191388" y="382066"/>
            <a:ext cx="9200262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About Amazon Pay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92781" y="215686"/>
            <a:ext cx="2963292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 smtClean="0">
                <a:solidFill>
                  <a:schemeClr val="bg1">
                    <a:lumMod val="50000"/>
                  </a:schemeClr>
                </a:solidFill>
              </a:rPr>
              <a:t>ADVANCED PAYMENT 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51" y="3515427"/>
            <a:ext cx="112067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300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illion Amazon accounts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Over 100 million Prime members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91% of consumers who have used Amazon Pay would use it again if given the opportunity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84% rate Amazon Pay a 10 out of 10 on ease of use and speed of transaction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83% rate Amazon Pay a 10 out of 10 for ‘security’ and ‘brand trust’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2018 Annual Brand Rankings (Kantar </a:t>
            </a:r>
            <a:r>
              <a:rPr lang="en-US" sz="1050" dirty="0" err="1" smtClean="0">
                <a:solidFill>
                  <a:schemeClr val="bg2">
                    <a:lumMod val="50000"/>
                  </a:schemeClr>
                </a:solidFill>
              </a:rPr>
              <a:t>MillwardBrown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)  </a:t>
            </a:r>
          </a:p>
        </p:txBody>
      </p:sp>
      <p:pic>
        <p:nvPicPr>
          <p:cNvPr id="7" name="Picture 2" descr="logo amazonp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43" y="2744157"/>
            <a:ext cx="2834340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317" y="1160430"/>
            <a:ext cx="10747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 “I trust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Amazon.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At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websites online that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are not Amazon, I will choose the merchants that offer Amazon Pay over another.  I believe that the fewer places that have my payment information the better.”   </a:t>
            </a:r>
            <a:endParaRPr lang="en-US" sz="1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“I was very surprised when the payment required came up with credit cards or Amazon Pay. It was so quick and easy.  Everything about Amazon is quick and easy.  I LOVE IT!”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155575" y="160338"/>
            <a:ext cx="10424159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Bill Presentment Directly To Device-Based Wallets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943113"/>
            <a:ext cx="109232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Paymentus enables bill presentment, notifications and payment capabilities that leverage native wallet functionality available through Apple and Android devices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Customers are able to enroll easily and have future bills sent directly to their mobile wallet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95461" y="4494252"/>
            <a:ext cx="1555423" cy="20738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8" y="2315199"/>
            <a:ext cx="2043674" cy="3940735"/>
          </a:xfrm>
          <a:prstGeom prst="rect">
            <a:avLst/>
          </a:prstGeom>
        </p:spPr>
      </p:pic>
      <p:sp>
        <p:nvSpPr>
          <p:cNvPr id="4" name="AutoShape 2" descr="https://paymentus.org/abc/apple/phoneflow/phone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79" y="2315199"/>
            <a:ext cx="2074538" cy="39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238889" y="133942"/>
            <a:ext cx="5257800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Chatbots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902" y="1326810"/>
            <a:ext cx="7413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  <a:buClr>
                <a:srgbClr val="0080C6"/>
              </a:buClr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Used to serve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customers and collect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payments 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2400"/>
              </a:spcAft>
              <a:buClr>
                <a:srgbClr val="0080C6"/>
              </a:buClr>
            </a:pPr>
            <a:r>
              <a:rPr lang="en-US" sz="2000" b="1" dirty="0" smtClean="0">
                <a:solidFill>
                  <a:srgbClr val="EDB545"/>
                </a:solidFill>
                <a:latin typeface="Century Gothic" panose="020B0502020202020204" pitchFamily="34" charset="0"/>
              </a:rPr>
              <a:t>Rapid</a:t>
            </a:r>
            <a:r>
              <a:rPr lang="en-US" sz="2000" dirty="0" smtClean="0">
                <a:solidFill>
                  <a:srgbClr val="EDB545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EDB545"/>
                </a:solidFill>
                <a:latin typeface="Century Gothic" panose="020B0502020202020204" pitchFamily="34" charset="0"/>
              </a:rPr>
              <a:t>growth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2020, 85% of all interactions between millennials and businesses will occur without human interaction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(*Gartner)</a:t>
            </a:r>
          </a:p>
          <a:p>
            <a:pPr>
              <a:spcBef>
                <a:spcPts val="1200"/>
              </a:spcBef>
              <a:spcAft>
                <a:spcPts val="2400"/>
              </a:spcAft>
              <a:buClr>
                <a:srgbClr val="0080C6"/>
              </a:buClr>
            </a:pPr>
            <a:r>
              <a:rPr lang="en-US" sz="2000" b="1" dirty="0" smtClean="0">
                <a:solidFill>
                  <a:srgbClr val="EDB545"/>
                </a:solidFill>
                <a:latin typeface="Century Gothic" panose="020B0502020202020204" pitchFamily="34" charset="0"/>
              </a:rPr>
              <a:t>Financial</a:t>
            </a:r>
            <a:r>
              <a:rPr lang="en-US" sz="2000" dirty="0" smtClean="0">
                <a:solidFill>
                  <a:srgbClr val="EDB545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EDB545"/>
                </a:solidFill>
                <a:latin typeface="Century Gothic" panose="020B0502020202020204" pitchFamily="34" charset="0"/>
              </a:rPr>
              <a:t>implications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Bot/AI-based customer service costs up to 80% less than human-based service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(*IBM)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243"/>
          <a:stretch/>
        </p:blipFill>
        <p:spPr>
          <a:xfrm>
            <a:off x="8620233" y="382065"/>
            <a:ext cx="2737469" cy="45254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066687"/>
            <a:ext cx="12192000" cy="1091205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7600" y="5145192"/>
            <a:ext cx="967457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C6"/>
              </a:buClr>
            </a:pPr>
            <a:r>
              <a:rPr lang="en-US" sz="2600" b="1" dirty="0">
                <a:solidFill>
                  <a:srgbClr val="56C3FF"/>
                </a:solidFill>
                <a:latin typeface="Century Gothic" panose="020B0502020202020204" pitchFamily="34" charset="0"/>
              </a:rPr>
              <a:t>44% of consumers currently prefer </a:t>
            </a:r>
            <a:r>
              <a:rPr lang="en-US" sz="2600" b="1" dirty="0" err="1">
                <a:solidFill>
                  <a:srgbClr val="56C3FF"/>
                </a:solidFill>
                <a:latin typeface="Century Gothic" panose="020B0502020202020204" pitchFamily="34" charset="0"/>
              </a:rPr>
              <a:t>chatbot</a:t>
            </a:r>
            <a:r>
              <a:rPr lang="en-US" sz="2600" b="1" dirty="0">
                <a:solidFill>
                  <a:srgbClr val="56C3FF"/>
                </a:solidFill>
                <a:latin typeface="Century Gothic" panose="020B0502020202020204" pitchFamily="34" charset="0"/>
              </a:rPr>
              <a:t> experiences over human ones with CSRs </a:t>
            </a:r>
            <a:endParaRPr lang="en-US" sz="2600" b="1" dirty="0" smtClean="0">
              <a:solidFill>
                <a:srgbClr val="56C3FF"/>
              </a:solidFill>
              <a:latin typeface="Century Gothic" panose="020B0502020202020204" pitchFamily="34" charset="0"/>
            </a:endParaRPr>
          </a:p>
          <a:p>
            <a:pPr algn="r">
              <a:buClr>
                <a:srgbClr val="0080C6"/>
              </a:buClr>
            </a:pPr>
            <a:r>
              <a:rPr lang="en-US" sz="1050" b="1" dirty="0" smtClean="0">
                <a:solidFill>
                  <a:srgbClr val="56C3FF"/>
                </a:solidFill>
                <a:latin typeface="Century Gothic" panose="020B0502020202020204" pitchFamily="34" charset="0"/>
              </a:rPr>
              <a:t>(*</a:t>
            </a:r>
            <a:r>
              <a:rPr lang="en-US" sz="1050" b="1" dirty="0">
                <a:solidFill>
                  <a:srgbClr val="56C3FF"/>
                </a:solidFill>
                <a:latin typeface="Century Gothic" panose="020B0502020202020204" pitchFamily="34" charset="0"/>
              </a:rPr>
              <a:t>Aspect Research Study)</a:t>
            </a:r>
          </a:p>
        </p:txBody>
      </p:sp>
    </p:spTree>
    <p:extLst>
      <p:ext uri="{BB962C8B-B14F-4D97-AF65-F5344CB8AC3E}">
        <p14:creationId xmlns:p14="http://schemas.microsoft.com/office/powerpoint/2010/main" val="17433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237183" y="150868"/>
            <a:ext cx="5257800" cy="77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Voice Based Assistants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46" y="2284368"/>
            <a:ext cx="6722454" cy="314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6A9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 PAYERS use assistants to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important bill reminders, schedule payments, communicate with billers and more</a:t>
            </a:r>
          </a:p>
          <a:p>
            <a:pPr marL="285750" indent="-28575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6A9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BILLERS use assistants to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 information from systems; “Alexa, how many payments above $500 have been processed in the last 37 days?”</a:t>
            </a:r>
          </a:p>
          <a:p>
            <a:pPr>
              <a:spcBef>
                <a:spcPts val="100"/>
              </a:spcBef>
              <a:buClr>
                <a:schemeClr val="accent3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"/>
              </a:spcBef>
              <a:buClr>
                <a:schemeClr val="accent3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"/>
              </a:spcBef>
              <a:buClr>
                <a:srgbClr val="0080C6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258" y="2101904"/>
            <a:ext cx="3508141" cy="2337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146" y="1315513"/>
            <a:ext cx="1105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80C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Artificial intelligence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 integral part of the customer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experience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66687"/>
            <a:ext cx="12192000" cy="1091205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37183" y="5258346"/>
            <a:ext cx="1155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"/>
              </a:spcBef>
              <a:buClr>
                <a:srgbClr val="0080C6"/>
              </a:buClr>
            </a:pPr>
            <a:r>
              <a:rPr lang="en-CA" sz="2400" b="1">
                <a:solidFill>
                  <a:srgbClr val="56C3FF"/>
                </a:solidFill>
                <a:latin typeface="Century Gothic" panose="020B0502020202020204" pitchFamily="34" charset="0"/>
              </a:rPr>
              <a:t>By 2021, 40% of consumers will use voice assistants like Alexa instead of websites or apps when service needs arise – (*Capgemini)</a:t>
            </a:r>
            <a:endParaRPr lang="en-CA" sz="2400" b="1" dirty="0">
              <a:solidFill>
                <a:srgbClr val="56C3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C2C534-E3C1-4BC6-BD2B-945E7AEC3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067" y="475349"/>
            <a:ext cx="10254298" cy="71168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People </a:t>
            </a:r>
            <a:r>
              <a:rPr lang="en-US" dirty="0" smtClean="0">
                <a:solidFill>
                  <a:srgbClr val="0070C0"/>
                </a:solidFill>
              </a:rPr>
              <a:t>Pay Their Bills Is Changing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4599AC-7E39-4898-84A3-476DDFAB6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210277" y="3813985"/>
            <a:ext cx="3776595" cy="123227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131" dirty="0">
                <a:solidFill>
                  <a:srgbClr val="053086"/>
                </a:solidFill>
                <a:latin typeface="PayPal Forward"/>
                <a:ea typeface="+mj-ea"/>
                <a:cs typeface="+mj-cs"/>
                <a:sym typeface="PayPal Forwar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Mass Adoption</a:t>
            </a:r>
            <a:b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</a:b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of Mobile Devices 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323684" y="3813985"/>
            <a:ext cx="3776595" cy="123227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131" dirty="0">
                <a:solidFill>
                  <a:srgbClr val="053086"/>
                </a:solidFill>
                <a:latin typeface="PayPal Forward"/>
                <a:ea typeface="+mj-ea"/>
                <a:cs typeface="+mj-cs"/>
                <a:sym typeface="PayPal Forwar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Digitization </a:t>
            </a:r>
          </a:p>
          <a:p>
            <a:pPr algn="ctr">
              <a:lnSpc>
                <a:spcPct val="100000"/>
              </a:lnSpc>
            </a:pP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of Payments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3E22BD64-4778-544D-BB88-BC9D13A458F7}"/>
              </a:ext>
            </a:extLst>
          </p:cNvPr>
          <p:cNvSpPr txBox="1">
            <a:spLocks/>
          </p:cNvSpPr>
          <p:nvPr/>
        </p:nvSpPr>
        <p:spPr>
          <a:xfrm>
            <a:off x="8096869" y="3813985"/>
            <a:ext cx="3776595" cy="123227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131" dirty="0">
                <a:solidFill>
                  <a:srgbClr val="053086"/>
                </a:solidFill>
                <a:latin typeface="PayPal Forward"/>
                <a:ea typeface="+mj-ea"/>
                <a:cs typeface="+mj-cs"/>
                <a:sym typeface="PayPal Forwar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Importance of </a:t>
            </a:r>
            <a:b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</a:br>
            <a:r>
              <a:rPr lang="en-US" sz="2200" spc="0" dirty="0">
                <a:solidFill>
                  <a:schemeClr val="bg1"/>
                </a:solidFill>
                <a:latin typeface="+mn-lt"/>
                <a:ea typeface="PayPal Sans Big" charset="0"/>
                <a:cs typeface="PayPal Sans Big" charset="0"/>
              </a:rPr>
              <a:t>Millennials</a:t>
            </a:r>
            <a:endParaRPr lang="en-US" sz="1800" spc="0" dirty="0">
              <a:solidFill>
                <a:schemeClr val="bg1"/>
              </a:solidFill>
              <a:latin typeface="+mn-lt"/>
              <a:ea typeface="PayPal Sans Big" charset="0"/>
              <a:cs typeface="PayPal Sans Big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541C7E-7A83-49E1-BB47-92F9841E506C}"/>
              </a:ext>
            </a:extLst>
          </p:cNvPr>
          <p:cNvGrpSpPr/>
          <p:nvPr/>
        </p:nvGrpSpPr>
        <p:grpSpPr>
          <a:xfrm>
            <a:off x="1854794" y="2272704"/>
            <a:ext cx="714375" cy="922734"/>
            <a:chOff x="5646215" y="2105207"/>
            <a:chExt cx="714375" cy="922734"/>
          </a:xfrm>
          <a:solidFill>
            <a:schemeClr val="tx2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81DF76-B2E2-4527-A648-03CEA38159A1}"/>
                </a:ext>
              </a:extLst>
            </p:cNvPr>
            <p:cNvSpPr/>
            <p:nvPr/>
          </p:nvSpPr>
          <p:spPr>
            <a:xfrm>
              <a:off x="5646215" y="2105207"/>
              <a:ext cx="714375" cy="922734"/>
            </a:xfrm>
            <a:custGeom>
              <a:avLst/>
              <a:gdLst>
                <a:gd name="connsiteX0" fmla="*/ 639961 w 714375"/>
                <a:gd name="connsiteY0" fmla="*/ 0 h 922734"/>
                <a:gd name="connsiteX1" fmla="*/ 550664 w 714375"/>
                <a:gd name="connsiteY1" fmla="*/ 0 h 922734"/>
                <a:gd name="connsiteX2" fmla="*/ 550664 w 714375"/>
                <a:gd name="connsiteY2" fmla="*/ 1191 h 922734"/>
                <a:gd name="connsiteX3" fmla="*/ 74414 w 714375"/>
                <a:gd name="connsiteY3" fmla="*/ 1191 h 922734"/>
                <a:gd name="connsiteX4" fmla="*/ 0 w 714375"/>
                <a:gd name="connsiteY4" fmla="*/ 75605 h 922734"/>
                <a:gd name="connsiteX5" fmla="*/ 0 w 714375"/>
                <a:gd name="connsiteY5" fmla="*/ 849511 h 922734"/>
                <a:gd name="connsiteX6" fmla="*/ 74414 w 714375"/>
                <a:gd name="connsiteY6" fmla="*/ 923925 h 922734"/>
                <a:gd name="connsiteX7" fmla="*/ 580430 w 714375"/>
                <a:gd name="connsiteY7" fmla="*/ 923925 h 922734"/>
                <a:gd name="connsiteX8" fmla="*/ 593378 w 714375"/>
                <a:gd name="connsiteY8" fmla="*/ 922734 h 922734"/>
                <a:gd name="connsiteX9" fmla="*/ 639961 w 714375"/>
                <a:gd name="connsiteY9" fmla="*/ 922734 h 922734"/>
                <a:gd name="connsiteX10" fmla="*/ 714375 w 714375"/>
                <a:gd name="connsiteY10" fmla="*/ 848320 h 922734"/>
                <a:gd name="connsiteX11" fmla="*/ 714375 w 714375"/>
                <a:gd name="connsiteY11" fmla="*/ 74414 h 922734"/>
                <a:gd name="connsiteX12" fmla="*/ 639961 w 714375"/>
                <a:gd name="connsiteY12" fmla="*/ 0 h 922734"/>
                <a:gd name="connsiteX13" fmla="*/ 589359 w 714375"/>
                <a:gd name="connsiteY13" fmla="*/ 892969 h 922734"/>
                <a:gd name="connsiteX14" fmla="*/ 580430 w 714375"/>
                <a:gd name="connsiteY14" fmla="*/ 894159 h 922734"/>
                <a:gd name="connsiteX15" fmla="*/ 74414 w 714375"/>
                <a:gd name="connsiteY15" fmla="*/ 894159 h 922734"/>
                <a:gd name="connsiteX16" fmla="*/ 29766 w 714375"/>
                <a:gd name="connsiteY16" fmla="*/ 849511 h 922734"/>
                <a:gd name="connsiteX17" fmla="*/ 29766 w 714375"/>
                <a:gd name="connsiteY17" fmla="*/ 75605 h 922734"/>
                <a:gd name="connsiteX18" fmla="*/ 74414 w 714375"/>
                <a:gd name="connsiteY18" fmla="*/ 30956 h 922734"/>
                <a:gd name="connsiteX19" fmla="*/ 580430 w 714375"/>
                <a:gd name="connsiteY19" fmla="*/ 30956 h 922734"/>
                <a:gd name="connsiteX20" fmla="*/ 625078 w 714375"/>
                <a:gd name="connsiteY20" fmla="*/ 75605 h 922734"/>
                <a:gd name="connsiteX21" fmla="*/ 625078 w 714375"/>
                <a:gd name="connsiteY21" fmla="*/ 849511 h 922734"/>
                <a:gd name="connsiteX22" fmla="*/ 589359 w 714375"/>
                <a:gd name="connsiteY22" fmla="*/ 893266 h 92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4375" h="922734">
                  <a:moveTo>
                    <a:pt x="639961" y="0"/>
                  </a:moveTo>
                  <a:lnTo>
                    <a:pt x="550664" y="0"/>
                  </a:lnTo>
                  <a:lnTo>
                    <a:pt x="550664" y="1191"/>
                  </a:lnTo>
                  <a:lnTo>
                    <a:pt x="74414" y="1191"/>
                  </a:lnTo>
                  <a:cubicBezTo>
                    <a:pt x="33317" y="1191"/>
                    <a:pt x="0" y="34507"/>
                    <a:pt x="0" y="75605"/>
                  </a:cubicBezTo>
                  <a:lnTo>
                    <a:pt x="0" y="849511"/>
                  </a:lnTo>
                  <a:cubicBezTo>
                    <a:pt x="0" y="890608"/>
                    <a:pt x="33317" y="923925"/>
                    <a:pt x="74414" y="923925"/>
                  </a:cubicBezTo>
                  <a:lnTo>
                    <a:pt x="580430" y="923925"/>
                  </a:lnTo>
                  <a:cubicBezTo>
                    <a:pt x="584774" y="923952"/>
                    <a:pt x="589111" y="923553"/>
                    <a:pt x="593378" y="922734"/>
                  </a:cubicBezTo>
                  <a:lnTo>
                    <a:pt x="639961" y="922734"/>
                  </a:lnTo>
                  <a:cubicBezTo>
                    <a:pt x="681058" y="922734"/>
                    <a:pt x="714375" y="889418"/>
                    <a:pt x="714375" y="848320"/>
                  </a:cubicBezTo>
                  <a:lnTo>
                    <a:pt x="714375" y="74414"/>
                  </a:lnTo>
                  <a:cubicBezTo>
                    <a:pt x="714375" y="33316"/>
                    <a:pt x="681058" y="0"/>
                    <a:pt x="639961" y="0"/>
                  </a:cubicBezTo>
                  <a:close/>
                  <a:moveTo>
                    <a:pt x="589359" y="892969"/>
                  </a:moveTo>
                  <a:cubicBezTo>
                    <a:pt x="586427" y="893646"/>
                    <a:pt x="583438" y="894045"/>
                    <a:pt x="580430" y="894159"/>
                  </a:cubicBezTo>
                  <a:lnTo>
                    <a:pt x="74414" y="894159"/>
                  </a:lnTo>
                  <a:cubicBezTo>
                    <a:pt x="49755" y="894159"/>
                    <a:pt x="29766" y="874170"/>
                    <a:pt x="29766" y="849511"/>
                  </a:cubicBezTo>
                  <a:lnTo>
                    <a:pt x="29766" y="75605"/>
                  </a:lnTo>
                  <a:cubicBezTo>
                    <a:pt x="29766" y="50946"/>
                    <a:pt x="49755" y="30956"/>
                    <a:pt x="74414" y="30956"/>
                  </a:cubicBezTo>
                  <a:lnTo>
                    <a:pt x="580430" y="30956"/>
                  </a:lnTo>
                  <a:cubicBezTo>
                    <a:pt x="605089" y="30956"/>
                    <a:pt x="625078" y="50946"/>
                    <a:pt x="625078" y="75605"/>
                  </a:cubicBezTo>
                  <a:lnTo>
                    <a:pt x="625078" y="849511"/>
                  </a:lnTo>
                  <a:cubicBezTo>
                    <a:pt x="625083" y="870731"/>
                    <a:pt x="610151" y="889022"/>
                    <a:pt x="589359" y="893266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76D8F6-1DF2-4154-B300-473C6B92EE2E}"/>
                </a:ext>
              </a:extLst>
            </p:cNvPr>
            <p:cNvSpPr/>
            <p:nvPr/>
          </p:nvSpPr>
          <p:spPr>
            <a:xfrm>
              <a:off x="5705746" y="2165929"/>
              <a:ext cx="535781" cy="803672"/>
            </a:xfrm>
            <a:custGeom>
              <a:avLst/>
              <a:gdLst>
                <a:gd name="connsiteX0" fmla="*/ 506016 w 535781"/>
                <a:gd name="connsiteY0" fmla="*/ 0 h 803671"/>
                <a:gd name="connsiteX1" fmla="*/ 431602 w 535781"/>
                <a:gd name="connsiteY1" fmla="*/ 0 h 803671"/>
                <a:gd name="connsiteX2" fmla="*/ 421035 w 535781"/>
                <a:gd name="connsiteY2" fmla="*/ 4316 h 803671"/>
                <a:gd name="connsiteX3" fmla="*/ 380851 w 535781"/>
                <a:gd name="connsiteY3" fmla="*/ 44649 h 803671"/>
                <a:gd name="connsiteX4" fmla="*/ 154930 w 535781"/>
                <a:gd name="connsiteY4" fmla="*/ 44649 h 803671"/>
                <a:gd name="connsiteX5" fmla="*/ 114746 w 535781"/>
                <a:gd name="connsiteY5" fmla="*/ 4316 h 803671"/>
                <a:gd name="connsiteX6" fmla="*/ 104180 w 535781"/>
                <a:gd name="connsiteY6" fmla="*/ 0 h 803671"/>
                <a:gd name="connsiteX7" fmla="*/ 29766 w 535781"/>
                <a:gd name="connsiteY7" fmla="*/ 0 h 803671"/>
                <a:gd name="connsiteX8" fmla="*/ 0 w 535781"/>
                <a:gd name="connsiteY8" fmla="*/ 29766 h 803671"/>
                <a:gd name="connsiteX9" fmla="*/ 0 w 535781"/>
                <a:gd name="connsiteY9" fmla="*/ 773907 h 803671"/>
                <a:gd name="connsiteX10" fmla="*/ 29766 w 535781"/>
                <a:gd name="connsiteY10" fmla="*/ 803672 h 803671"/>
                <a:gd name="connsiteX11" fmla="*/ 506016 w 535781"/>
                <a:gd name="connsiteY11" fmla="*/ 803672 h 803671"/>
                <a:gd name="connsiteX12" fmla="*/ 535781 w 535781"/>
                <a:gd name="connsiteY12" fmla="*/ 773907 h 803671"/>
                <a:gd name="connsiteX13" fmla="*/ 535781 w 535781"/>
                <a:gd name="connsiteY13" fmla="*/ 29766 h 803671"/>
                <a:gd name="connsiteX14" fmla="*/ 506016 w 535781"/>
                <a:gd name="connsiteY14" fmla="*/ 0 h 803671"/>
                <a:gd name="connsiteX15" fmla="*/ 267891 w 535781"/>
                <a:gd name="connsiteY15" fmla="*/ 714375 h 803671"/>
                <a:gd name="connsiteX16" fmla="*/ 89297 w 535781"/>
                <a:gd name="connsiteY16" fmla="*/ 535782 h 803671"/>
                <a:gd name="connsiteX17" fmla="*/ 267891 w 535781"/>
                <a:gd name="connsiteY17" fmla="*/ 357188 h 803671"/>
                <a:gd name="connsiteX18" fmla="*/ 446484 w 535781"/>
                <a:gd name="connsiteY18" fmla="*/ 535782 h 803671"/>
                <a:gd name="connsiteX19" fmla="*/ 267891 w 535781"/>
                <a:gd name="connsiteY19" fmla="*/ 714375 h 803671"/>
                <a:gd name="connsiteX20" fmla="*/ 194221 w 535781"/>
                <a:gd name="connsiteY20" fmla="*/ 197793 h 803671"/>
                <a:gd name="connsiteX21" fmla="*/ 257324 w 535781"/>
                <a:gd name="connsiteY21" fmla="*/ 134690 h 803671"/>
                <a:gd name="connsiteX22" fmla="*/ 278371 w 535781"/>
                <a:gd name="connsiteY22" fmla="*/ 134603 h 803671"/>
                <a:gd name="connsiteX23" fmla="*/ 278457 w 535781"/>
                <a:gd name="connsiteY23" fmla="*/ 134690 h 803671"/>
                <a:gd name="connsiteX24" fmla="*/ 342305 w 535781"/>
                <a:gd name="connsiteY24" fmla="*/ 197793 h 803671"/>
                <a:gd name="connsiteX25" fmla="*/ 342391 w 535781"/>
                <a:gd name="connsiteY25" fmla="*/ 218840 h 803671"/>
                <a:gd name="connsiteX26" fmla="*/ 342305 w 535781"/>
                <a:gd name="connsiteY26" fmla="*/ 218926 h 803671"/>
                <a:gd name="connsiteX27" fmla="*/ 331738 w 535781"/>
                <a:gd name="connsiteY27" fmla="*/ 223242 h 803671"/>
                <a:gd name="connsiteX28" fmla="*/ 321320 w 535781"/>
                <a:gd name="connsiteY28" fmla="*/ 218926 h 803671"/>
                <a:gd name="connsiteX29" fmla="*/ 282773 w 535781"/>
                <a:gd name="connsiteY29" fmla="*/ 181124 h 803671"/>
                <a:gd name="connsiteX30" fmla="*/ 282773 w 535781"/>
                <a:gd name="connsiteY30" fmla="*/ 297657 h 803671"/>
                <a:gd name="connsiteX31" fmla="*/ 267891 w 535781"/>
                <a:gd name="connsiteY31" fmla="*/ 312539 h 803671"/>
                <a:gd name="connsiteX32" fmla="*/ 253008 w 535781"/>
                <a:gd name="connsiteY32" fmla="*/ 297657 h 803671"/>
                <a:gd name="connsiteX33" fmla="*/ 253008 w 535781"/>
                <a:gd name="connsiteY33" fmla="*/ 181124 h 803671"/>
                <a:gd name="connsiteX34" fmla="*/ 215205 w 535781"/>
                <a:gd name="connsiteY34" fmla="*/ 218926 h 803671"/>
                <a:gd name="connsiteX35" fmla="*/ 194221 w 535781"/>
                <a:gd name="connsiteY35" fmla="*/ 218926 h 803671"/>
                <a:gd name="connsiteX36" fmla="*/ 194134 w 535781"/>
                <a:gd name="connsiteY36" fmla="*/ 197879 h 803671"/>
                <a:gd name="connsiteX37" fmla="*/ 194221 w 535781"/>
                <a:gd name="connsiteY37" fmla="*/ 197793 h 8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5781" h="803671">
                  <a:moveTo>
                    <a:pt x="506016" y="0"/>
                  </a:moveTo>
                  <a:lnTo>
                    <a:pt x="431602" y="0"/>
                  </a:lnTo>
                  <a:cubicBezTo>
                    <a:pt x="427646" y="-23"/>
                    <a:pt x="423843" y="1530"/>
                    <a:pt x="421035" y="4316"/>
                  </a:cubicBezTo>
                  <a:lnTo>
                    <a:pt x="380851" y="44649"/>
                  </a:lnTo>
                  <a:lnTo>
                    <a:pt x="154930" y="44649"/>
                  </a:lnTo>
                  <a:lnTo>
                    <a:pt x="114746" y="4316"/>
                  </a:lnTo>
                  <a:cubicBezTo>
                    <a:pt x="111938" y="1530"/>
                    <a:pt x="108136" y="-23"/>
                    <a:pt x="104180" y="0"/>
                  </a:cubicBezTo>
                  <a:lnTo>
                    <a:pt x="29766" y="0"/>
                  </a:lnTo>
                  <a:cubicBezTo>
                    <a:pt x="13326" y="0"/>
                    <a:pt x="0" y="13327"/>
                    <a:pt x="0" y="29766"/>
                  </a:cubicBezTo>
                  <a:lnTo>
                    <a:pt x="0" y="773907"/>
                  </a:lnTo>
                  <a:cubicBezTo>
                    <a:pt x="0" y="790346"/>
                    <a:pt x="13326" y="803672"/>
                    <a:pt x="29766" y="803672"/>
                  </a:cubicBezTo>
                  <a:lnTo>
                    <a:pt x="506016" y="803672"/>
                  </a:lnTo>
                  <a:cubicBezTo>
                    <a:pt x="522455" y="803672"/>
                    <a:pt x="535781" y="790346"/>
                    <a:pt x="535781" y="773907"/>
                  </a:cubicBezTo>
                  <a:lnTo>
                    <a:pt x="535781" y="29766"/>
                  </a:lnTo>
                  <a:cubicBezTo>
                    <a:pt x="535781" y="13327"/>
                    <a:pt x="522455" y="0"/>
                    <a:pt x="506016" y="0"/>
                  </a:cubicBezTo>
                  <a:close/>
                  <a:moveTo>
                    <a:pt x="267891" y="714375"/>
                  </a:moveTo>
                  <a:cubicBezTo>
                    <a:pt x="169256" y="714375"/>
                    <a:pt x="89297" y="634416"/>
                    <a:pt x="89297" y="535782"/>
                  </a:cubicBezTo>
                  <a:cubicBezTo>
                    <a:pt x="89297" y="437147"/>
                    <a:pt x="169256" y="357188"/>
                    <a:pt x="267891" y="357188"/>
                  </a:cubicBezTo>
                  <a:cubicBezTo>
                    <a:pt x="366525" y="357188"/>
                    <a:pt x="446484" y="437147"/>
                    <a:pt x="446484" y="535782"/>
                  </a:cubicBezTo>
                  <a:cubicBezTo>
                    <a:pt x="446484" y="634416"/>
                    <a:pt x="366525" y="714375"/>
                    <a:pt x="267891" y="714375"/>
                  </a:cubicBezTo>
                  <a:close/>
                  <a:moveTo>
                    <a:pt x="194221" y="197793"/>
                  </a:moveTo>
                  <a:lnTo>
                    <a:pt x="257324" y="134690"/>
                  </a:lnTo>
                  <a:cubicBezTo>
                    <a:pt x="263112" y="128854"/>
                    <a:pt x="272536" y="128815"/>
                    <a:pt x="278371" y="134603"/>
                  </a:cubicBezTo>
                  <a:cubicBezTo>
                    <a:pt x="278399" y="134632"/>
                    <a:pt x="278429" y="134661"/>
                    <a:pt x="278457" y="134690"/>
                  </a:cubicBezTo>
                  <a:lnTo>
                    <a:pt x="342305" y="197793"/>
                  </a:lnTo>
                  <a:cubicBezTo>
                    <a:pt x="348140" y="203581"/>
                    <a:pt x="348179" y="213005"/>
                    <a:pt x="342391" y="218840"/>
                  </a:cubicBezTo>
                  <a:cubicBezTo>
                    <a:pt x="342363" y="218868"/>
                    <a:pt x="342333" y="218898"/>
                    <a:pt x="342305" y="218926"/>
                  </a:cubicBezTo>
                  <a:cubicBezTo>
                    <a:pt x="339496" y="221712"/>
                    <a:pt x="335694" y="223265"/>
                    <a:pt x="331738" y="223242"/>
                  </a:cubicBezTo>
                  <a:cubicBezTo>
                    <a:pt x="327834" y="223226"/>
                    <a:pt x="324093" y="221675"/>
                    <a:pt x="321320" y="218926"/>
                  </a:cubicBezTo>
                  <a:lnTo>
                    <a:pt x="282773" y="181124"/>
                  </a:lnTo>
                  <a:lnTo>
                    <a:pt x="282773" y="297657"/>
                  </a:lnTo>
                  <a:cubicBezTo>
                    <a:pt x="282773" y="305876"/>
                    <a:pt x="276110" y="312539"/>
                    <a:pt x="267891" y="312539"/>
                  </a:cubicBezTo>
                  <a:cubicBezTo>
                    <a:pt x="259671" y="312539"/>
                    <a:pt x="253008" y="305876"/>
                    <a:pt x="253008" y="297657"/>
                  </a:cubicBezTo>
                  <a:lnTo>
                    <a:pt x="253008" y="181124"/>
                  </a:lnTo>
                  <a:lnTo>
                    <a:pt x="215205" y="218926"/>
                  </a:lnTo>
                  <a:cubicBezTo>
                    <a:pt x="209401" y="224696"/>
                    <a:pt x="200025" y="224696"/>
                    <a:pt x="194221" y="218926"/>
                  </a:cubicBezTo>
                  <a:cubicBezTo>
                    <a:pt x="188385" y="213139"/>
                    <a:pt x="188346" y="203715"/>
                    <a:pt x="194134" y="197879"/>
                  </a:cubicBezTo>
                  <a:cubicBezTo>
                    <a:pt x="194163" y="197851"/>
                    <a:pt x="194192" y="197821"/>
                    <a:pt x="194221" y="197793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362013-597F-478A-AEF5-84713C52B40E}"/>
                </a:ext>
              </a:extLst>
            </p:cNvPr>
            <p:cNvSpPr/>
            <p:nvPr/>
          </p:nvSpPr>
          <p:spPr>
            <a:xfrm>
              <a:off x="5899222" y="2151046"/>
              <a:ext cx="44648" cy="44648"/>
            </a:xfrm>
            <a:custGeom>
              <a:avLst/>
              <a:gdLst>
                <a:gd name="connsiteX0" fmla="*/ 44648 w 44648"/>
                <a:gd name="connsiteY0" fmla="*/ 22324 h 44648"/>
                <a:gd name="connsiteX1" fmla="*/ 22324 w 44648"/>
                <a:gd name="connsiteY1" fmla="*/ 44648 h 44648"/>
                <a:gd name="connsiteX2" fmla="*/ 0 w 44648"/>
                <a:gd name="connsiteY2" fmla="*/ 22324 h 44648"/>
                <a:gd name="connsiteX3" fmla="*/ 22324 w 44648"/>
                <a:gd name="connsiteY3" fmla="*/ 0 h 44648"/>
                <a:gd name="connsiteX4" fmla="*/ 44648 w 44648"/>
                <a:gd name="connsiteY4" fmla="*/ 22324 h 4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8" h="44648">
                  <a:moveTo>
                    <a:pt x="44648" y="22324"/>
                  </a:moveTo>
                  <a:cubicBezTo>
                    <a:pt x="44648" y="34654"/>
                    <a:pt x="34654" y="44648"/>
                    <a:pt x="22324" y="44648"/>
                  </a:cubicBezTo>
                  <a:cubicBezTo>
                    <a:pt x="9995" y="44648"/>
                    <a:pt x="0" y="34654"/>
                    <a:pt x="0" y="22324"/>
                  </a:cubicBezTo>
                  <a:cubicBezTo>
                    <a:pt x="0" y="9995"/>
                    <a:pt x="9995" y="0"/>
                    <a:pt x="22324" y="0"/>
                  </a:cubicBezTo>
                  <a:cubicBezTo>
                    <a:pt x="34654" y="0"/>
                    <a:pt x="44648" y="9995"/>
                    <a:pt x="44648" y="22324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E4F519-8799-46F2-AE2B-6DA8441DD579}"/>
                </a:ext>
              </a:extLst>
            </p:cNvPr>
            <p:cNvSpPr/>
            <p:nvPr/>
          </p:nvSpPr>
          <p:spPr>
            <a:xfrm>
              <a:off x="6003402" y="2151046"/>
              <a:ext cx="44648" cy="44648"/>
            </a:xfrm>
            <a:custGeom>
              <a:avLst/>
              <a:gdLst>
                <a:gd name="connsiteX0" fmla="*/ 44648 w 44648"/>
                <a:gd name="connsiteY0" fmla="*/ 22324 h 44648"/>
                <a:gd name="connsiteX1" fmla="*/ 22324 w 44648"/>
                <a:gd name="connsiteY1" fmla="*/ 44648 h 44648"/>
                <a:gd name="connsiteX2" fmla="*/ 0 w 44648"/>
                <a:gd name="connsiteY2" fmla="*/ 22324 h 44648"/>
                <a:gd name="connsiteX3" fmla="*/ 22324 w 44648"/>
                <a:gd name="connsiteY3" fmla="*/ 0 h 44648"/>
                <a:gd name="connsiteX4" fmla="*/ 44648 w 44648"/>
                <a:gd name="connsiteY4" fmla="*/ 22324 h 4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8" h="44648">
                  <a:moveTo>
                    <a:pt x="44648" y="22324"/>
                  </a:moveTo>
                  <a:cubicBezTo>
                    <a:pt x="44648" y="34654"/>
                    <a:pt x="34654" y="44648"/>
                    <a:pt x="22324" y="44648"/>
                  </a:cubicBezTo>
                  <a:cubicBezTo>
                    <a:pt x="9995" y="44648"/>
                    <a:pt x="0" y="34654"/>
                    <a:pt x="0" y="22324"/>
                  </a:cubicBezTo>
                  <a:cubicBezTo>
                    <a:pt x="0" y="9995"/>
                    <a:pt x="9995" y="0"/>
                    <a:pt x="22324" y="0"/>
                  </a:cubicBezTo>
                  <a:cubicBezTo>
                    <a:pt x="34654" y="0"/>
                    <a:pt x="44648" y="9995"/>
                    <a:pt x="44648" y="22324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EA8DB4-05FA-445B-B7A9-379C935FDC9C}"/>
                </a:ext>
              </a:extLst>
            </p:cNvPr>
            <p:cNvSpPr/>
            <p:nvPr/>
          </p:nvSpPr>
          <p:spPr>
            <a:xfrm>
              <a:off x="5824808" y="2552882"/>
              <a:ext cx="297656" cy="297656"/>
            </a:xfrm>
            <a:custGeom>
              <a:avLst/>
              <a:gdLst>
                <a:gd name="connsiteX0" fmla="*/ 148828 w 297656"/>
                <a:gd name="connsiteY0" fmla="*/ 0 h 297656"/>
                <a:gd name="connsiteX1" fmla="*/ 0 w 297656"/>
                <a:gd name="connsiteY1" fmla="*/ 148828 h 297656"/>
                <a:gd name="connsiteX2" fmla="*/ 148828 w 297656"/>
                <a:gd name="connsiteY2" fmla="*/ 297656 h 297656"/>
                <a:gd name="connsiteX3" fmla="*/ 297656 w 297656"/>
                <a:gd name="connsiteY3" fmla="*/ 148828 h 297656"/>
                <a:gd name="connsiteX4" fmla="*/ 148828 w 297656"/>
                <a:gd name="connsiteY4" fmla="*/ 0 h 297656"/>
                <a:gd name="connsiteX5" fmla="*/ 148828 w 297656"/>
                <a:gd name="connsiteY5" fmla="*/ 133945 h 297656"/>
                <a:gd name="connsiteX6" fmla="*/ 193128 w 297656"/>
                <a:gd name="connsiteY6" fmla="*/ 178939 h 297656"/>
                <a:gd name="connsiteX7" fmla="*/ 163711 w 297656"/>
                <a:gd name="connsiteY7" fmla="*/ 220563 h 297656"/>
                <a:gd name="connsiteX8" fmla="*/ 163711 w 297656"/>
                <a:gd name="connsiteY8" fmla="*/ 238125 h 297656"/>
                <a:gd name="connsiteX9" fmla="*/ 148828 w 297656"/>
                <a:gd name="connsiteY9" fmla="*/ 253008 h 297656"/>
                <a:gd name="connsiteX10" fmla="*/ 133945 w 297656"/>
                <a:gd name="connsiteY10" fmla="*/ 238125 h 297656"/>
                <a:gd name="connsiteX11" fmla="*/ 133945 w 297656"/>
                <a:gd name="connsiteY11" fmla="*/ 223242 h 297656"/>
                <a:gd name="connsiteX12" fmla="*/ 119063 w 297656"/>
                <a:gd name="connsiteY12" fmla="*/ 223242 h 297656"/>
                <a:gd name="connsiteX13" fmla="*/ 104180 w 297656"/>
                <a:gd name="connsiteY13" fmla="*/ 208359 h 297656"/>
                <a:gd name="connsiteX14" fmla="*/ 119063 w 297656"/>
                <a:gd name="connsiteY14" fmla="*/ 193477 h 297656"/>
                <a:gd name="connsiteX15" fmla="*/ 148828 w 297656"/>
                <a:gd name="connsiteY15" fmla="*/ 193477 h 297656"/>
                <a:gd name="connsiteX16" fmla="*/ 163711 w 297656"/>
                <a:gd name="connsiteY16" fmla="*/ 178594 h 297656"/>
                <a:gd name="connsiteX17" fmla="*/ 148828 w 297656"/>
                <a:gd name="connsiteY17" fmla="*/ 163711 h 297656"/>
                <a:gd name="connsiteX18" fmla="*/ 104528 w 297656"/>
                <a:gd name="connsiteY18" fmla="*/ 118717 h 297656"/>
                <a:gd name="connsiteX19" fmla="*/ 133945 w 297656"/>
                <a:gd name="connsiteY19" fmla="*/ 77093 h 297656"/>
                <a:gd name="connsiteX20" fmla="*/ 133945 w 297656"/>
                <a:gd name="connsiteY20" fmla="*/ 59531 h 297656"/>
                <a:gd name="connsiteX21" fmla="*/ 148828 w 297656"/>
                <a:gd name="connsiteY21" fmla="*/ 44648 h 297656"/>
                <a:gd name="connsiteX22" fmla="*/ 163711 w 297656"/>
                <a:gd name="connsiteY22" fmla="*/ 59531 h 297656"/>
                <a:gd name="connsiteX23" fmla="*/ 163711 w 297656"/>
                <a:gd name="connsiteY23" fmla="*/ 74414 h 297656"/>
                <a:gd name="connsiteX24" fmla="*/ 178594 w 297656"/>
                <a:gd name="connsiteY24" fmla="*/ 74414 h 297656"/>
                <a:gd name="connsiteX25" fmla="*/ 193477 w 297656"/>
                <a:gd name="connsiteY25" fmla="*/ 89297 h 297656"/>
                <a:gd name="connsiteX26" fmla="*/ 178594 w 297656"/>
                <a:gd name="connsiteY26" fmla="*/ 104180 h 297656"/>
                <a:gd name="connsiteX27" fmla="*/ 148828 w 297656"/>
                <a:gd name="connsiteY27" fmla="*/ 104180 h 297656"/>
                <a:gd name="connsiteX28" fmla="*/ 133945 w 297656"/>
                <a:gd name="connsiteY28" fmla="*/ 119063 h 297656"/>
                <a:gd name="connsiteX29" fmla="*/ 148828 w 297656"/>
                <a:gd name="connsiteY29" fmla="*/ 133945 h 29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7656" h="297656">
                  <a:moveTo>
                    <a:pt x="148828" y="0"/>
                  </a:moveTo>
                  <a:cubicBezTo>
                    <a:pt x="66633" y="0"/>
                    <a:pt x="0" y="66633"/>
                    <a:pt x="0" y="148828"/>
                  </a:cubicBezTo>
                  <a:cubicBezTo>
                    <a:pt x="0" y="231023"/>
                    <a:pt x="66633" y="297656"/>
                    <a:pt x="148828" y="297656"/>
                  </a:cubicBezTo>
                  <a:cubicBezTo>
                    <a:pt x="231023" y="297656"/>
                    <a:pt x="297656" y="231023"/>
                    <a:pt x="297656" y="148828"/>
                  </a:cubicBezTo>
                  <a:cubicBezTo>
                    <a:pt x="297656" y="66633"/>
                    <a:pt x="231023" y="0"/>
                    <a:pt x="148828" y="0"/>
                  </a:cubicBezTo>
                  <a:close/>
                  <a:moveTo>
                    <a:pt x="148828" y="133945"/>
                  </a:moveTo>
                  <a:cubicBezTo>
                    <a:pt x="173486" y="134137"/>
                    <a:pt x="193320" y="154281"/>
                    <a:pt x="193128" y="178939"/>
                  </a:cubicBezTo>
                  <a:cubicBezTo>
                    <a:pt x="192984" y="197598"/>
                    <a:pt x="181252" y="214199"/>
                    <a:pt x="163711" y="220563"/>
                  </a:cubicBezTo>
                  <a:lnTo>
                    <a:pt x="163711" y="238125"/>
                  </a:lnTo>
                  <a:cubicBezTo>
                    <a:pt x="163711" y="246345"/>
                    <a:pt x="157048" y="253008"/>
                    <a:pt x="148828" y="253008"/>
                  </a:cubicBezTo>
                  <a:cubicBezTo>
                    <a:pt x="140608" y="253008"/>
                    <a:pt x="133945" y="246345"/>
                    <a:pt x="133945" y="238125"/>
                  </a:cubicBezTo>
                  <a:lnTo>
                    <a:pt x="133945" y="223242"/>
                  </a:lnTo>
                  <a:lnTo>
                    <a:pt x="119063" y="223242"/>
                  </a:lnTo>
                  <a:cubicBezTo>
                    <a:pt x="110843" y="223242"/>
                    <a:pt x="104180" y="216579"/>
                    <a:pt x="104180" y="208359"/>
                  </a:cubicBezTo>
                  <a:cubicBezTo>
                    <a:pt x="104180" y="200140"/>
                    <a:pt x="110843" y="193477"/>
                    <a:pt x="119063" y="193477"/>
                  </a:cubicBezTo>
                  <a:lnTo>
                    <a:pt x="148828" y="193477"/>
                  </a:lnTo>
                  <a:cubicBezTo>
                    <a:pt x="157048" y="193477"/>
                    <a:pt x="163711" y="186814"/>
                    <a:pt x="163711" y="178594"/>
                  </a:cubicBezTo>
                  <a:cubicBezTo>
                    <a:pt x="163711" y="170374"/>
                    <a:pt x="157048" y="163711"/>
                    <a:pt x="148828" y="163711"/>
                  </a:cubicBezTo>
                  <a:cubicBezTo>
                    <a:pt x="124170" y="163519"/>
                    <a:pt x="104336" y="143375"/>
                    <a:pt x="104528" y="118717"/>
                  </a:cubicBezTo>
                  <a:cubicBezTo>
                    <a:pt x="104672" y="100059"/>
                    <a:pt x="116404" y="83457"/>
                    <a:pt x="133945" y="77093"/>
                  </a:cubicBezTo>
                  <a:lnTo>
                    <a:pt x="133945" y="59531"/>
                  </a:lnTo>
                  <a:cubicBezTo>
                    <a:pt x="133945" y="51311"/>
                    <a:pt x="140608" y="44648"/>
                    <a:pt x="148828" y="44648"/>
                  </a:cubicBezTo>
                  <a:cubicBezTo>
                    <a:pt x="157048" y="44648"/>
                    <a:pt x="163711" y="51311"/>
                    <a:pt x="163711" y="59531"/>
                  </a:cubicBezTo>
                  <a:lnTo>
                    <a:pt x="163711" y="74414"/>
                  </a:lnTo>
                  <a:lnTo>
                    <a:pt x="178594" y="74414"/>
                  </a:lnTo>
                  <a:cubicBezTo>
                    <a:pt x="186814" y="74414"/>
                    <a:pt x="193477" y="81077"/>
                    <a:pt x="193477" y="89297"/>
                  </a:cubicBezTo>
                  <a:cubicBezTo>
                    <a:pt x="193477" y="97517"/>
                    <a:pt x="186814" y="104180"/>
                    <a:pt x="178594" y="104180"/>
                  </a:cubicBezTo>
                  <a:lnTo>
                    <a:pt x="148828" y="104180"/>
                  </a:lnTo>
                  <a:cubicBezTo>
                    <a:pt x="140608" y="104180"/>
                    <a:pt x="133945" y="110843"/>
                    <a:pt x="133945" y="119063"/>
                  </a:cubicBezTo>
                  <a:cubicBezTo>
                    <a:pt x="133945" y="127282"/>
                    <a:pt x="140608" y="133945"/>
                    <a:pt x="148828" y="133945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4700C499-94CE-48CE-A33E-6F5171BAF8DF}"/>
              </a:ext>
            </a:extLst>
          </p:cNvPr>
          <p:cNvSpPr/>
          <p:nvPr/>
        </p:nvSpPr>
        <p:spPr>
          <a:xfrm>
            <a:off x="1517052" y="2039142"/>
            <a:ext cx="1389858" cy="138985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A5215A6-485C-485A-B107-3B7A25C42EFE}"/>
              </a:ext>
            </a:extLst>
          </p:cNvPr>
          <p:cNvSpPr/>
          <p:nvPr/>
        </p:nvSpPr>
        <p:spPr>
          <a:xfrm>
            <a:off x="5403645" y="2039142"/>
            <a:ext cx="1389858" cy="138985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2488D4-D3A2-4056-97E7-3E1DD6E32F43}"/>
              </a:ext>
            </a:extLst>
          </p:cNvPr>
          <p:cNvSpPr/>
          <p:nvPr/>
        </p:nvSpPr>
        <p:spPr>
          <a:xfrm>
            <a:off x="9290237" y="2039142"/>
            <a:ext cx="1389858" cy="138985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raphic 62">
            <a:extLst>
              <a:ext uri="{FF2B5EF4-FFF2-40B4-BE49-F238E27FC236}">
                <a16:creationId xmlns:a16="http://schemas.microsoft.com/office/drawing/2014/main" id="{73B0FE1F-C51F-42F0-8F3F-1D087BD2A062}"/>
              </a:ext>
            </a:extLst>
          </p:cNvPr>
          <p:cNvSpPr/>
          <p:nvPr/>
        </p:nvSpPr>
        <p:spPr>
          <a:xfrm>
            <a:off x="5860449" y="2267346"/>
            <a:ext cx="476250" cy="933450"/>
          </a:xfrm>
          <a:custGeom>
            <a:avLst/>
            <a:gdLst>
              <a:gd name="connsiteX0" fmla="*/ 412404 w 476250"/>
              <a:gd name="connsiteY0" fmla="*/ 0 h 933450"/>
              <a:gd name="connsiteX1" fmla="*/ 71438 w 476250"/>
              <a:gd name="connsiteY1" fmla="*/ 0 h 933450"/>
              <a:gd name="connsiteX2" fmla="*/ 0 w 476250"/>
              <a:gd name="connsiteY2" fmla="*/ 71438 h 933450"/>
              <a:gd name="connsiteX3" fmla="*/ 0 w 476250"/>
              <a:gd name="connsiteY3" fmla="*/ 863603 h 933450"/>
              <a:gd name="connsiteX4" fmla="*/ 71438 w 476250"/>
              <a:gd name="connsiteY4" fmla="*/ 935041 h 933450"/>
              <a:gd name="connsiteX5" fmla="*/ 412423 w 476250"/>
              <a:gd name="connsiteY5" fmla="*/ 935041 h 933450"/>
              <a:gd name="connsiteX6" fmla="*/ 483861 w 476250"/>
              <a:gd name="connsiteY6" fmla="*/ 863603 h 933450"/>
              <a:gd name="connsiteX7" fmla="*/ 483861 w 476250"/>
              <a:gd name="connsiteY7" fmla="*/ 71438 h 933450"/>
              <a:gd name="connsiteX8" fmla="*/ 412404 w 476250"/>
              <a:gd name="connsiteY8" fmla="*/ 0 h 933450"/>
              <a:gd name="connsiteX9" fmla="*/ 322564 w 476250"/>
              <a:gd name="connsiteY9" fmla="*/ 56150 h 933450"/>
              <a:gd name="connsiteX10" fmla="*/ 329708 w 476250"/>
              <a:gd name="connsiteY10" fmla="*/ 56150 h 933450"/>
              <a:gd name="connsiteX11" fmla="*/ 343995 w 476250"/>
              <a:gd name="connsiteY11" fmla="*/ 70437 h 933450"/>
              <a:gd name="connsiteX12" fmla="*/ 329708 w 476250"/>
              <a:gd name="connsiteY12" fmla="*/ 84725 h 933450"/>
              <a:gd name="connsiteX13" fmla="*/ 322564 w 476250"/>
              <a:gd name="connsiteY13" fmla="*/ 84725 h 933450"/>
              <a:gd name="connsiteX14" fmla="*/ 308277 w 476250"/>
              <a:gd name="connsiteY14" fmla="*/ 70437 h 933450"/>
              <a:gd name="connsiteX15" fmla="*/ 322564 w 476250"/>
              <a:gd name="connsiteY15" fmla="*/ 56150 h 933450"/>
              <a:gd name="connsiteX16" fmla="*/ 174927 w 476250"/>
              <a:gd name="connsiteY16" fmla="*/ 56150 h 933450"/>
              <a:gd name="connsiteX17" fmla="*/ 277320 w 476250"/>
              <a:gd name="connsiteY17" fmla="*/ 56150 h 933450"/>
              <a:gd name="connsiteX18" fmla="*/ 291608 w 476250"/>
              <a:gd name="connsiteY18" fmla="*/ 70437 h 933450"/>
              <a:gd name="connsiteX19" fmla="*/ 277320 w 476250"/>
              <a:gd name="connsiteY19" fmla="*/ 84725 h 933450"/>
              <a:gd name="connsiteX20" fmla="*/ 174927 w 476250"/>
              <a:gd name="connsiteY20" fmla="*/ 84725 h 933450"/>
              <a:gd name="connsiteX21" fmla="*/ 160639 w 476250"/>
              <a:gd name="connsiteY21" fmla="*/ 70437 h 933450"/>
              <a:gd name="connsiteX22" fmla="*/ 174927 w 476250"/>
              <a:gd name="connsiteY22" fmla="*/ 56150 h 933450"/>
              <a:gd name="connsiteX23" fmla="*/ 241916 w 476250"/>
              <a:gd name="connsiteY23" fmla="*/ 904380 h 933450"/>
              <a:gd name="connsiteX24" fmla="*/ 199539 w 476250"/>
              <a:gd name="connsiteY24" fmla="*/ 862003 h 933450"/>
              <a:gd name="connsiteX25" fmla="*/ 241916 w 476250"/>
              <a:gd name="connsiteY25" fmla="*/ 819607 h 933450"/>
              <a:gd name="connsiteX26" fmla="*/ 284312 w 476250"/>
              <a:gd name="connsiteY26" fmla="*/ 862003 h 933450"/>
              <a:gd name="connsiteX27" fmla="*/ 241916 w 476250"/>
              <a:gd name="connsiteY27" fmla="*/ 904380 h 933450"/>
              <a:gd name="connsiteX28" fmla="*/ 441036 w 476250"/>
              <a:gd name="connsiteY28" fmla="*/ 794175 h 933450"/>
              <a:gd name="connsiteX29" fmla="*/ 42786 w 476250"/>
              <a:gd name="connsiteY29" fmla="*/ 794175 h 933450"/>
              <a:gd name="connsiteX30" fmla="*/ 42786 w 476250"/>
              <a:gd name="connsiteY30" fmla="*/ 142056 h 933450"/>
              <a:gd name="connsiteX31" fmla="*/ 441055 w 476250"/>
              <a:gd name="connsiteY31" fmla="*/ 142056 h 933450"/>
              <a:gd name="connsiteX32" fmla="*/ 441055 w 476250"/>
              <a:gd name="connsiteY32" fmla="*/ 794175 h 933450"/>
              <a:gd name="connsiteX33" fmla="*/ 441036 w 476250"/>
              <a:gd name="connsiteY33" fmla="*/ 794175 h 933450"/>
              <a:gd name="connsiteX34" fmla="*/ 207321 w 476250"/>
              <a:gd name="connsiteY34" fmla="*/ 533314 h 933450"/>
              <a:gd name="connsiteX35" fmla="*/ 217427 w 476250"/>
              <a:gd name="connsiteY35" fmla="*/ 537496 h 933450"/>
              <a:gd name="connsiteX36" fmla="*/ 227533 w 476250"/>
              <a:gd name="connsiteY36" fmla="*/ 533314 h 933450"/>
              <a:gd name="connsiteX37" fmla="*/ 340033 w 476250"/>
              <a:gd name="connsiteY37" fmla="*/ 420815 h 933450"/>
              <a:gd name="connsiteX38" fmla="*/ 344205 w 476250"/>
              <a:gd name="connsiteY38" fmla="*/ 410708 h 933450"/>
              <a:gd name="connsiteX39" fmla="*/ 340033 w 476250"/>
              <a:gd name="connsiteY39" fmla="*/ 400602 h 933450"/>
              <a:gd name="connsiteX40" fmla="*/ 308839 w 476250"/>
              <a:gd name="connsiteY40" fmla="*/ 369408 h 933450"/>
              <a:gd name="connsiteX41" fmla="*/ 288636 w 476250"/>
              <a:gd name="connsiteY41" fmla="*/ 369408 h 933450"/>
              <a:gd name="connsiteX42" fmla="*/ 176127 w 476250"/>
              <a:gd name="connsiteY42" fmla="*/ 481917 h 933450"/>
              <a:gd name="connsiteX43" fmla="*/ 171945 w 476250"/>
              <a:gd name="connsiteY43" fmla="*/ 492033 h 933450"/>
              <a:gd name="connsiteX44" fmla="*/ 176127 w 476250"/>
              <a:gd name="connsiteY44" fmla="*/ 502139 h 933450"/>
              <a:gd name="connsiteX45" fmla="*/ 207321 w 476250"/>
              <a:gd name="connsiteY45" fmla="*/ 533314 h 933450"/>
              <a:gd name="connsiteX46" fmla="*/ 298723 w 476250"/>
              <a:gd name="connsiteY46" fmla="*/ 399726 h 933450"/>
              <a:gd name="connsiteX47" fmla="*/ 309715 w 476250"/>
              <a:gd name="connsiteY47" fmla="*/ 410718 h 933450"/>
              <a:gd name="connsiteX48" fmla="*/ 217427 w 476250"/>
              <a:gd name="connsiteY48" fmla="*/ 503006 h 933450"/>
              <a:gd name="connsiteX49" fmla="*/ 206445 w 476250"/>
              <a:gd name="connsiteY49" fmla="*/ 492014 h 933450"/>
              <a:gd name="connsiteX50" fmla="*/ 298723 w 476250"/>
              <a:gd name="connsiteY50" fmla="*/ 399726 h 933450"/>
              <a:gd name="connsiteX51" fmla="*/ 153934 w 476250"/>
              <a:gd name="connsiteY51" fmla="*/ 569795 h 933450"/>
              <a:gd name="connsiteX52" fmla="*/ 157467 w 476250"/>
              <a:gd name="connsiteY52" fmla="*/ 569347 h 933450"/>
              <a:gd name="connsiteX53" fmla="*/ 195120 w 476250"/>
              <a:gd name="connsiteY53" fmla="*/ 559746 h 933450"/>
              <a:gd name="connsiteX54" fmla="*/ 205435 w 476250"/>
              <a:gd name="connsiteY54" fmla="*/ 542373 h 933450"/>
              <a:gd name="connsiteX55" fmla="*/ 188062 w 476250"/>
              <a:gd name="connsiteY55" fmla="*/ 532067 h 933450"/>
              <a:gd name="connsiteX56" fmla="*/ 172498 w 476250"/>
              <a:gd name="connsiteY56" fmla="*/ 536029 h 933450"/>
              <a:gd name="connsiteX57" fmla="*/ 175946 w 476250"/>
              <a:gd name="connsiteY57" fmla="*/ 519141 h 933450"/>
              <a:gd name="connsiteX58" fmla="*/ 164811 w 476250"/>
              <a:gd name="connsiteY58" fmla="*/ 502272 h 933450"/>
              <a:gd name="connsiteX59" fmla="*/ 147942 w 476250"/>
              <a:gd name="connsiteY59" fmla="*/ 513417 h 933450"/>
              <a:gd name="connsiteX60" fmla="*/ 139922 w 476250"/>
              <a:gd name="connsiteY60" fmla="*/ 552650 h 933450"/>
              <a:gd name="connsiteX61" fmla="*/ 144075 w 476250"/>
              <a:gd name="connsiteY61" fmla="*/ 565871 h 933450"/>
              <a:gd name="connsiteX62" fmla="*/ 153934 w 476250"/>
              <a:gd name="connsiteY62" fmla="*/ 569795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76250" h="933450">
                <a:moveTo>
                  <a:pt x="412404" y="0"/>
                </a:moveTo>
                <a:lnTo>
                  <a:pt x="71438" y="0"/>
                </a:lnTo>
                <a:cubicBezTo>
                  <a:pt x="32033" y="0"/>
                  <a:pt x="0" y="32042"/>
                  <a:pt x="0" y="71438"/>
                </a:cubicBezTo>
                <a:lnTo>
                  <a:pt x="0" y="863603"/>
                </a:lnTo>
                <a:cubicBezTo>
                  <a:pt x="0" y="902989"/>
                  <a:pt x="32033" y="935041"/>
                  <a:pt x="71438" y="935041"/>
                </a:cubicBezTo>
                <a:lnTo>
                  <a:pt x="412423" y="935041"/>
                </a:lnTo>
                <a:cubicBezTo>
                  <a:pt x="451809" y="935041"/>
                  <a:pt x="483861" y="902989"/>
                  <a:pt x="483861" y="863603"/>
                </a:cubicBezTo>
                <a:lnTo>
                  <a:pt x="483861" y="71438"/>
                </a:lnTo>
                <a:cubicBezTo>
                  <a:pt x="483841" y="32042"/>
                  <a:pt x="451799" y="0"/>
                  <a:pt x="412404" y="0"/>
                </a:cubicBezTo>
                <a:close/>
                <a:moveTo>
                  <a:pt x="322564" y="56150"/>
                </a:moveTo>
                <a:lnTo>
                  <a:pt x="329708" y="56150"/>
                </a:lnTo>
                <a:cubicBezTo>
                  <a:pt x="337595" y="56150"/>
                  <a:pt x="343995" y="62541"/>
                  <a:pt x="343995" y="70437"/>
                </a:cubicBezTo>
                <a:cubicBezTo>
                  <a:pt x="343995" y="78334"/>
                  <a:pt x="337595" y="84725"/>
                  <a:pt x="329708" y="84725"/>
                </a:cubicBezTo>
                <a:lnTo>
                  <a:pt x="322564" y="84725"/>
                </a:lnTo>
                <a:cubicBezTo>
                  <a:pt x="314687" y="84725"/>
                  <a:pt x="308277" y="78334"/>
                  <a:pt x="308277" y="70437"/>
                </a:cubicBezTo>
                <a:cubicBezTo>
                  <a:pt x="308277" y="62541"/>
                  <a:pt x="314687" y="56150"/>
                  <a:pt x="322564" y="56150"/>
                </a:cubicBezTo>
                <a:close/>
                <a:moveTo>
                  <a:pt x="174927" y="56150"/>
                </a:moveTo>
                <a:lnTo>
                  <a:pt x="277320" y="56150"/>
                </a:lnTo>
                <a:cubicBezTo>
                  <a:pt x="285207" y="56150"/>
                  <a:pt x="291608" y="62541"/>
                  <a:pt x="291608" y="70437"/>
                </a:cubicBezTo>
                <a:cubicBezTo>
                  <a:pt x="291608" y="78334"/>
                  <a:pt x="285207" y="84725"/>
                  <a:pt x="277320" y="84725"/>
                </a:cubicBezTo>
                <a:lnTo>
                  <a:pt x="174927" y="84725"/>
                </a:lnTo>
                <a:cubicBezTo>
                  <a:pt x="167040" y="84725"/>
                  <a:pt x="160639" y="78334"/>
                  <a:pt x="160639" y="70437"/>
                </a:cubicBezTo>
                <a:cubicBezTo>
                  <a:pt x="160639" y="62541"/>
                  <a:pt x="167040" y="56150"/>
                  <a:pt x="174927" y="56150"/>
                </a:cubicBezTo>
                <a:close/>
                <a:moveTo>
                  <a:pt x="241916" y="904380"/>
                </a:moveTo>
                <a:cubicBezTo>
                  <a:pt x="218513" y="904380"/>
                  <a:pt x="199539" y="885406"/>
                  <a:pt x="199539" y="862003"/>
                </a:cubicBezTo>
                <a:cubicBezTo>
                  <a:pt x="199539" y="838581"/>
                  <a:pt x="218513" y="819607"/>
                  <a:pt x="241916" y="819607"/>
                </a:cubicBezTo>
                <a:cubicBezTo>
                  <a:pt x="265338" y="819607"/>
                  <a:pt x="284312" y="838581"/>
                  <a:pt x="284312" y="862003"/>
                </a:cubicBezTo>
                <a:cubicBezTo>
                  <a:pt x="284312" y="885406"/>
                  <a:pt x="265338" y="904380"/>
                  <a:pt x="241916" y="904380"/>
                </a:cubicBezTo>
                <a:close/>
                <a:moveTo>
                  <a:pt x="441036" y="794175"/>
                </a:moveTo>
                <a:lnTo>
                  <a:pt x="42786" y="794175"/>
                </a:lnTo>
                <a:lnTo>
                  <a:pt x="42786" y="142056"/>
                </a:lnTo>
                <a:lnTo>
                  <a:pt x="441055" y="142056"/>
                </a:lnTo>
                <a:lnTo>
                  <a:pt x="441055" y="794175"/>
                </a:lnTo>
                <a:lnTo>
                  <a:pt x="441036" y="794175"/>
                </a:lnTo>
                <a:close/>
                <a:moveTo>
                  <a:pt x="207321" y="533314"/>
                </a:moveTo>
                <a:cubicBezTo>
                  <a:pt x="210112" y="536105"/>
                  <a:pt x="213770" y="537496"/>
                  <a:pt x="217427" y="537496"/>
                </a:cubicBezTo>
                <a:cubicBezTo>
                  <a:pt x="221085" y="537496"/>
                  <a:pt x="224742" y="536105"/>
                  <a:pt x="227533" y="533314"/>
                </a:cubicBezTo>
                <a:lnTo>
                  <a:pt x="340033" y="420815"/>
                </a:lnTo>
                <a:cubicBezTo>
                  <a:pt x="342710" y="418138"/>
                  <a:pt x="344205" y="414499"/>
                  <a:pt x="344205" y="410708"/>
                </a:cubicBezTo>
                <a:cubicBezTo>
                  <a:pt x="344205" y="406918"/>
                  <a:pt x="342710" y="403289"/>
                  <a:pt x="340033" y="400602"/>
                </a:cubicBezTo>
                <a:lnTo>
                  <a:pt x="308839" y="369408"/>
                </a:lnTo>
                <a:cubicBezTo>
                  <a:pt x="303476" y="364046"/>
                  <a:pt x="293980" y="364046"/>
                  <a:pt x="288636" y="369408"/>
                </a:cubicBezTo>
                <a:lnTo>
                  <a:pt x="176127" y="481917"/>
                </a:lnTo>
                <a:cubicBezTo>
                  <a:pt x="173450" y="484594"/>
                  <a:pt x="171945" y="488242"/>
                  <a:pt x="171945" y="492033"/>
                </a:cubicBezTo>
                <a:cubicBezTo>
                  <a:pt x="171945" y="495824"/>
                  <a:pt x="173450" y="499443"/>
                  <a:pt x="176127" y="502139"/>
                </a:cubicBezTo>
                <a:lnTo>
                  <a:pt x="207321" y="533314"/>
                </a:lnTo>
                <a:close/>
                <a:moveTo>
                  <a:pt x="298723" y="399726"/>
                </a:moveTo>
                <a:lnTo>
                  <a:pt x="309715" y="410718"/>
                </a:lnTo>
                <a:lnTo>
                  <a:pt x="217427" y="503006"/>
                </a:lnTo>
                <a:lnTo>
                  <a:pt x="206445" y="492014"/>
                </a:lnTo>
                <a:lnTo>
                  <a:pt x="298723" y="399726"/>
                </a:lnTo>
                <a:close/>
                <a:moveTo>
                  <a:pt x="153934" y="569795"/>
                </a:moveTo>
                <a:cubicBezTo>
                  <a:pt x="155115" y="569795"/>
                  <a:pt x="156296" y="569643"/>
                  <a:pt x="157467" y="569347"/>
                </a:cubicBezTo>
                <a:lnTo>
                  <a:pt x="195120" y="559746"/>
                </a:lnTo>
                <a:cubicBezTo>
                  <a:pt x="202768" y="557794"/>
                  <a:pt x="207378" y="550021"/>
                  <a:pt x="205435" y="542373"/>
                </a:cubicBezTo>
                <a:cubicBezTo>
                  <a:pt x="203492" y="534724"/>
                  <a:pt x="195720" y="530076"/>
                  <a:pt x="188062" y="532067"/>
                </a:cubicBezTo>
                <a:lnTo>
                  <a:pt x="172498" y="536029"/>
                </a:lnTo>
                <a:lnTo>
                  <a:pt x="175946" y="519141"/>
                </a:lnTo>
                <a:cubicBezTo>
                  <a:pt x="177527" y="511397"/>
                  <a:pt x="172545" y="503853"/>
                  <a:pt x="164811" y="502272"/>
                </a:cubicBezTo>
                <a:cubicBezTo>
                  <a:pt x="157067" y="500691"/>
                  <a:pt x="149533" y="505673"/>
                  <a:pt x="147942" y="513417"/>
                </a:cubicBezTo>
                <a:lnTo>
                  <a:pt x="139922" y="552650"/>
                </a:lnTo>
                <a:cubicBezTo>
                  <a:pt x="138932" y="557470"/>
                  <a:pt x="140513" y="562451"/>
                  <a:pt x="144075" y="565871"/>
                </a:cubicBezTo>
                <a:cubicBezTo>
                  <a:pt x="146771" y="568404"/>
                  <a:pt x="150305" y="569795"/>
                  <a:pt x="153934" y="5697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59CC1E-513F-48E9-8674-304FC86C48D4}"/>
              </a:ext>
            </a:extLst>
          </p:cNvPr>
          <p:cNvGrpSpPr/>
          <p:nvPr/>
        </p:nvGrpSpPr>
        <p:grpSpPr>
          <a:xfrm>
            <a:off x="9463783" y="2363192"/>
            <a:ext cx="1042766" cy="741760"/>
            <a:chOff x="9199353" y="1087456"/>
            <a:chExt cx="855716" cy="608705"/>
          </a:xfrm>
          <a:solidFill>
            <a:schemeClr val="accent2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22E589-6E14-4433-A834-89BCA0F705FB}"/>
                </a:ext>
              </a:extLst>
            </p:cNvPr>
            <p:cNvSpPr/>
            <p:nvPr/>
          </p:nvSpPr>
          <p:spPr>
            <a:xfrm>
              <a:off x="9523717" y="1229436"/>
              <a:ext cx="200025" cy="466725"/>
            </a:xfrm>
            <a:custGeom>
              <a:avLst/>
              <a:gdLst>
                <a:gd name="connsiteX0" fmla="*/ 168421 w 200025"/>
                <a:gd name="connsiteY0" fmla="*/ 0 h 466725"/>
                <a:gd name="connsiteX1" fmla="*/ 104261 w 200025"/>
                <a:gd name="connsiteY1" fmla="*/ 0 h 466725"/>
                <a:gd name="connsiteX2" fmla="*/ 40100 w 200025"/>
                <a:gd name="connsiteY2" fmla="*/ 0 h 466725"/>
                <a:gd name="connsiteX3" fmla="*/ 0 w 200025"/>
                <a:gd name="connsiteY3" fmla="*/ 40100 h 466725"/>
                <a:gd name="connsiteX4" fmla="*/ 0 w 200025"/>
                <a:gd name="connsiteY4" fmla="*/ 184995 h 466725"/>
                <a:gd name="connsiteX5" fmla="*/ 40091 w 200025"/>
                <a:gd name="connsiteY5" fmla="*/ 225114 h 466725"/>
                <a:gd name="connsiteX6" fmla="*/ 49835 w 200025"/>
                <a:gd name="connsiteY6" fmla="*/ 225114 h 466725"/>
                <a:gd name="connsiteX7" fmla="*/ 49835 w 200025"/>
                <a:gd name="connsiteY7" fmla="*/ 436369 h 466725"/>
                <a:gd name="connsiteX8" fmla="*/ 80753 w 200025"/>
                <a:gd name="connsiteY8" fmla="*/ 467287 h 466725"/>
                <a:gd name="connsiteX9" fmla="*/ 127759 w 200025"/>
                <a:gd name="connsiteY9" fmla="*/ 467287 h 466725"/>
                <a:gd name="connsiteX10" fmla="*/ 158687 w 200025"/>
                <a:gd name="connsiteY10" fmla="*/ 436369 h 466725"/>
                <a:gd name="connsiteX11" fmla="*/ 158687 w 200025"/>
                <a:gd name="connsiteY11" fmla="*/ 225123 h 466725"/>
                <a:gd name="connsiteX12" fmla="*/ 168431 w 200025"/>
                <a:gd name="connsiteY12" fmla="*/ 225123 h 466725"/>
                <a:gd name="connsiteX13" fmla="*/ 208531 w 200025"/>
                <a:gd name="connsiteY13" fmla="*/ 185004 h 466725"/>
                <a:gd name="connsiteX14" fmla="*/ 208531 w 200025"/>
                <a:gd name="connsiteY14" fmla="*/ 40110 h 466725"/>
                <a:gd name="connsiteX15" fmla="*/ 168421 w 200025"/>
                <a:gd name="connsiteY15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025" h="466725">
                  <a:moveTo>
                    <a:pt x="168421" y="0"/>
                  </a:moveTo>
                  <a:lnTo>
                    <a:pt x="104261" y="0"/>
                  </a:lnTo>
                  <a:lnTo>
                    <a:pt x="40100" y="0"/>
                  </a:lnTo>
                  <a:cubicBezTo>
                    <a:pt x="17955" y="0"/>
                    <a:pt x="0" y="17945"/>
                    <a:pt x="0" y="40100"/>
                  </a:cubicBezTo>
                  <a:lnTo>
                    <a:pt x="0" y="184995"/>
                  </a:lnTo>
                  <a:cubicBezTo>
                    <a:pt x="0" y="207140"/>
                    <a:pt x="17955" y="225114"/>
                    <a:pt x="40091" y="225114"/>
                  </a:cubicBezTo>
                  <a:lnTo>
                    <a:pt x="49835" y="225114"/>
                  </a:lnTo>
                  <a:lnTo>
                    <a:pt x="49835" y="436369"/>
                  </a:lnTo>
                  <a:cubicBezTo>
                    <a:pt x="49835" y="453447"/>
                    <a:pt x="63675" y="467287"/>
                    <a:pt x="80753" y="467287"/>
                  </a:cubicBezTo>
                  <a:lnTo>
                    <a:pt x="127759" y="467287"/>
                  </a:lnTo>
                  <a:cubicBezTo>
                    <a:pt x="144847" y="467287"/>
                    <a:pt x="158687" y="453447"/>
                    <a:pt x="158687" y="436369"/>
                  </a:cubicBezTo>
                  <a:lnTo>
                    <a:pt x="158687" y="225123"/>
                  </a:lnTo>
                  <a:lnTo>
                    <a:pt x="168431" y="225123"/>
                  </a:lnTo>
                  <a:cubicBezTo>
                    <a:pt x="190567" y="225123"/>
                    <a:pt x="208531" y="207150"/>
                    <a:pt x="208531" y="185004"/>
                  </a:cubicBezTo>
                  <a:lnTo>
                    <a:pt x="208531" y="40110"/>
                  </a:lnTo>
                  <a:cubicBezTo>
                    <a:pt x="208521" y="17955"/>
                    <a:pt x="190567" y="0"/>
                    <a:pt x="16842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5B584D-4290-4E8A-8F12-48ABA6221F75}"/>
                </a:ext>
              </a:extLst>
            </p:cNvPr>
            <p:cNvSpPr/>
            <p:nvPr/>
          </p:nvSpPr>
          <p:spPr>
            <a:xfrm>
              <a:off x="9565504" y="1087456"/>
              <a:ext cx="123825" cy="123825"/>
            </a:xfrm>
            <a:custGeom>
              <a:avLst/>
              <a:gdLst>
                <a:gd name="connsiteX0" fmla="*/ 124949 w 123825"/>
                <a:gd name="connsiteY0" fmla="*/ 62474 h 123825"/>
                <a:gd name="connsiteX1" fmla="*/ 62474 w 123825"/>
                <a:gd name="connsiteY1" fmla="*/ 124949 h 123825"/>
                <a:gd name="connsiteX2" fmla="*/ 0 w 123825"/>
                <a:gd name="connsiteY2" fmla="*/ 62474 h 123825"/>
                <a:gd name="connsiteX3" fmla="*/ 62474 w 123825"/>
                <a:gd name="connsiteY3" fmla="*/ 0 h 123825"/>
                <a:gd name="connsiteX4" fmla="*/ 124949 w 123825"/>
                <a:gd name="connsiteY4" fmla="*/ 6247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949" y="62474"/>
                  </a:moveTo>
                  <a:cubicBezTo>
                    <a:pt x="124949" y="96978"/>
                    <a:pt x="96978" y="124949"/>
                    <a:pt x="62474" y="124949"/>
                  </a:cubicBezTo>
                  <a:cubicBezTo>
                    <a:pt x="27971" y="124949"/>
                    <a:pt x="0" y="96978"/>
                    <a:pt x="0" y="62474"/>
                  </a:cubicBezTo>
                  <a:cubicBezTo>
                    <a:pt x="0" y="27971"/>
                    <a:pt x="27971" y="0"/>
                    <a:pt x="62474" y="0"/>
                  </a:cubicBezTo>
                  <a:cubicBezTo>
                    <a:pt x="96978" y="0"/>
                    <a:pt x="124949" y="27971"/>
                    <a:pt x="124949" y="62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C97D4DA-959C-40D3-8492-5202F4F4BD52}"/>
                </a:ext>
              </a:extLst>
            </p:cNvPr>
            <p:cNvSpPr/>
            <p:nvPr/>
          </p:nvSpPr>
          <p:spPr>
            <a:xfrm>
              <a:off x="9338370" y="1265583"/>
              <a:ext cx="161925" cy="361950"/>
            </a:xfrm>
            <a:custGeom>
              <a:avLst/>
              <a:gdLst>
                <a:gd name="connsiteX0" fmla="*/ 130988 w 161925"/>
                <a:gd name="connsiteY0" fmla="*/ 0 h 361950"/>
                <a:gd name="connsiteX1" fmla="*/ 81086 w 161925"/>
                <a:gd name="connsiteY1" fmla="*/ 0 h 361950"/>
                <a:gd name="connsiteX2" fmla="*/ 31185 w 161925"/>
                <a:gd name="connsiteY2" fmla="*/ 0 h 361950"/>
                <a:gd name="connsiteX3" fmla="*/ 0 w 161925"/>
                <a:gd name="connsiteY3" fmla="*/ 31185 h 361950"/>
                <a:gd name="connsiteX4" fmla="*/ 0 w 161925"/>
                <a:gd name="connsiteY4" fmla="*/ 143885 h 361950"/>
                <a:gd name="connsiteX5" fmla="*/ 31175 w 161925"/>
                <a:gd name="connsiteY5" fmla="*/ 175079 h 361950"/>
                <a:gd name="connsiteX6" fmla="*/ 38757 w 161925"/>
                <a:gd name="connsiteY6" fmla="*/ 175079 h 361950"/>
                <a:gd name="connsiteX7" fmla="*/ 38757 w 161925"/>
                <a:gd name="connsiteY7" fmla="*/ 339395 h 361950"/>
                <a:gd name="connsiteX8" fmla="*/ 62789 w 161925"/>
                <a:gd name="connsiteY8" fmla="*/ 363436 h 361950"/>
                <a:gd name="connsiteX9" fmla="*/ 99346 w 161925"/>
                <a:gd name="connsiteY9" fmla="*/ 363436 h 361950"/>
                <a:gd name="connsiteX10" fmla="*/ 123406 w 161925"/>
                <a:gd name="connsiteY10" fmla="*/ 339395 h 361950"/>
                <a:gd name="connsiteX11" fmla="*/ 123406 w 161925"/>
                <a:gd name="connsiteY11" fmla="*/ 175089 h 361950"/>
                <a:gd name="connsiteX12" fmla="*/ 130978 w 161925"/>
                <a:gd name="connsiteY12" fmla="*/ 175089 h 361950"/>
                <a:gd name="connsiteX13" fmla="*/ 162163 w 161925"/>
                <a:gd name="connsiteY13" fmla="*/ 143894 h 361950"/>
                <a:gd name="connsiteX14" fmla="*/ 162163 w 161925"/>
                <a:gd name="connsiteY14" fmla="*/ 31194 h 361950"/>
                <a:gd name="connsiteX15" fmla="*/ 130988 w 161925"/>
                <a:gd name="connsiteY1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361950">
                  <a:moveTo>
                    <a:pt x="130988" y="0"/>
                  </a:moveTo>
                  <a:lnTo>
                    <a:pt x="81086" y="0"/>
                  </a:lnTo>
                  <a:lnTo>
                    <a:pt x="31185" y="0"/>
                  </a:lnTo>
                  <a:cubicBezTo>
                    <a:pt x="13954" y="0"/>
                    <a:pt x="0" y="13954"/>
                    <a:pt x="0" y="31185"/>
                  </a:cubicBezTo>
                  <a:lnTo>
                    <a:pt x="0" y="143885"/>
                  </a:lnTo>
                  <a:cubicBezTo>
                    <a:pt x="0" y="161115"/>
                    <a:pt x="13964" y="175079"/>
                    <a:pt x="31175" y="175079"/>
                  </a:cubicBezTo>
                  <a:lnTo>
                    <a:pt x="38757" y="175079"/>
                  </a:lnTo>
                  <a:lnTo>
                    <a:pt x="38757" y="339395"/>
                  </a:lnTo>
                  <a:cubicBezTo>
                    <a:pt x="38757" y="352682"/>
                    <a:pt x="49511" y="363436"/>
                    <a:pt x="62789" y="363436"/>
                  </a:cubicBezTo>
                  <a:lnTo>
                    <a:pt x="99346" y="363436"/>
                  </a:lnTo>
                  <a:cubicBezTo>
                    <a:pt x="112643" y="363436"/>
                    <a:pt x="123406" y="352673"/>
                    <a:pt x="123406" y="339395"/>
                  </a:cubicBezTo>
                  <a:lnTo>
                    <a:pt x="123406" y="175089"/>
                  </a:lnTo>
                  <a:lnTo>
                    <a:pt x="130978" y="175089"/>
                  </a:lnTo>
                  <a:cubicBezTo>
                    <a:pt x="148199" y="175089"/>
                    <a:pt x="162163" y="161115"/>
                    <a:pt x="162163" y="143894"/>
                  </a:cubicBezTo>
                  <a:lnTo>
                    <a:pt x="162163" y="31194"/>
                  </a:lnTo>
                  <a:cubicBezTo>
                    <a:pt x="162173" y="13964"/>
                    <a:pt x="148209" y="0"/>
                    <a:pt x="1309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7064C8F-EF63-44FA-BBD1-64C490C20E6A}"/>
                </a:ext>
              </a:extLst>
            </p:cNvPr>
            <p:cNvSpPr/>
            <p:nvPr/>
          </p:nvSpPr>
          <p:spPr>
            <a:xfrm>
              <a:off x="9370851" y="1155150"/>
              <a:ext cx="95250" cy="95250"/>
            </a:xfrm>
            <a:custGeom>
              <a:avLst/>
              <a:gdLst>
                <a:gd name="connsiteX0" fmla="*/ 97193 w 95250"/>
                <a:gd name="connsiteY0" fmla="*/ 48597 h 95250"/>
                <a:gd name="connsiteX1" fmla="*/ 48597 w 95250"/>
                <a:gd name="connsiteY1" fmla="*/ 97193 h 95250"/>
                <a:gd name="connsiteX2" fmla="*/ 0 w 95250"/>
                <a:gd name="connsiteY2" fmla="*/ 48597 h 95250"/>
                <a:gd name="connsiteX3" fmla="*/ 48597 w 95250"/>
                <a:gd name="connsiteY3" fmla="*/ 0 h 95250"/>
                <a:gd name="connsiteX4" fmla="*/ 97193 w 95250"/>
                <a:gd name="connsiteY4" fmla="*/ 4859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7193" y="48597"/>
                  </a:moveTo>
                  <a:cubicBezTo>
                    <a:pt x="97193" y="75436"/>
                    <a:pt x="75436" y="97193"/>
                    <a:pt x="48597" y="97193"/>
                  </a:cubicBezTo>
                  <a:cubicBezTo>
                    <a:pt x="21757" y="97193"/>
                    <a:pt x="0" y="75436"/>
                    <a:pt x="0" y="48597"/>
                  </a:cubicBezTo>
                  <a:cubicBezTo>
                    <a:pt x="0" y="21757"/>
                    <a:pt x="21757" y="0"/>
                    <a:pt x="48597" y="0"/>
                  </a:cubicBezTo>
                  <a:cubicBezTo>
                    <a:pt x="75436" y="0"/>
                    <a:pt x="97193" y="21757"/>
                    <a:pt x="97193" y="4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F10DEB-3317-45BD-8AE2-0F7D4D5EDCC0}"/>
                </a:ext>
              </a:extLst>
            </p:cNvPr>
            <p:cNvSpPr/>
            <p:nvPr/>
          </p:nvSpPr>
          <p:spPr>
            <a:xfrm>
              <a:off x="9199353" y="1301730"/>
              <a:ext cx="114300" cy="257175"/>
            </a:xfrm>
            <a:custGeom>
              <a:avLst/>
              <a:gdLst>
                <a:gd name="connsiteX0" fmla="*/ 93555 w 114300"/>
                <a:gd name="connsiteY0" fmla="*/ 0 h 257175"/>
                <a:gd name="connsiteX1" fmla="*/ 57912 w 114300"/>
                <a:gd name="connsiteY1" fmla="*/ 0 h 257175"/>
                <a:gd name="connsiteX2" fmla="*/ 22279 w 114300"/>
                <a:gd name="connsiteY2" fmla="*/ 0 h 257175"/>
                <a:gd name="connsiteX3" fmla="*/ 0 w 114300"/>
                <a:gd name="connsiteY3" fmla="*/ 22289 h 257175"/>
                <a:gd name="connsiteX4" fmla="*/ 0 w 114300"/>
                <a:gd name="connsiteY4" fmla="*/ 102784 h 257175"/>
                <a:gd name="connsiteX5" fmla="*/ 22260 w 114300"/>
                <a:gd name="connsiteY5" fmla="*/ 125063 h 257175"/>
                <a:gd name="connsiteX6" fmla="*/ 27680 w 114300"/>
                <a:gd name="connsiteY6" fmla="*/ 125063 h 257175"/>
                <a:gd name="connsiteX7" fmla="*/ 27680 w 114300"/>
                <a:gd name="connsiteY7" fmla="*/ 242430 h 257175"/>
                <a:gd name="connsiteX8" fmla="*/ 44853 w 114300"/>
                <a:gd name="connsiteY8" fmla="*/ 259613 h 257175"/>
                <a:gd name="connsiteX9" fmla="*/ 70961 w 114300"/>
                <a:gd name="connsiteY9" fmla="*/ 259613 h 257175"/>
                <a:gd name="connsiteX10" fmla="*/ 88144 w 114300"/>
                <a:gd name="connsiteY10" fmla="*/ 242430 h 257175"/>
                <a:gd name="connsiteX11" fmla="*/ 88144 w 114300"/>
                <a:gd name="connsiteY11" fmla="*/ 125063 h 257175"/>
                <a:gd name="connsiteX12" fmla="*/ 93545 w 114300"/>
                <a:gd name="connsiteY12" fmla="*/ 125063 h 257175"/>
                <a:gd name="connsiteX13" fmla="*/ 115824 w 114300"/>
                <a:gd name="connsiteY13" fmla="*/ 102784 h 257175"/>
                <a:gd name="connsiteX14" fmla="*/ 115824 w 114300"/>
                <a:gd name="connsiteY14" fmla="*/ 22289 h 257175"/>
                <a:gd name="connsiteX15" fmla="*/ 93555 w 114300"/>
                <a:gd name="connsiteY15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300" h="257175">
                  <a:moveTo>
                    <a:pt x="93555" y="0"/>
                  </a:moveTo>
                  <a:lnTo>
                    <a:pt x="57912" y="0"/>
                  </a:lnTo>
                  <a:lnTo>
                    <a:pt x="22279" y="0"/>
                  </a:lnTo>
                  <a:cubicBezTo>
                    <a:pt x="9973" y="0"/>
                    <a:pt x="0" y="9973"/>
                    <a:pt x="0" y="22289"/>
                  </a:cubicBezTo>
                  <a:lnTo>
                    <a:pt x="0" y="102784"/>
                  </a:lnTo>
                  <a:cubicBezTo>
                    <a:pt x="0" y="115081"/>
                    <a:pt x="9973" y="125063"/>
                    <a:pt x="22260" y="125063"/>
                  </a:cubicBezTo>
                  <a:lnTo>
                    <a:pt x="27680" y="125063"/>
                  </a:lnTo>
                  <a:lnTo>
                    <a:pt x="27680" y="242430"/>
                  </a:lnTo>
                  <a:cubicBezTo>
                    <a:pt x="27680" y="251917"/>
                    <a:pt x="35366" y="259613"/>
                    <a:pt x="44853" y="259613"/>
                  </a:cubicBezTo>
                  <a:lnTo>
                    <a:pt x="70961" y="259613"/>
                  </a:lnTo>
                  <a:cubicBezTo>
                    <a:pt x="80458" y="259613"/>
                    <a:pt x="88144" y="251917"/>
                    <a:pt x="88144" y="242430"/>
                  </a:cubicBezTo>
                  <a:lnTo>
                    <a:pt x="88144" y="125063"/>
                  </a:lnTo>
                  <a:lnTo>
                    <a:pt x="93545" y="125063"/>
                  </a:lnTo>
                  <a:cubicBezTo>
                    <a:pt x="105851" y="125063"/>
                    <a:pt x="115824" y="115081"/>
                    <a:pt x="115824" y="102784"/>
                  </a:cubicBezTo>
                  <a:lnTo>
                    <a:pt x="115824" y="22289"/>
                  </a:lnTo>
                  <a:cubicBezTo>
                    <a:pt x="115843" y="9973"/>
                    <a:pt x="105861" y="0"/>
                    <a:pt x="9355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C9BBC5-6167-4E6F-A674-C06AEF1102E3}"/>
                </a:ext>
              </a:extLst>
            </p:cNvPr>
            <p:cNvSpPr/>
            <p:nvPr/>
          </p:nvSpPr>
          <p:spPr>
            <a:xfrm>
              <a:off x="9222565" y="1222854"/>
              <a:ext cx="66675" cy="66675"/>
            </a:xfrm>
            <a:custGeom>
              <a:avLst/>
              <a:gdLst>
                <a:gd name="connsiteX0" fmla="*/ 69418 w 66675"/>
                <a:gd name="connsiteY0" fmla="*/ 34709 h 66675"/>
                <a:gd name="connsiteX1" fmla="*/ 34709 w 66675"/>
                <a:gd name="connsiteY1" fmla="*/ 69418 h 66675"/>
                <a:gd name="connsiteX2" fmla="*/ 0 w 66675"/>
                <a:gd name="connsiteY2" fmla="*/ 34709 h 66675"/>
                <a:gd name="connsiteX3" fmla="*/ 34709 w 66675"/>
                <a:gd name="connsiteY3" fmla="*/ 0 h 66675"/>
                <a:gd name="connsiteX4" fmla="*/ 69418 w 66675"/>
                <a:gd name="connsiteY4" fmla="*/ 347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9418" y="34709"/>
                  </a:moveTo>
                  <a:cubicBezTo>
                    <a:pt x="69418" y="53878"/>
                    <a:pt x="53878" y="69418"/>
                    <a:pt x="34709" y="69418"/>
                  </a:cubicBezTo>
                  <a:cubicBezTo>
                    <a:pt x="15540" y="69418"/>
                    <a:pt x="0" y="53878"/>
                    <a:pt x="0" y="34709"/>
                  </a:cubicBezTo>
                  <a:cubicBezTo>
                    <a:pt x="0" y="15540"/>
                    <a:pt x="15540" y="0"/>
                    <a:pt x="34709" y="0"/>
                  </a:cubicBezTo>
                  <a:cubicBezTo>
                    <a:pt x="53878" y="0"/>
                    <a:pt x="69418" y="15540"/>
                    <a:pt x="69418" y="34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3D458C2-CB9A-47A3-B940-5F068741877E}"/>
                </a:ext>
              </a:extLst>
            </p:cNvPr>
            <p:cNvSpPr/>
            <p:nvPr/>
          </p:nvSpPr>
          <p:spPr>
            <a:xfrm>
              <a:off x="9755423" y="1265583"/>
              <a:ext cx="161925" cy="361950"/>
            </a:xfrm>
            <a:custGeom>
              <a:avLst/>
              <a:gdLst>
                <a:gd name="connsiteX0" fmla="*/ 130978 w 161925"/>
                <a:gd name="connsiteY0" fmla="*/ 0 h 361950"/>
                <a:gd name="connsiteX1" fmla="*/ 81086 w 161925"/>
                <a:gd name="connsiteY1" fmla="*/ 0 h 361950"/>
                <a:gd name="connsiteX2" fmla="*/ 31185 w 161925"/>
                <a:gd name="connsiteY2" fmla="*/ 0 h 361950"/>
                <a:gd name="connsiteX3" fmla="*/ 0 w 161925"/>
                <a:gd name="connsiteY3" fmla="*/ 31185 h 361950"/>
                <a:gd name="connsiteX4" fmla="*/ 0 w 161925"/>
                <a:gd name="connsiteY4" fmla="*/ 143885 h 361950"/>
                <a:gd name="connsiteX5" fmla="*/ 31175 w 161925"/>
                <a:gd name="connsiteY5" fmla="*/ 175079 h 361950"/>
                <a:gd name="connsiteX6" fmla="*/ 38757 w 161925"/>
                <a:gd name="connsiteY6" fmla="*/ 175079 h 361950"/>
                <a:gd name="connsiteX7" fmla="*/ 38757 w 161925"/>
                <a:gd name="connsiteY7" fmla="*/ 339395 h 361950"/>
                <a:gd name="connsiteX8" fmla="*/ 62789 w 161925"/>
                <a:gd name="connsiteY8" fmla="*/ 363436 h 361950"/>
                <a:gd name="connsiteX9" fmla="*/ 99355 w 161925"/>
                <a:gd name="connsiteY9" fmla="*/ 363436 h 361950"/>
                <a:gd name="connsiteX10" fmla="*/ 123406 w 161925"/>
                <a:gd name="connsiteY10" fmla="*/ 339395 h 361950"/>
                <a:gd name="connsiteX11" fmla="*/ 123406 w 161925"/>
                <a:gd name="connsiteY11" fmla="*/ 175089 h 361950"/>
                <a:gd name="connsiteX12" fmla="*/ 130978 w 161925"/>
                <a:gd name="connsiteY12" fmla="*/ 175089 h 361950"/>
                <a:gd name="connsiteX13" fmla="*/ 162173 w 161925"/>
                <a:gd name="connsiteY13" fmla="*/ 143894 h 361950"/>
                <a:gd name="connsiteX14" fmla="*/ 162173 w 161925"/>
                <a:gd name="connsiteY14" fmla="*/ 31194 h 361950"/>
                <a:gd name="connsiteX15" fmla="*/ 130978 w 161925"/>
                <a:gd name="connsiteY1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361950">
                  <a:moveTo>
                    <a:pt x="130978" y="0"/>
                  </a:moveTo>
                  <a:lnTo>
                    <a:pt x="81086" y="0"/>
                  </a:lnTo>
                  <a:lnTo>
                    <a:pt x="31185" y="0"/>
                  </a:lnTo>
                  <a:cubicBezTo>
                    <a:pt x="13954" y="0"/>
                    <a:pt x="0" y="13954"/>
                    <a:pt x="0" y="31185"/>
                  </a:cubicBezTo>
                  <a:lnTo>
                    <a:pt x="0" y="143885"/>
                  </a:lnTo>
                  <a:cubicBezTo>
                    <a:pt x="0" y="161115"/>
                    <a:pt x="13964" y="175079"/>
                    <a:pt x="31175" y="175079"/>
                  </a:cubicBezTo>
                  <a:lnTo>
                    <a:pt x="38757" y="175079"/>
                  </a:lnTo>
                  <a:lnTo>
                    <a:pt x="38757" y="339395"/>
                  </a:lnTo>
                  <a:cubicBezTo>
                    <a:pt x="38757" y="352682"/>
                    <a:pt x="49511" y="363436"/>
                    <a:pt x="62789" y="363436"/>
                  </a:cubicBezTo>
                  <a:lnTo>
                    <a:pt x="99355" y="363436"/>
                  </a:lnTo>
                  <a:cubicBezTo>
                    <a:pt x="112652" y="363436"/>
                    <a:pt x="123406" y="352673"/>
                    <a:pt x="123406" y="339395"/>
                  </a:cubicBezTo>
                  <a:lnTo>
                    <a:pt x="123406" y="175089"/>
                  </a:lnTo>
                  <a:lnTo>
                    <a:pt x="130978" y="175089"/>
                  </a:lnTo>
                  <a:cubicBezTo>
                    <a:pt x="148209" y="175089"/>
                    <a:pt x="162173" y="161115"/>
                    <a:pt x="162173" y="143894"/>
                  </a:cubicBezTo>
                  <a:lnTo>
                    <a:pt x="162173" y="31194"/>
                  </a:lnTo>
                  <a:cubicBezTo>
                    <a:pt x="162173" y="13964"/>
                    <a:pt x="148200" y="0"/>
                    <a:pt x="13097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D64117-9208-4E0C-896C-8CA122AD02BB}"/>
                </a:ext>
              </a:extLst>
            </p:cNvPr>
            <p:cNvSpPr/>
            <p:nvPr/>
          </p:nvSpPr>
          <p:spPr>
            <a:xfrm>
              <a:off x="9787912" y="1155150"/>
              <a:ext cx="95250" cy="95250"/>
            </a:xfrm>
            <a:custGeom>
              <a:avLst/>
              <a:gdLst>
                <a:gd name="connsiteX0" fmla="*/ 97193 w 95250"/>
                <a:gd name="connsiteY0" fmla="*/ 48597 h 95250"/>
                <a:gd name="connsiteX1" fmla="*/ 48597 w 95250"/>
                <a:gd name="connsiteY1" fmla="*/ 97193 h 95250"/>
                <a:gd name="connsiteX2" fmla="*/ 0 w 95250"/>
                <a:gd name="connsiteY2" fmla="*/ 48597 h 95250"/>
                <a:gd name="connsiteX3" fmla="*/ 48597 w 95250"/>
                <a:gd name="connsiteY3" fmla="*/ 0 h 95250"/>
                <a:gd name="connsiteX4" fmla="*/ 97193 w 95250"/>
                <a:gd name="connsiteY4" fmla="*/ 4859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7193" y="48597"/>
                  </a:moveTo>
                  <a:cubicBezTo>
                    <a:pt x="97193" y="75436"/>
                    <a:pt x="75436" y="97193"/>
                    <a:pt x="48597" y="97193"/>
                  </a:cubicBezTo>
                  <a:cubicBezTo>
                    <a:pt x="21757" y="97193"/>
                    <a:pt x="0" y="75436"/>
                    <a:pt x="0" y="48597"/>
                  </a:cubicBezTo>
                  <a:cubicBezTo>
                    <a:pt x="0" y="21757"/>
                    <a:pt x="21757" y="0"/>
                    <a:pt x="48597" y="0"/>
                  </a:cubicBezTo>
                  <a:cubicBezTo>
                    <a:pt x="75436" y="0"/>
                    <a:pt x="97193" y="21757"/>
                    <a:pt x="97193" y="4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F8BFE05-517F-4168-82B4-D2DB3A98C57F}"/>
                </a:ext>
              </a:extLst>
            </p:cNvPr>
            <p:cNvSpPr/>
            <p:nvPr/>
          </p:nvSpPr>
          <p:spPr>
            <a:xfrm>
              <a:off x="9940769" y="1301730"/>
              <a:ext cx="114300" cy="257175"/>
            </a:xfrm>
            <a:custGeom>
              <a:avLst/>
              <a:gdLst>
                <a:gd name="connsiteX0" fmla="*/ 93555 w 114300"/>
                <a:gd name="connsiteY0" fmla="*/ 0 h 257175"/>
                <a:gd name="connsiteX1" fmla="*/ 57912 w 114300"/>
                <a:gd name="connsiteY1" fmla="*/ 0 h 257175"/>
                <a:gd name="connsiteX2" fmla="*/ 22279 w 114300"/>
                <a:gd name="connsiteY2" fmla="*/ 0 h 257175"/>
                <a:gd name="connsiteX3" fmla="*/ 0 w 114300"/>
                <a:gd name="connsiteY3" fmla="*/ 22289 h 257175"/>
                <a:gd name="connsiteX4" fmla="*/ 0 w 114300"/>
                <a:gd name="connsiteY4" fmla="*/ 102784 h 257175"/>
                <a:gd name="connsiteX5" fmla="*/ 22260 w 114300"/>
                <a:gd name="connsiteY5" fmla="*/ 125063 h 257175"/>
                <a:gd name="connsiteX6" fmla="*/ 27670 w 114300"/>
                <a:gd name="connsiteY6" fmla="*/ 125063 h 257175"/>
                <a:gd name="connsiteX7" fmla="*/ 27670 w 114300"/>
                <a:gd name="connsiteY7" fmla="*/ 242430 h 257175"/>
                <a:gd name="connsiteX8" fmla="*/ 44853 w 114300"/>
                <a:gd name="connsiteY8" fmla="*/ 259613 h 257175"/>
                <a:gd name="connsiteX9" fmla="*/ 70961 w 114300"/>
                <a:gd name="connsiteY9" fmla="*/ 259613 h 257175"/>
                <a:gd name="connsiteX10" fmla="*/ 88144 w 114300"/>
                <a:gd name="connsiteY10" fmla="*/ 242430 h 257175"/>
                <a:gd name="connsiteX11" fmla="*/ 88144 w 114300"/>
                <a:gd name="connsiteY11" fmla="*/ 125063 h 257175"/>
                <a:gd name="connsiteX12" fmla="*/ 93555 w 114300"/>
                <a:gd name="connsiteY12" fmla="*/ 125063 h 257175"/>
                <a:gd name="connsiteX13" fmla="*/ 115834 w 114300"/>
                <a:gd name="connsiteY13" fmla="*/ 102784 h 257175"/>
                <a:gd name="connsiteX14" fmla="*/ 115834 w 114300"/>
                <a:gd name="connsiteY14" fmla="*/ 22289 h 257175"/>
                <a:gd name="connsiteX15" fmla="*/ 93555 w 114300"/>
                <a:gd name="connsiteY15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300" h="257175">
                  <a:moveTo>
                    <a:pt x="93555" y="0"/>
                  </a:moveTo>
                  <a:lnTo>
                    <a:pt x="57912" y="0"/>
                  </a:lnTo>
                  <a:lnTo>
                    <a:pt x="22279" y="0"/>
                  </a:lnTo>
                  <a:cubicBezTo>
                    <a:pt x="9963" y="0"/>
                    <a:pt x="0" y="9973"/>
                    <a:pt x="0" y="22289"/>
                  </a:cubicBezTo>
                  <a:lnTo>
                    <a:pt x="0" y="102784"/>
                  </a:lnTo>
                  <a:cubicBezTo>
                    <a:pt x="0" y="115081"/>
                    <a:pt x="9963" y="125063"/>
                    <a:pt x="22260" y="125063"/>
                  </a:cubicBezTo>
                  <a:lnTo>
                    <a:pt x="27670" y="125063"/>
                  </a:lnTo>
                  <a:lnTo>
                    <a:pt x="27670" y="242430"/>
                  </a:lnTo>
                  <a:cubicBezTo>
                    <a:pt x="27670" y="251917"/>
                    <a:pt x="35366" y="259613"/>
                    <a:pt x="44853" y="259613"/>
                  </a:cubicBezTo>
                  <a:lnTo>
                    <a:pt x="70961" y="259613"/>
                  </a:lnTo>
                  <a:cubicBezTo>
                    <a:pt x="80458" y="259613"/>
                    <a:pt x="88144" y="251917"/>
                    <a:pt x="88144" y="242430"/>
                  </a:cubicBezTo>
                  <a:lnTo>
                    <a:pt x="88144" y="125063"/>
                  </a:lnTo>
                  <a:lnTo>
                    <a:pt x="93555" y="125063"/>
                  </a:lnTo>
                  <a:cubicBezTo>
                    <a:pt x="105861" y="125063"/>
                    <a:pt x="115834" y="115081"/>
                    <a:pt x="115834" y="102784"/>
                  </a:cubicBezTo>
                  <a:lnTo>
                    <a:pt x="115834" y="22289"/>
                  </a:lnTo>
                  <a:cubicBezTo>
                    <a:pt x="115834" y="9973"/>
                    <a:pt x="105861" y="0"/>
                    <a:pt x="9355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782301B-AA73-4042-A02C-24F2D24B2ADD}"/>
                </a:ext>
              </a:extLst>
            </p:cNvPr>
            <p:cNvSpPr/>
            <p:nvPr/>
          </p:nvSpPr>
          <p:spPr>
            <a:xfrm>
              <a:off x="9963972" y="1222854"/>
              <a:ext cx="66675" cy="66675"/>
            </a:xfrm>
            <a:custGeom>
              <a:avLst/>
              <a:gdLst>
                <a:gd name="connsiteX0" fmla="*/ 69418 w 66675"/>
                <a:gd name="connsiteY0" fmla="*/ 34709 h 66675"/>
                <a:gd name="connsiteX1" fmla="*/ 34709 w 66675"/>
                <a:gd name="connsiteY1" fmla="*/ 69418 h 66675"/>
                <a:gd name="connsiteX2" fmla="*/ 0 w 66675"/>
                <a:gd name="connsiteY2" fmla="*/ 34709 h 66675"/>
                <a:gd name="connsiteX3" fmla="*/ 34709 w 66675"/>
                <a:gd name="connsiteY3" fmla="*/ 0 h 66675"/>
                <a:gd name="connsiteX4" fmla="*/ 69418 w 66675"/>
                <a:gd name="connsiteY4" fmla="*/ 347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9418" y="34709"/>
                  </a:moveTo>
                  <a:cubicBezTo>
                    <a:pt x="69418" y="53878"/>
                    <a:pt x="53878" y="69418"/>
                    <a:pt x="34709" y="69418"/>
                  </a:cubicBezTo>
                  <a:cubicBezTo>
                    <a:pt x="15540" y="69418"/>
                    <a:pt x="0" y="53878"/>
                    <a:pt x="0" y="34709"/>
                  </a:cubicBezTo>
                  <a:cubicBezTo>
                    <a:pt x="0" y="15540"/>
                    <a:pt x="15540" y="0"/>
                    <a:pt x="34709" y="0"/>
                  </a:cubicBezTo>
                  <a:cubicBezTo>
                    <a:pt x="53878" y="0"/>
                    <a:pt x="69418" y="15540"/>
                    <a:pt x="69418" y="34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447C71C-916B-5242-854D-8C077B447E98}"/>
              </a:ext>
            </a:extLst>
          </p:cNvPr>
          <p:cNvSpPr txBox="1">
            <a:spLocks/>
          </p:cNvSpPr>
          <p:nvPr/>
        </p:nvSpPr>
        <p:spPr>
          <a:xfrm>
            <a:off x="192780" y="215686"/>
            <a:ext cx="4926067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>
                <a:solidFill>
                  <a:schemeClr val="bg1">
                    <a:lumMod val="50000"/>
                  </a:schemeClr>
                </a:solidFill>
              </a:rPr>
              <a:t>MARKET TRENDS IMPACTING ONLINE BILL PAYING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76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223380" y="1660899"/>
            <a:ext cx="1217391" cy="627736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89282" y="1660899"/>
            <a:ext cx="1217391" cy="627736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55183" y="1660899"/>
            <a:ext cx="1217391" cy="627736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6846" y="2746270"/>
            <a:ext cx="9230319" cy="841756"/>
          </a:xfrm>
          <a:prstGeom prst="rect">
            <a:avLst/>
          </a:prstGeom>
          <a:solidFill>
            <a:srgbClr val="008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Single Integration Layer - Provider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57478" y="1660899"/>
            <a:ext cx="1217391" cy="627736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5895" y="1830464"/>
            <a:ext cx="1187830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91576" y="1660802"/>
            <a:ext cx="1217391" cy="627931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0842" y="1830269"/>
            <a:ext cx="1199870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5674" y="1660753"/>
            <a:ext cx="1217391" cy="628028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16656" y="1830172"/>
            <a:ext cx="123104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59774" y="1660753"/>
            <a:ext cx="1217391" cy="628028"/>
          </a:xfrm>
          <a:prstGeom prst="rect">
            <a:avLst/>
          </a:prstGeom>
          <a:solidFill>
            <a:srgbClr val="F6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11993" y="1828152"/>
            <a:ext cx="131295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Century Gothic" panose="020F0302020204030204"/>
              </a:rPr>
              <a:t>NOTIFICATIONS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2902" y="4021663"/>
            <a:ext cx="1325744" cy="1325744"/>
          </a:xfrm>
          <a:prstGeom prst="rect">
            <a:avLst/>
          </a:prstGeom>
          <a:solidFill>
            <a:srgbClr val="25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6673508" y="4013496"/>
            <a:ext cx="3113600" cy="1325744"/>
          </a:xfrm>
          <a:prstGeom prst="rect">
            <a:avLst/>
          </a:prstGeom>
          <a:solidFill>
            <a:srgbClr val="25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968776" y="4551418"/>
            <a:ext cx="1514795" cy="28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–"/>
              <a:defRPr sz="22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92929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CIS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5921348" y="4290925"/>
            <a:ext cx="4617920" cy="109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 smtClean="0">
                <a:solidFill>
                  <a:prstClr val="white"/>
                </a:solidFill>
                <a:latin typeface="+mj-lt"/>
              </a:rPr>
              <a:t>PAYMENT PROCESSING SERVICES</a:t>
            </a:r>
            <a:endParaRPr kumimoji="0" lang="en-US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eCheck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Debit Cards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Credit Cards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33833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0168469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726174" y="3623367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829363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490257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151151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12045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472939" y="2357806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216656" y="3623367"/>
            <a:ext cx="0" cy="319640"/>
          </a:xfrm>
          <a:prstGeom prst="straightConnector1">
            <a:avLst/>
          </a:prstGeom>
          <a:ln w="22225" cap="flat">
            <a:solidFill>
              <a:schemeClr val="bg1">
                <a:lumMod val="65000"/>
              </a:schemeClr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46846" y="1819678"/>
            <a:ext cx="1221089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719" y="1819677"/>
            <a:ext cx="118168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9938" y="1830172"/>
            <a:ext cx="1247427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entury Gothic" panose="020F0302020204030204"/>
              </a:rPr>
              <a:t>CHANNEL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86066" y="475349"/>
            <a:ext cx="12153716" cy="711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80C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Single Vendor, Enterprise-Wide Integration</a:t>
            </a:r>
          </a:p>
        </p:txBody>
      </p:sp>
    </p:spTree>
    <p:extLst>
      <p:ext uri="{BB962C8B-B14F-4D97-AF65-F5344CB8AC3E}">
        <p14:creationId xmlns:p14="http://schemas.microsoft.com/office/powerpoint/2010/main" val="4584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5838825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000" dirty="0" smtClean="0"/>
              <a:t>Use a Level 1 PCI Compliant 3</a:t>
            </a:r>
            <a:r>
              <a:rPr lang="en-CA" sz="2000" baseline="30000" dirty="0" smtClean="0"/>
              <a:t>rd</a:t>
            </a:r>
            <a:r>
              <a:rPr lang="en-CA" sz="2000" dirty="0" smtClean="0"/>
              <a:t> party provider 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100</a:t>
            </a:r>
            <a:r>
              <a:rPr lang="en-CA" sz="2000" dirty="0"/>
              <a:t>% hosted; payment data is completely removed from y</a:t>
            </a:r>
            <a:r>
              <a:rPr lang="en-CA" sz="2000" dirty="0" smtClean="0"/>
              <a:t>our </a:t>
            </a:r>
            <a:r>
              <a:rPr lang="en-CA" sz="2000" dirty="0"/>
              <a:t>network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Provider handles </a:t>
            </a:r>
            <a:r>
              <a:rPr lang="en-CA" sz="2000" dirty="0"/>
              <a:t>the full customer experience and all aspects of payment acceptance and security</a:t>
            </a:r>
          </a:p>
          <a:p>
            <a:endParaRPr lang="en-CA" sz="2400" dirty="0"/>
          </a:p>
          <a:p>
            <a:endParaRPr lang="en-US" sz="2400" dirty="0" smtClean="0"/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Offloading PCI Compliance</a:t>
            </a:r>
            <a:endParaRPr lang="en-CA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616" r="20817"/>
          <a:stretch/>
        </p:blipFill>
        <p:spPr>
          <a:xfrm>
            <a:off x="7271848" y="1791578"/>
            <a:ext cx="2568374" cy="1923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06" y="2074036"/>
            <a:ext cx="1968644" cy="1968644"/>
          </a:xfrm>
          <a:prstGeom prst="rect">
            <a:avLst/>
          </a:prstGeom>
        </p:spPr>
      </p:pic>
      <p:pic>
        <p:nvPicPr>
          <p:cNvPr id="1032" name="Picture 8" descr="Image result for pc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08" y="3817990"/>
            <a:ext cx="960392" cy="9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4855586"/>
            <a:ext cx="10198724" cy="1096260"/>
          </a:xfrm>
          <a:prstGeom prst="rect">
            <a:avLst/>
          </a:prstGeom>
          <a:solidFill>
            <a:srgbClr val="0080C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85750" indent="-28575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5378" y="5241239"/>
            <a:ext cx="945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Shift risk and liability away from your business and on to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third party provider.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98" y="-996287"/>
            <a:ext cx="13728108" cy="90926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8605" y="-167362"/>
            <a:ext cx="13322005" cy="7380962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501500" y="3348829"/>
            <a:ext cx="52578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899" y="3920329"/>
            <a:ext cx="5791200" cy="76200"/>
          </a:xfrm>
          <a:prstGeom prst="rect">
            <a:avLst/>
          </a:prstGeom>
          <a:solidFill>
            <a:srgbClr val="56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190" y="5994404"/>
            <a:ext cx="1587703" cy="389810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271620" y="474663"/>
            <a:ext cx="12496113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QUESTIONS?</a:t>
            </a:r>
            <a:endParaRPr lang="en-US" sz="5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599" y="4329901"/>
            <a:ext cx="464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Miles, Director of Sales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cmiles@paymentus.com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(540) 739-2054 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 hidden="1"/>
          <p:cNvCxnSpPr/>
          <p:nvPr/>
        </p:nvCxnSpPr>
        <p:spPr>
          <a:xfrm>
            <a:off x="5415014" y="2442411"/>
            <a:ext cx="0" cy="267101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 txBox="1">
            <a:spLocks/>
          </p:cNvSpPr>
          <p:nvPr/>
        </p:nvSpPr>
        <p:spPr>
          <a:xfrm>
            <a:off x="191388" y="350382"/>
            <a:ext cx="12390079" cy="2177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sz="3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7C671-2BA5-E244-AF5F-70CB3582E624}"/>
              </a:ext>
            </a:extLst>
          </p:cNvPr>
          <p:cNvSpPr/>
          <p:nvPr/>
        </p:nvSpPr>
        <p:spPr>
          <a:xfrm>
            <a:off x="5164853" y="3699656"/>
            <a:ext cx="311499" cy="10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E7BD45-BE67-4C4E-96CF-82123761EE52}"/>
              </a:ext>
            </a:extLst>
          </p:cNvPr>
          <p:cNvSpPr/>
          <p:nvPr/>
        </p:nvSpPr>
        <p:spPr>
          <a:xfrm>
            <a:off x="2883877" y="5436694"/>
            <a:ext cx="311499" cy="10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3968" y="1213857"/>
            <a:ext cx="114077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 payments are made is rapidly changing: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the U.S., digital wallets like PayPal, Venmo, Amazon Pay and Apple Pay are projected to overtake credit cards as the most popular online payment method in 2020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- Worldpay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Technological advancements are transforming how consumers and businesses interact: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By 2021, 40% of consumers will use voice assistants like Alexa instead of websites or apps when service needs arise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- Capgemini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By 2020, 85% of all interactions between millennials and businesses will occur without human interaction, as self-service and chatbots become fully ubiquitous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- Gartner</a:t>
            </a:r>
          </a:p>
        </p:txBody>
      </p:sp>
      <p:sp>
        <p:nvSpPr>
          <p:cNvPr id="23" name="Title Placeholder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We’re In The Midst Of A Major Shift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968" y="5188688"/>
            <a:ext cx="1140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Those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agencies that embrace 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 shift, will have a significant advantage in the pursuit of maximum customer satisfaction and operational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excellence while maximizing adoption. 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" y="1408545"/>
            <a:ext cx="1219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C5B5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We’ve heard it before…</a:t>
            </a:r>
          </a:p>
          <a:p>
            <a:pPr algn="ctr">
              <a:spcBef>
                <a:spcPts val="1200"/>
              </a:spcBef>
            </a:pP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Millennials…millennials…millennials…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52" y="166254"/>
            <a:ext cx="6506524" cy="567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20" y="3731491"/>
            <a:ext cx="6078383" cy="28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53" y="365125"/>
            <a:ext cx="4029075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96" y="3371273"/>
            <a:ext cx="4050391" cy="3338945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75" y="365125"/>
            <a:ext cx="4310207" cy="30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563D2DB-A2D6-F449-8D15-6A1E254B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6"/>
          <a:stretch/>
        </p:blipFill>
        <p:spPr>
          <a:xfrm>
            <a:off x="6870243" y="1175155"/>
            <a:ext cx="3701865" cy="50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78806-8C0B-44B9-93DE-C979AF8C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/>
          <a:lstStyle/>
          <a:p>
            <a:r>
              <a:rPr lang="en-US" dirty="0">
                <a:solidFill>
                  <a:srgbClr val="0070C0"/>
                </a:solidFill>
              </a:rPr>
              <a:t>The Millennial Generation…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2D3DD-5EF1-452F-B357-BF4161288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1BAF718-8516-8C41-B26A-E37F3D5C7549}"/>
              </a:ext>
            </a:extLst>
          </p:cNvPr>
          <p:cNvSpPr txBox="1">
            <a:spLocks/>
          </p:cNvSpPr>
          <p:nvPr/>
        </p:nvSpPr>
        <p:spPr>
          <a:xfrm>
            <a:off x="269909" y="402117"/>
            <a:ext cx="5916058" cy="4508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700" kern="1200" spc="300">
                <a:solidFill>
                  <a:schemeClr val="bg1"/>
                </a:solidFill>
                <a:latin typeface="PayPal Sans Big Thin" panose="020B0403040504040204" pitchFamily="34" charset="0"/>
                <a:ea typeface="+mj-ea"/>
                <a:cs typeface="+mj-cs"/>
              </a:defRPr>
            </a:lvl1pPr>
          </a:lstStyle>
          <a:p>
            <a:endParaRPr lang="en-US" sz="3200" spc="50" baseline="30000" dirty="0">
              <a:latin typeface="+mj-lt"/>
              <a:cs typeface="PayPal Sans Big Thin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8E661A-525A-4B51-8DA0-4EAF329377E9}"/>
              </a:ext>
            </a:extLst>
          </p:cNvPr>
          <p:cNvGrpSpPr/>
          <p:nvPr/>
        </p:nvGrpSpPr>
        <p:grpSpPr>
          <a:xfrm>
            <a:off x="304800" y="1181099"/>
            <a:ext cx="11582400" cy="4224277"/>
            <a:chOff x="304800" y="1181099"/>
            <a:chExt cx="11582400" cy="42242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651726-2C0B-47F5-9ED7-D921C1F3C3CE}"/>
                </a:ext>
              </a:extLst>
            </p:cNvPr>
            <p:cNvSpPr/>
            <p:nvPr/>
          </p:nvSpPr>
          <p:spPr>
            <a:xfrm>
              <a:off x="304800" y="1181099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“America’s largest generation” with </a:t>
              </a:r>
              <a:r>
                <a:rPr lang="en-GB" b="1" kern="12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75.4M</a:t>
              </a: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million people</a:t>
              </a:r>
              <a:endParaRPr lang="en-IN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D03AA-2645-48FA-85EB-F3599402B55D}"/>
                </a:ext>
              </a:extLst>
            </p:cNvPr>
            <p:cNvSpPr/>
            <p:nvPr/>
          </p:nvSpPr>
          <p:spPr>
            <a:xfrm>
              <a:off x="304800" y="1716306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>
                  <a:solidFill>
                    <a:srgbClr val="00B0F0"/>
                  </a:solidFill>
                </a:rPr>
                <a:t>75%</a:t>
              </a:r>
              <a:r>
                <a:rPr lang="en-GB" dirty="0">
                  <a:solidFill>
                    <a:schemeClr val="accent1"/>
                  </a:solidFill>
                </a:rPr>
                <a:t> </a:t>
              </a:r>
              <a:r>
                <a:rPr lang="en-GB" sz="1600" kern="1200" dirty="0">
                  <a:solidFill>
                    <a:schemeClr val="tx1"/>
                  </a:solidFill>
                </a:rPr>
                <a:t>of the workforce and </a:t>
              </a:r>
              <a:r>
                <a:rPr lang="en-GB" dirty="0">
                  <a:solidFill>
                    <a:srgbClr val="00B0F0"/>
                  </a:solidFill>
                </a:rPr>
                <a:t>46% </a:t>
              </a:r>
              <a:r>
                <a:rPr lang="en-GB" sz="1600" kern="1200" dirty="0">
                  <a:solidFill>
                    <a:schemeClr val="tx1"/>
                  </a:solidFill>
                </a:rPr>
                <a:t>of U.S. income by 2025</a:t>
              </a:r>
              <a:r>
                <a:rPr lang="en-GB" sz="1600" kern="1200" baseline="30000" dirty="0">
                  <a:solidFill>
                    <a:schemeClr val="tx1"/>
                  </a:solidFill>
                </a:rPr>
                <a:t>1</a:t>
              </a:r>
              <a:endParaRPr lang="en-IN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51B215-BB53-4C57-9789-B7BE73461304}"/>
                </a:ext>
              </a:extLst>
            </p:cNvPr>
            <p:cNvSpPr/>
            <p:nvPr/>
          </p:nvSpPr>
          <p:spPr>
            <a:xfrm>
              <a:off x="304800" y="2251513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</a:rPr>
                <a:t>Digital natives</a:t>
              </a:r>
              <a:r>
                <a:rPr lang="en-GB" sz="1600" kern="1200" dirty="0">
                  <a:solidFill>
                    <a:schemeClr val="tx1"/>
                  </a:solidFill>
                </a:rPr>
                <a:t>, raised in the era of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digital payments</a:t>
              </a:r>
              <a:endParaRPr lang="en-IN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92B121-D05D-46E1-818B-916E20B9D50C}"/>
                </a:ext>
              </a:extLst>
            </p:cNvPr>
            <p:cNvSpPr/>
            <p:nvPr/>
          </p:nvSpPr>
          <p:spPr>
            <a:xfrm>
              <a:off x="304800" y="2786720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67% </a:t>
              </a: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 more likely to trust tech-based companies</a:t>
              </a:r>
              <a:r>
                <a:rPr lang="en-GB" sz="1600" b="1" kern="120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IN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0DD1B9-A5DF-4558-BF85-93B385EFF832}"/>
                </a:ext>
              </a:extLst>
            </p:cNvPr>
            <p:cNvSpPr/>
            <p:nvPr/>
          </p:nvSpPr>
          <p:spPr>
            <a:xfrm>
              <a:off x="304800" y="3321927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&gt;20% </a:t>
              </a: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never written a check</a:t>
              </a:r>
              <a:r>
                <a:rPr lang="en-GB" sz="1600" b="1" kern="120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IN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9A7AC-68CC-4179-8B72-4D6CEC3860B5}"/>
                </a:ext>
              </a:extLst>
            </p:cNvPr>
            <p:cNvSpPr/>
            <p:nvPr/>
          </p:nvSpPr>
          <p:spPr>
            <a:xfrm>
              <a:off x="304800" y="3857134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63% </a:t>
              </a: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don’t have a traditional credit card</a:t>
              </a:r>
              <a:r>
                <a:rPr lang="en-GB" sz="1600" b="1" kern="120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IN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C6F798-38F3-4177-9F7B-EA6D5E6FA04B}"/>
                </a:ext>
              </a:extLst>
            </p:cNvPr>
            <p:cNvSpPr/>
            <p:nvPr/>
          </p:nvSpPr>
          <p:spPr>
            <a:xfrm>
              <a:off x="304800" y="4392341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86% </a:t>
              </a:r>
              <a:r>
                <a:rPr lang="en-GB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 smartphone users</a:t>
              </a:r>
              <a:r>
                <a:rPr lang="en-GB" sz="1600" b="1" kern="120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IN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3FDE6A-AAB7-4B36-B002-838F00D43C9E}"/>
                </a:ext>
              </a:extLst>
            </p:cNvPr>
            <p:cNvSpPr/>
            <p:nvPr/>
          </p:nvSpPr>
          <p:spPr>
            <a:xfrm>
              <a:off x="304800" y="4927545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00B0F0"/>
                  </a:solidFill>
                </a:rPr>
                <a:t>38% </a:t>
              </a:r>
              <a:r>
                <a:rPr lang="en-GB" sz="1600" kern="1200" dirty="0">
                  <a:solidFill>
                    <a:schemeClr val="tx1"/>
                  </a:solidFill>
                </a:rPr>
                <a:t>use apps and mobile tools to pay bills </a:t>
              </a:r>
              <a:endParaRPr lang="en-IN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2040EA-98B3-46F1-BBCB-8AF2D2D986D6}"/>
              </a:ext>
            </a:extLst>
          </p:cNvPr>
          <p:cNvSpPr/>
          <p:nvPr/>
        </p:nvSpPr>
        <p:spPr>
          <a:xfrm>
            <a:off x="304800" y="5516926"/>
            <a:ext cx="115824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00" baseline="30000" dirty="0"/>
              <a:t>1</a:t>
            </a:r>
            <a:r>
              <a:rPr lang="en-US" sz="1000" dirty="0"/>
              <a:t>Source: First Data, The Unbanked Generation, 2015</a:t>
            </a:r>
          </a:p>
          <a:p>
            <a:pPr>
              <a:spcAft>
                <a:spcPts val="200"/>
              </a:spcAft>
            </a:pPr>
            <a:r>
              <a:rPr lang="en-US" sz="1000" baseline="30000" dirty="0"/>
              <a:t>2</a:t>
            </a:r>
            <a:r>
              <a:rPr lang="en-US" sz="1000" dirty="0"/>
              <a:t>Source: Koski Research Study, 2015 (N=2,024)</a:t>
            </a:r>
          </a:p>
          <a:p>
            <a:pPr>
              <a:spcAft>
                <a:spcPts val="200"/>
              </a:spcAft>
            </a:pPr>
            <a:r>
              <a:rPr lang="en-US" sz="1000" baseline="30000" dirty="0"/>
              <a:t>3</a:t>
            </a:r>
            <a:r>
              <a:rPr lang="en-US" sz="1000" dirty="0"/>
              <a:t>Source: A survey commissioned by Bankrate and compiled by Princeton Survey Research Associates</a:t>
            </a:r>
            <a:br>
              <a:rPr lang="en-US" sz="1000" dirty="0"/>
            </a:br>
            <a:r>
              <a:rPr lang="en-US" sz="10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http://www.bankrate.com/finance/credit-cards/more-millennials-say-no-to-credit-cards-1.aspx</a:t>
            </a:r>
            <a:r>
              <a:rPr lang="en-US" sz="1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40049-FB96-5840-919C-5881237BCB13}"/>
              </a:ext>
            </a:extLst>
          </p:cNvPr>
          <p:cNvSpPr txBox="1"/>
          <p:nvPr/>
        </p:nvSpPr>
        <p:spPr>
          <a:xfrm>
            <a:off x="11219380" y="6061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944D78F-DF80-5A4C-BE6F-0BFAEEF145D8}"/>
              </a:ext>
            </a:extLst>
          </p:cNvPr>
          <p:cNvSpPr txBox="1">
            <a:spLocks/>
          </p:cNvSpPr>
          <p:nvPr/>
        </p:nvSpPr>
        <p:spPr>
          <a:xfrm>
            <a:off x="192780" y="215686"/>
            <a:ext cx="5105361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>
                <a:solidFill>
                  <a:schemeClr val="bg1">
                    <a:lumMod val="50000"/>
                  </a:schemeClr>
                </a:solidFill>
              </a:rPr>
              <a:t>MARKET TRENDS IMPACTING ONLINE BILL PAYING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57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78806-8C0B-44B9-93DE-C979AF8C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/>
          <a:lstStyle/>
          <a:p>
            <a:r>
              <a:rPr lang="en-US" dirty="0">
                <a:solidFill>
                  <a:srgbClr val="0070C0"/>
                </a:solidFill>
              </a:rPr>
              <a:t>… And the Popularity of Digital Wallets Exploding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2D3DD-5EF1-452F-B357-BF4161288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1BAF718-8516-8C41-B26A-E37F3D5C7549}"/>
              </a:ext>
            </a:extLst>
          </p:cNvPr>
          <p:cNvSpPr txBox="1">
            <a:spLocks/>
          </p:cNvSpPr>
          <p:nvPr/>
        </p:nvSpPr>
        <p:spPr>
          <a:xfrm>
            <a:off x="269909" y="402117"/>
            <a:ext cx="5916058" cy="4508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700" kern="1200" spc="300">
                <a:solidFill>
                  <a:schemeClr val="bg1"/>
                </a:solidFill>
                <a:latin typeface="PayPal Sans Big Thin" panose="020B0403040504040204" pitchFamily="34" charset="0"/>
                <a:ea typeface="+mj-ea"/>
                <a:cs typeface="+mj-cs"/>
              </a:defRPr>
            </a:lvl1pPr>
          </a:lstStyle>
          <a:p>
            <a:endParaRPr lang="en-US" sz="3200" spc="50" baseline="30000" dirty="0">
              <a:latin typeface="+mj-lt"/>
              <a:cs typeface="PayPal Sans Big Thin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2040EA-98B3-46F1-BBCB-8AF2D2D986D6}"/>
              </a:ext>
            </a:extLst>
          </p:cNvPr>
          <p:cNvSpPr/>
          <p:nvPr/>
        </p:nvSpPr>
        <p:spPr>
          <a:xfrm>
            <a:off x="120069" y="5510617"/>
            <a:ext cx="11582400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00" baseline="30000" dirty="0"/>
              <a:t>1</a:t>
            </a:r>
            <a:r>
              <a:rPr lang="en-US" sz="1000" dirty="0"/>
              <a:t>Source: </a:t>
            </a:r>
            <a:r>
              <a:rPr lang="en-US" sz="1000" dirty="0" err="1"/>
              <a:t>yStats.com</a:t>
            </a:r>
            <a:r>
              <a:rPr lang="en-US" sz="1000" dirty="0"/>
              <a:t>, Global Alternative Online Payment Methods: Second Half 2017, retrieved 3/2018</a:t>
            </a:r>
          </a:p>
          <a:p>
            <a:pPr>
              <a:spcAft>
                <a:spcPts val="200"/>
              </a:spcAft>
            </a:pPr>
            <a:r>
              <a:rPr lang="en-US" sz="1000" baseline="30000" dirty="0"/>
              <a:t>2</a:t>
            </a:r>
            <a:r>
              <a:rPr lang="en-US" sz="1000" dirty="0"/>
              <a:t>Source: Forrester Research, "The Next Phase Of Digital Wallet Adoption,” Sept 2017</a:t>
            </a:r>
          </a:p>
          <a:p>
            <a:pPr>
              <a:spcAft>
                <a:spcPts val="200"/>
              </a:spcAft>
            </a:pPr>
            <a:r>
              <a:rPr lang="en-US" sz="1000" baseline="30000" dirty="0"/>
              <a:t>3</a:t>
            </a:r>
            <a:r>
              <a:rPr lang="en-US" sz="1000" dirty="0"/>
              <a:t>Source: Digital Trends Impacting Commerce, Kelton Research, June 2018</a:t>
            </a:r>
          </a:p>
          <a:p>
            <a:pPr>
              <a:spcAft>
                <a:spcPts val="200"/>
              </a:spcAft>
            </a:pPr>
            <a:r>
              <a:rPr lang="en-US" sz="1000" baseline="30000" dirty="0"/>
              <a:t>4</a:t>
            </a:r>
            <a:r>
              <a:rPr lang="en-US" sz="1000" dirty="0"/>
              <a:t>Source: comScore, "State of the U.S. Online Retail Economy in Q1 2018”</a:t>
            </a:r>
          </a:p>
          <a:p>
            <a:pPr>
              <a:spcAft>
                <a:spcPts val="200"/>
              </a:spcAft>
            </a:pP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40049-FB96-5840-919C-5881237BCB13}"/>
              </a:ext>
            </a:extLst>
          </p:cNvPr>
          <p:cNvSpPr txBox="1"/>
          <p:nvPr/>
        </p:nvSpPr>
        <p:spPr>
          <a:xfrm>
            <a:off x="11219380" y="6061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944D78F-DF80-5A4C-BE6F-0BFAEEF145D8}"/>
              </a:ext>
            </a:extLst>
          </p:cNvPr>
          <p:cNvSpPr txBox="1">
            <a:spLocks/>
          </p:cNvSpPr>
          <p:nvPr/>
        </p:nvSpPr>
        <p:spPr>
          <a:xfrm>
            <a:off x="192780" y="215686"/>
            <a:ext cx="5069502" cy="33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549400" algn="l"/>
              </a:tabLst>
            </a:pPr>
            <a:r>
              <a:rPr lang="en-US" sz="1100" spc="150" dirty="0">
                <a:solidFill>
                  <a:schemeClr val="bg1">
                    <a:lumMod val="50000"/>
                  </a:schemeClr>
                </a:solidFill>
              </a:rPr>
              <a:t>MARKET TRENDS IMPACTING ONLINE BILL PAYING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A93B21-E268-464D-AFAE-3BC975647695}"/>
              </a:ext>
            </a:extLst>
          </p:cNvPr>
          <p:cNvGrpSpPr/>
          <p:nvPr/>
        </p:nvGrpSpPr>
        <p:grpSpPr>
          <a:xfrm>
            <a:off x="208142" y="1408731"/>
            <a:ext cx="11607338" cy="3788643"/>
            <a:chOff x="279862" y="1237766"/>
            <a:chExt cx="11607338" cy="3788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D03AA-2645-48FA-85EB-F3599402B55D}"/>
                </a:ext>
              </a:extLst>
            </p:cNvPr>
            <p:cNvSpPr/>
            <p:nvPr/>
          </p:nvSpPr>
          <p:spPr>
            <a:xfrm>
              <a:off x="304800" y="3886414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lvl="0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77%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US consumers believe PayPal is more convenient </a:t>
              </a:r>
              <a:b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 other payment methods</a:t>
              </a:r>
              <a:r>
                <a:rPr lang="en-US" sz="1600" b="1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IN" sz="1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51B215-BB53-4C57-9789-B7BE73461304}"/>
                </a:ext>
              </a:extLst>
            </p:cNvPr>
            <p:cNvSpPr/>
            <p:nvPr/>
          </p:nvSpPr>
          <p:spPr>
            <a:xfrm>
              <a:off x="304800" y="3224252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>
                  <a:solidFill>
                    <a:srgbClr val="00B0F0"/>
                  </a:solidFill>
                </a:rPr>
                <a:t>73% </a:t>
              </a:r>
              <a:r>
                <a:rPr lang="en-GB" sz="1600" dirty="0">
                  <a:solidFill>
                    <a:schemeClr val="tx1"/>
                  </a:solidFill>
                </a:rPr>
                <a:t>of US consumers claim security is more important </a:t>
              </a:r>
              <a:br>
                <a:rPr lang="en-GB" sz="1600" dirty="0">
                  <a:solidFill>
                    <a:schemeClr val="tx1"/>
                  </a:solidFill>
                </a:rPr>
              </a:br>
              <a:r>
                <a:rPr lang="en-GB" sz="1600" dirty="0">
                  <a:solidFill>
                    <a:schemeClr val="tx1"/>
                  </a:solidFill>
                </a:rPr>
                <a:t>than convenience when shopping online</a:t>
              </a:r>
              <a:r>
                <a:rPr lang="en-GB" sz="1600" baseline="30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9518A-6C2D-4344-A9B5-91E1C0F165B3}"/>
                </a:ext>
              </a:extLst>
            </p:cNvPr>
            <p:cNvSpPr/>
            <p:nvPr/>
          </p:nvSpPr>
          <p:spPr>
            <a:xfrm>
              <a:off x="304800" y="2562090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lvl="0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76%</a:t>
              </a:r>
              <a: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US consumers think Digital Wallets are a </a:t>
              </a:r>
              <a:br>
                <a:rPr lang="en-GB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secure form of payment technology</a:t>
              </a:r>
              <a:r>
                <a:rPr lang="en-GB" sz="1600" b="1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IN" sz="1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D1D3A6-8625-4B44-BECF-FE037D322E89}"/>
                </a:ext>
              </a:extLst>
            </p:cNvPr>
            <p:cNvSpPr/>
            <p:nvPr/>
          </p:nvSpPr>
          <p:spPr>
            <a:xfrm>
              <a:off x="279862" y="1237766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By </a:t>
              </a:r>
              <a:r>
                <a:rPr lang="en-US" b="1" dirty="0">
                  <a:solidFill>
                    <a:srgbClr val="00B0F0"/>
                  </a:solidFill>
                </a:rPr>
                <a:t>2021</a:t>
              </a:r>
              <a:r>
                <a:rPr lang="en-US" sz="1600" dirty="0">
                  <a:solidFill>
                    <a:schemeClr val="tx1"/>
                  </a:solidFill>
                </a:rPr>
                <a:t>, alternative payment methods are projected to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account for ~</a:t>
              </a:r>
              <a:r>
                <a:rPr lang="en-GB" sz="1600" b="1" dirty="0">
                  <a:solidFill>
                    <a:srgbClr val="00B0F0"/>
                  </a:solidFill>
                </a:rPr>
                <a:t>75%</a:t>
              </a:r>
              <a:r>
                <a:rPr lang="en-US" sz="1600" dirty="0">
                  <a:solidFill>
                    <a:srgbClr val="00B0F0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of ecommerce payments worldwide</a:t>
              </a:r>
              <a:r>
                <a:rPr lang="en-US" sz="1600" baseline="30000" dirty="0">
                  <a:solidFill>
                    <a:schemeClr val="tx1"/>
                  </a:solidFill>
                </a:rPr>
                <a:t>1</a:t>
              </a:r>
              <a:endParaRPr lang="en-IN" sz="16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6BA696-D938-D548-8F99-30D2BCF44B31}"/>
                </a:ext>
              </a:extLst>
            </p:cNvPr>
            <p:cNvSpPr/>
            <p:nvPr/>
          </p:nvSpPr>
          <p:spPr>
            <a:xfrm>
              <a:off x="304800" y="4548578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In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Q1 2018</a:t>
              </a:r>
              <a:r>
                <a:rPr lang="en-US" b="1" dirty="0">
                  <a:solidFill>
                    <a:schemeClr val="accent1"/>
                  </a:solidFill>
                </a:rPr>
                <a:t>, </a:t>
              </a:r>
              <a:r>
                <a:rPr lang="en-US" sz="1600" dirty="0">
                  <a:solidFill>
                    <a:schemeClr val="tx1"/>
                  </a:solidFill>
                </a:rPr>
                <a:t>mobile represented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24%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of digital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commerce sales</a:t>
              </a:r>
              <a:r>
                <a:rPr lang="en-US" sz="1600" baseline="30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4F49F9-DAB7-A94E-927B-BCB5F0785E28}"/>
                </a:ext>
              </a:extLst>
            </p:cNvPr>
            <p:cNvSpPr/>
            <p:nvPr/>
          </p:nvSpPr>
          <p:spPr>
            <a:xfrm>
              <a:off x="304800" y="1899928"/>
              <a:ext cx="11582400" cy="47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694" rIns="79694" bIns="79694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wallets to surpass credit cards by </a:t>
              </a:r>
              <a:r>
                <a: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  <a:r>
                <a:rPr lang="en-US" sz="1600" b="1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378014-45C4-4840-979A-1C74AB89D867}"/>
              </a:ext>
            </a:extLst>
          </p:cNvPr>
          <p:cNvGrpSpPr/>
          <p:nvPr/>
        </p:nvGrpSpPr>
        <p:grpSpPr>
          <a:xfrm>
            <a:off x="6336144" y="1226127"/>
            <a:ext cx="5855856" cy="4405746"/>
            <a:chOff x="6336145" y="969818"/>
            <a:chExt cx="5855856" cy="44057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95E492-18F9-CD40-ADB1-3A31D5F46D7D}"/>
                </a:ext>
              </a:extLst>
            </p:cNvPr>
            <p:cNvGrpSpPr/>
            <p:nvPr/>
          </p:nvGrpSpPr>
          <p:grpSpPr>
            <a:xfrm>
              <a:off x="6336145" y="1073462"/>
              <a:ext cx="5855856" cy="4207228"/>
              <a:chOff x="6336145" y="1073462"/>
              <a:chExt cx="5855856" cy="420722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19BE594-7E26-1340-B9BF-E41987DB56AD}"/>
                  </a:ext>
                </a:extLst>
              </p:cNvPr>
              <p:cNvGrpSpPr/>
              <p:nvPr/>
            </p:nvGrpSpPr>
            <p:grpSpPr>
              <a:xfrm>
                <a:off x="6336145" y="1076394"/>
                <a:ext cx="5855856" cy="4204296"/>
                <a:chOff x="5030414" y="986710"/>
                <a:chExt cx="7915651" cy="5683157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2F7D38A-78E2-074F-8AD1-5A5523BDBBB0}"/>
                    </a:ext>
                  </a:extLst>
                </p:cNvPr>
                <p:cNvSpPr/>
                <p:nvPr/>
              </p:nvSpPr>
              <p:spPr>
                <a:xfrm>
                  <a:off x="5030414" y="1099581"/>
                  <a:ext cx="7124382" cy="4986338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383907-B829-8A4E-9749-4C80157E511A}"/>
                    </a:ext>
                  </a:extLst>
                </p:cNvPr>
                <p:cNvSpPr txBox="1"/>
                <p:nvPr/>
              </p:nvSpPr>
              <p:spPr>
                <a:xfrm>
                  <a:off x="6880956" y="6270798"/>
                  <a:ext cx="5862580" cy="399069"/>
                </a:xfrm>
                <a:prstGeom prst="rect">
                  <a:avLst/>
                </a:prstGeom>
                <a:noFill/>
              </p:spPr>
              <p:txBody>
                <a:bodyPr wrap="square" lIns="91440" tIns="0" rIns="0" bIns="0" rtlCol="0">
                  <a:spAutoFit/>
                </a:bodyPr>
                <a:lstStyle/>
                <a:p>
                  <a:pPr algn="r">
                    <a:lnSpc>
                      <a:spcPts val="1200"/>
                    </a:lnSpc>
                    <a:spcAft>
                      <a:spcPts val="800"/>
                    </a:spcAft>
                  </a:pPr>
                  <a:r>
                    <a:rPr lang="en-US" sz="800" dirty="0"/>
                    <a:t>*Study was fielded before the Android Pay/Google Wallet re-brand. </a:t>
                  </a:r>
                  <a:br>
                    <a:rPr lang="en-US" sz="800" dirty="0"/>
                  </a:br>
                  <a:r>
                    <a:rPr lang="en-US" sz="800" dirty="0"/>
                    <a:t>Android Pay use was 5%.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1A5A282-D7FC-264A-BCE8-C1DC78DB9ABF}"/>
                    </a:ext>
                  </a:extLst>
                </p:cNvPr>
                <p:cNvSpPr txBox="1"/>
                <p:nvPr/>
              </p:nvSpPr>
              <p:spPr>
                <a:xfrm>
                  <a:off x="7657934" y="6091472"/>
                  <a:ext cx="5080622" cy="190598"/>
                </a:xfrm>
                <a:prstGeom prst="rect">
                  <a:avLst/>
                </a:prstGeom>
                <a:noFill/>
              </p:spPr>
              <p:txBody>
                <a:bodyPr wrap="square" lIns="91440" tIns="0" rIns="0" bIns="0" rtlCol="0">
                  <a:spAutoFit/>
                </a:bodyPr>
                <a:lstStyle/>
                <a:p>
                  <a:pPr algn="r">
                    <a:lnSpc>
                      <a:spcPts val="1200"/>
                    </a:lnSpc>
                    <a:spcAft>
                      <a:spcPts val="800"/>
                    </a:spcAft>
                  </a:pPr>
                  <a:r>
                    <a:rPr lang="en-US" sz="800" dirty="0"/>
                    <a:t>Source: The Future of Money, Koski Research, Fall 2017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D9CEBC5-8181-7B49-A8C6-DD8733383E4A}"/>
                    </a:ext>
                  </a:extLst>
                </p:cNvPr>
                <p:cNvGrpSpPr/>
                <p:nvPr/>
              </p:nvGrpSpPr>
              <p:grpSpPr>
                <a:xfrm>
                  <a:off x="9911115" y="986710"/>
                  <a:ext cx="3034950" cy="359166"/>
                  <a:chOff x="4017556" y="834987"/>
                  <a:chExt cx="3034950" cy="359166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D5B8411-999A-6F46-A37D-E69A779D011E}"/>
                      </a:ext>
                    </a:extLst>
                  </p:cNvPr>
                  <p:cNvSpPr/>
                  <p:nvPr/>
                </p:nvSpPr>
                <p:spPr>
                  <a:xfrm>
                    <a:off x="4134095" y="834992"/>
                    <a:ext cx="1420436" cy="3591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dirty="0">
                        <a:ea typeface="PayPal Sans Big" charset="0"/>
                        <a:cs typeface="PayPal Sans Big" charset="0"/>
                      </a:rPr>
                      <a:t>Aware of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9FCD94B1-71C6-7E4D-814B-65BB92D2FDA1}"/>
                      </a:ext>
                    </a:extLst>
                  </p:cNvPr>
                  <p:cNvSpPr/>
                  <p:nvPr/>
                </p:nvSpPr>
                <p:spPr>
                  <a:xfrm>
                    <a:off x="4017556" y="964319"/>
                    <a:ext cx="125907" cy="138502"/>
                  </a:xfrm>
                  <a:prstGeom prst="rect">
                    <a:avLst/>
                  </a:prstGeom>
                  <a:solidFill>
                    <a:srgbClr val="3082C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600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3A29ECC-B069-8D40-BBE7-6B5C35FC75A5}"/>
                      </a:ext>
                    </a:extLst>
                  </p:cNvPr>
                  <p:cNvSpPr/>
                  <p:nvPr/>
                </p:nvSpPr>
                <p:spPr>
                  <a:xfrm>
                    <a:off x="5350505" y="834987"/>
                    <a:ext cx="1702001" cy="3591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dirty="0">
                        <a:ea typeface="PayPal Sans Big" charset="0"/>
                        <a:cs typeface="PayPal Sans Big" charset="0"/>
                      </a:rPr>
                      <a:t>Currently use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5B6B132-53CA-2944-ADD1-9E01E9E9A843}"/>
                      </a:ext>
                    </a:extLst>
                  </p:cNvPr>
                  <p:cNvSpPr/>
                  <p:nvPr/>
                </p:nvSpPr>
                <p:spPr>
                  <a:xfrm>
                    <a:off x="5233967" y="964320"/>
                    <a:ext cx="125907" cy="138499"/>
                  </a:xfrm>
                  <a:prstGeom prst="rect">
                    <a:avLst/>
                  </a:prstGeom>
                  <a:solidFill>
                    <a:srgbClr val="46BE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600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C074A5F-0076-194B-A94E-46C6F81857FC}"/>
                    </a:ext>
                  </a:extLst>
                </p:cNvPr>
                <p:cNvSpPr/>
                <p:nvPr/>
              </p:nvSpPr>
              <p:spPr>
                <a:xfrm>
                  <a:off x="7395819" y="5173615"/>
                  <a:ext cx="1421677" cy="582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>
                      <a:ea typeface="PayPal Sans Big" charset="0"/>
                      <a:cs typeface="PayPal Sans Big" charset="0"/>
                    </a:rPr>
                    <a:t>Store</a:t>
                  </a:r>
                  <a:br>
                    <a:rPr lang="en-US" sz="1100" dirty="0">
                      <a:ea typeface="PayPal Sans Big" charset="0"/>
                      <a:cs typeface="PayPal Sans Big" charset="0"/>
                    </a:rPr>
                  </a:br>
                  <a:r>
                    <a:rPr lang="en-US" sz="1100" dirty="0">
                      <a:ea typeface="PayPal Sans Big" charset="0"/>
                      <a:cs typeface="PayPal Sans Big" charset="0"/>
                    </a:rPr>
                    <a:t>App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320045-D8E1-2446-A780-619023081434}"/>
                    </a:ext>
                  </a:extLst>
                </p:cNvPr>
                <p:cNvSpPr/>
                <p:nvPr/>
              </p:nvSpPr>
              <p:spPr>
                <a:xfrm>
                  <a:off x="8732271" y="5162390"/>
                  <a:ext cx="1292432" cy="811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>
                      <a:ea typeface="PayPal Sans Big" charset="0"/>
                      <a:cs typeface="PayPal Sans Big" charset="0"/>
                    </a:rPr>
                    <a:t>Bank digital</a:t>
                  </a:r>
                  <a:br>
                    <a:rPr lang="en-US" sz="1100" dirty="0">
                      <a:ea typeface="PayPal Sans Big" charset="0"/>
                      <a:cs typeface="PayPal Sans Big" charset="0"/>
                    </a:rPr>
                  </a:br>
                  <a:r>
                    <a:rPr lang="en-US" sz="1100" dirty="0">
                      <a:ea typeface="PayPal Sans Big" charset="0"/>
                      <a:cs typeface="PayPal Sans Big" charset="0"/>
                    </a:rPr>
                    <a:t>wallet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6501231-724D-8547-901C-7E46150771DE}"/>
                    </a:ext>
                  </a:extLst>
                </p:cNvPr>
                <p:cNvSpPr/>
                <p:nvPr/>
              </p:nvSpPr>
              <p:spPr>
                <a:xfrm>
                  <a:off x="10069126" y="5154653"/>
                  <a:ext cx="1174939" cy="582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>
                      <a:ea typeface="PayPal Sans Big" charset="0"/>
                      <a:cs typeface="PayPal Sans Big" charset="0"/>
                    </a:rPr>
                    <a:t>Apple</a:t>
                  </a:r>
                  <a:br>
                    <a:rPr lang="en-US" sz="1100" dirty="0">
                      <a:ea typeface="PayPal Sans Big" charset="0"/>
                      <a:cs typeface="PayPal Sans Big" charset="0"/>
                    </a:rPr>
                  </a:br>
                  <a:r>
                    <a:rPr lang="en-US" sz="1100" dirty="0">
                      <a:ea typeface="PayPal Sans Big" charset="0"/>
                      <a:cs typeface="PayPal Sans Big" charset="0"/>
                    </a:rPr>
                    <a:t>Pay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2CD1B9E-1E65-7F4E-ADD4-B3AE8AD8C26E}"/>
                    </a:ext>
                  </a:extLst>
                </p:cNvPr>
                <p:cNvSpPr/>
                <p:nvPr/>
              </p:nvSpPr>
              <p:spPr>
                <a:xfrm>
                  <a:off x="11106285" y="5141080"/>
                  <a:ext cx="1606457" cy="582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>
                      <a:ea typeface="PayPal Sans Big" charset="0"/>
                      <a:cs typeface="PayPal Sans Big" charset="0"/>
                    </a:rPr>
                    <a:t>Google Wallet/Pay*</a:t>
                  </a: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AD271F2-22E4-C04D-8420-BF96B2A664DC}"/>
                    </a:ext>
                  </a:extLst>
                </p:cNvPr>
                <p:cNvGrpSpPr/>
                <p:nvPr/>
              </p:nvGrpSpPr>
              <p:grpSpPr>
                <a:xfrm>
                  <a:off x="5541995" y="5259609"/>
                  <a:ext cx="1000203" cy="240438"/>
                  <a:chOff x="842963" y="5748338"/>
                  <a:chExt cx="1206499" cy="293687"/>
                </a:xfrm>
              </p:grpSpPr>
              <p:sp>
                <p:nvSpPr>
                  <p:cNvPr id="36" name="Freeform 5">
                    <a:extLst>
                      <a:ext uri="{FF2B5EF4-FFF2-40B4-BE49-F238E27FC236}">
                        <a16:creationId xmlns:a16="http://schemas.microsoft.com/office/drawing/2014/main" id="{504AB41F-CDCA-2F4A-A6BF-ED1910CDDCC8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668463" y="5813425"/>
                    <a:ext cx="161925" cy="185737"/>
                  </a:xfrm>
                  <a:custGeom>
                    <a:avLst/>
                    <a:gdLst>
                      <a:gd name="T0" fmla="*/ 138 w 218"/>
                      <a:gd name="T1" fmla="*/ 0 h 247"/>
                      <a:gd name="T2" fmla="*/ 49 w 218"/>
                      <a:gd name="T3" fmla="*/ 0 h 247"/>
                      <a:gd name="T4" fmla="*/ 37 w 218"/>
                      <a:gd name="T5" fmla="*/ 10 h 247"/>
                      <a:gd name="T6" fmla="*/ 1 w 218"/>
                      <a:gd name="T7" fmla="*/ 239 h 247"/>
                      <a:gd name="T8" fmla="*/ 8 w 218"/>
                      <a:gd name="T9" fmla="*/ 247 h 247"/>
                      <a:gd name="T10" fmla="*/ 54 w 218"/>
                      <a:gd name="T11" fmla="*/ 247 h 247"/>
                      <a:gd name="T12" fmla="*/ 62 w 218"/>
                      <a:gd name="T13" fmla="*/ 240 h 247"/>
                      <a:gd name="T14" fmla="*/ 72 w 218"/>
                      <a:gd name="T15" fmla="*/ 175 h 247"/>
                      <a:gd name="T16" fmla="*/ 85 w 218"/>
                      <a:gd name="T17" fmla="*/ 165 h 247"/>
                      <a:gd name="T18" fmla="*/ 113 w 218"/>
                      <a:gd name="T19" fmla="*/ 165 h 247"/>
                      <a:gd name="T20" fmla="*/ 214 w 218"/>
                      <a:gd name="T21" fmla="*/ 80 h 247"/>
                      <a:gd name="T22" fmla="*/ 203 w 218"/>
                      <a:gd name="T23" fmla="*/ 23 h 247"/>
                      <a:gd name="T24" fmla="*/ 138 w 218"/>
                      <a:gd name="T25" fmla="*/ 0 h 247"/>
                      <a:gd name="T26" fmla="*/ 148 w 218"/>
                      <a:gd name="T27" fmla="*/ 83 h 247"/>
                      <a:gd name="T28" fmla="*/ 95 w 218"/>
                      <a:gd name="T29" fmla="*/ 115 h 247"/>
                      <a:gd name="T30" fmla="*/ 82 w 218"/>
                      <a:gd name="T31" fmla="*/ 115 h 247"/>
                      <a:gd name="T32" fmla="*/ 91 w 218"/>
                      <a:gd name="T33" fmla="*/ 56 h 247"/>
                      <a:gd name="T34" fmla="*/ 99 w 218"/>
                      <a:gd name="T35" fmla="*/ 49 h 247"/>
                      <a:gd name="T36" fmla="*/ 105 w 218"/>
                      <a:gd name="T37" fmla="*/ 49 h 247"/>
                      <a:gd name="T38" fmla="*/ 144 w 218"/>
                      <a:gd name="T39" fmla="*/ 59 h 247"/>
                      <a:gd name="T40" fmla="*/ 148 w 218"/>
                      <a:gd name="T41" fmla="*/ 83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18" h="247">
                        <a:moveTo>
                          <a:pt x="138" y="0"/>
                        </a:move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3" y="0"/>
                          <a:pt x="38" y="4"/>
                          <a:pt x="37" y="10"/>
                        </a:cubicBezTo>
                        <a:cubicBezTo>
                          <a:pt x="1" y="239"/>
                          <a:pt x="1" y="239"/>
                          <a:pt x="1" y="239"/>
                        </a:cubicBezTo>
                        <a:cubicBezTo>
                          <a:pt x="0" y="243"/>
                          <a:pt x="3" y="247"/>
                          <a:pt x="8" y="247"/>
                        </a:cubicBezTo>
                        <a:cubicBezTo>
                          <a:pt x="54" y="247"/>
                          <a:pt x="54" y="247"/>
                          <a:pt x="54" y="247"/>
                        </a:cubicBezTo>
                        <a:cubicBezTo>
                          <a:pt x="58" y="247"/>
                          <a:pt x="62" y="244"/>
                          <a:pt x="62" y="240"/>
                        </a:cubicBezTo>
                        <a:cubicBezTo>
                          <a:pt x="72" y="175"/>
                          <a:pt x="72" y="175"/>
                          <a:pt x="72" y="175"/>
                        </a:cubicBezTo>
                        <a:cubicBezTo>
                          <a:pt x="73" y="169"/>
                          <a:pt x="79" y="165"/>
                          <a:pt x="85" y="165"/>
                        </a:cubicBezTo>
                        <a:cubicBezTo>
                          <a:pt x="113" y="165"/>
                          <a:pt x="113" y="165"/>
                          <a:pt x="113" y="165"/>
                        </a:cubicBezTo>
                        <a:cubicBezTo>
                          <a:pt x="171" y="165"/>
                          <a:pt x="205" y="136"/>
                          <a:pt x="214" y="80"/>
                        </a:cubicBezTo>
                        <a:cubicBezTo>
                          <a:pt x="218" y="56"/>
                          <a:pt x="214" y="36"/>
                          <a:pt x="203" y="23"/>
                        </a:cubicBezTo>
                        <a:cubicBezTo>
                          <a:pt x="190" y="8"/>
                          <a:pt x="168" y="0"/>
                          <a:pt x="138" y="0"/>
                        </a:cubicBezTo>
                        <a:close/>
                        <a:moveTo>
                          <a:pt x="148" y="83"/>
                        </a:moveTo>
                        <a:cubicBezTo>
                          <a:pt x="143" y="115"/>
                          <a:pt x="119" y="115"/>
                          <a:pt x="95" y="115"/>
                        </a:cubicBezTo>
                        <a:cubicBezTo>
                          <a:pt x="82" y="115"/>
                          <a:pt x="82" y="115"/>
                          <a:pt x="82" y="115"/>
                        </a:cubicBezTo>
                        <a:cubicBezTo>
                          <a:pt x="91" y="56"/>
                          <a:pt x="91" y="56"/>
                          <a:pt x="91" y="56"/>
                        </a:cubicBezTo>
                        <a:cubicBezTo>
                          <a:pt x="92" y="52"/>
                          <a:pt x="95" y="49"/>
                          <a:pt x="99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21" y="49"/>
                          <a:pt x="136" y="49"/>
                          <a:pt x="144" y="59"/>
                        </a:cubicBezTo>
                        <a:cubicBezTo>
                          <a:pt x="148" y="64"/>
                          <a:pt x="150" y="72"/>
                          <a:pt x="148" y="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FA37471F-83E3-7047-9435-048BE0664899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196975" y="5813425"/>
                    <a:ext cx="161925" cy="185737"/>
                  </a:xfrm>
                  <a:custGeom>
                    <a:avLst/>
                    <a:gdLst>
                      <a:gd name="T0" fmla="*/ 138 w 218"/>
                      <a:gd name="T1" fmla="*/ 0 h 247"/>
                      <a:gd name="T2" fmla="*/ 49 w 218"/>
                      <a:gd name="T3" fmla="*/ 0 h 247"/>
                      <a:gd name="T4" fmla="*/ 37 w 218"/>
                      <a:gd name="T5" fmla="*/ 10 h 247"/>
                      <a:gd name="T6" fmla="*/ 1 w 218"/>
                      <a:gd name="T7" fmla="*/ 239 h 247"/>
                      <a:gd name="T8" fmla="*/ 8 w 218"/>
                      <a:gd name="T9" fmla="*/ 247 h 247"/>
                      <a:gd name="T10" fmla="*/ 51 w 218"/>
                      <a:gd name="T11" fmla="*/ 247 h 247"/>
                      <a:gd name="T12" fmla="*/ 63 w 218"/>
                      <a:gd name="T13" fmla="*/ 237 h 247"/>
                      <a:gd name="T14" fmla="*/ 73 w 218"/>
                      <a:gd name="T15" fmla="*/ 175 h 247"/>
                      <a:gd name="T16" fmla="*/ 85 w 218"/>
                      <a:gd name="T17" fmla="*/ 165 h 247"/>
                      <a:gd name="T18" fmla="*/ 113 w 218"/>
                      <a:gd name="T19" fmla="*/ 165 h 247"/>
                      <a:gd name="T20" fmla="*/ 214 w 218"/>
                      <a:gd name="T21" fmla="*/ 80 h 247"/>
                      <a:gd name="T22" fmla="*/ 203 w 218"/>
                      <a:gd name="T23" fmla="*/ 23 h 247"/>
                      <a:gd name="T24" fmla="*/ 138 w 218"/>
                      <a:gd name="T25" fmla="*/ 0 h 247"/>
                      <a:gd name="T26" fmla="*/ 148 w 218"/>
                      <a:gd name="T27" fmla="*/ 83 h 247"/>
                      <a:gd name="T28" fmla="*/ 95 w 218"/>
                      <a:gd name="T29" fmla="*/ 115 h 247"/>
                      <a:gd name="T30" fmla="*/ 82 w 218"/>
                      <a:gd name="T31" fmla="*/ 115 h 247"/>
                      <a:gd name="T32" fmla="*/ 91 w 218"/>
                      <a:gd name="T33" fmla="*/ 56 h 247"/>
                      <a:gd name="T34" fmla="*/ 99 w 218"/>
                      <a:gd name="T35" fmla="*/ 49 h 247"/>
                      <a:gd name="T36" fmla="*/ 105 w 218"/>
                      <a:gd name="T37" fmla="*/ 49 h 247"/>
                      <a:gd name="T38" fmla="*/ 144 w 218"/>
                      <a:gd name="T39" fmla="*/ 59 h 247"/>
                      <a:gd name="T40" fmla="*/ 148 w 218"/>
                      <a:gd name="T41" fmla="*/ 83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18" h="247">
                        <a:moveTo>
                          <a:pt x="138" y="0"/>
                        </a:move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3" y="0"/>
                          <a:pt x="38" y="4"/>
                          <a:pt x="37" y="10"/>
                        </a:cubicBezTo>
                        <a:cubicBezTo>
                          <a:pt x="1" y="239"/>
                          <a:pt x="1" y="239"/>
                          <a:pt x="1" y="239"/>
                        </a:cubicBezTo>
                        <a:cubicBezTo>
                          <a:pt x="0" y="243"/>
                          <a:pt x="4" y="247"/>
                          <a:pt x="8" y="247"/>
                        </a:cubicBezTo>
                        <a:cubicBezTo>
                          <a:pt x="51" y="247"/>
                          <a:pt x="51" y="247"/>
                          <a:pt x="51" y="247"/>
                        </a:cubicBezTo>
                        <a:cubicBezTo>
                          <a:pt x="57" y="247"/>
                          <a:pt x="62" y="243"/>
                          <a:pt x="63" y="237"/>
                        </a:cubicBezTo>
                        <a:cubicBezTo>
                          <a:pt x="73" y="175"/>
                          <a:pt x="73" y="175"/>
                          <a:pt x="73" y="175"/>
                        </a:cubicBezTo>
                        <a:cubicBezTo>
                          <a:pt x="74" y="169"/>
                          <a:pt x="79" y="165"/>
                          <a:pt x="85" y="165"/>
                        </a:cubicBezTo>
                        <a:cubicBezTo>
                          <a:pt x="113" y="165"/>
                          <a:pt x="113" y="165"/>
                          <a:pt x="113" y="165"/>
                        </a:cubicBezTo>
                        <a:cubicBezTo>
                          <a:pt x="172" y="165"/>
                          <a:pt x="205" y="136"/>
                          <a:pt x="214" y="80"/>
                        </a:cubicBezTo>
                        <a:cubicBezTo>
                          <a:pt x="218" y="56"/>
                          <a:pt x="214" y="36"/>
                          <a:pt x="203" y="23"/>
                        </a:cubicBezTo>
                        <a:cubicBezTo>
                          <a:pt x="190" y="8"/>
                          <a:pt x="168" y="0"/>
                          <a:pt x="138" y="0"/>
                        </a:cubicBezTo>
                        <a:close/>
                        <a:moveTo>
                          <a:pt x="148" y="83"/>
                        </a:moveTo>
                        <a:cubicBezTo>
                          <a:pt x="143" y="115"/>
                          <a:pt x="119" y="115"/>
                          <a:pt x="95" y="115"/>
                        </a:cubicBezTo>
                        <a:cubicBezTo>
                          <a:pt x="82" y="115"/>
                          <a:pt x="82" y="115"/>
                          <a:pt x="82" y="115"/>
                        </a:cubicBezTo>
                        <a:cubicBezTo>
                          <a:pt x="91" y="56"/>
                          <a:pt x="91" y="56"/>
                          <a:pt x="91" y="56"/>
                        </a:cubicBezTo>
                        <a:cubicBezTo>
                          <a:pt x="92" y="52"/>
                          <a:pt x="95" y="49"/>
                          <a:pt x="99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21" y="49"/>
                          <a:pt x="136" y="49"/>
                          <a:pt x="144" y="59"/>
                        </a:cubicBezTo>
                        <a:cubicBezTo>
                          <a:pt x="149" y="64"/>
                          <a:pt x="150" y="72"/>
                          <a:pt x="148" y="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7">
                    <a:extLst>
                      <a:ext uri="{FF2B5EF4-FFF2-40B4-BE49-F238E27FC236}">
                        <a16:creationId xmlns:a16="http://schemas.microsoft.com/office/drawing/2014/main" id="{928E375C-3479-784B-A0CD-9000BD5782C1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344613" y="5872163"/>
                    <a:ext cx="158750" cy="130175"/>
                  </a:xfrm>
                  <a:custGeom>
                    <a:avLst/>
                    <a:gdLst>
                      <a:gd name="T0" fmla="*/ 204 w 212"/>
                      <a:gd name="T1" fmla="*/ 4 h 173"/>
                      <a:gd name="T2" fmla="*/ 161 w 212"/>
                      <a:gd name="T3" fmla="*/ 4 h 173"/>
                      <a:gd name="T4" fmla="*/ 154 w 212"/>
                      <a:gd name="T5" fmla="*/ 11 h 173"/>
                      <a:gd name="T6" fmla="*/ 152 w 212"/>
                      <a:gd name="T7" fmla="*/ 22 h 173"/>
                      <a:gd name="T8" fmla="*/ 149 w 212"/>
                      <a:gd name="T9" fmla="*/ 18 h 173"/>
                      <a:gd name="T10" fmla="*/ 99 w 212"/>
                      <a:gd name="T11" fmla="*/ 0 h 173"/>
                      <a:gd name="T12" fmla="*/ 4 w 212"/>
                      <a:gd name="T13" fmla="*/ 86 h 173"/>
                      <a:gd name="T14" fmla="*/ 20 w 212"/>
                      <a:gd name="T15" fmla="*/ 151 h 173"/>
                      <a:gd name="T16" fmla="*/ 73 w 212"/>
                      <a:gd name="T17" fmla="*/ 173 h 173"/>
                      <a:gd name="T18" fmla="*/ 132 w 212"/>
                      <a:gd name="T19" fmla="*/ 149 h 173"/>
                      <a:gd name="T20" fmla="*/ 130 w 212"/>
                      <a:gd name="T21" fmla="*/ 161 h 173"/>
                      <a:gd name="T22" fmla="*/ 138 w 212"/>
                      <a:gd name="T23" fmla="*/ 169 h 173"/>
                      <a:gd name="T24" fmla="*/ 176 w 212"/>
                      <a:gd name="T25" fmla="*/ 169 h 173"/>
                      <a:gd name="T26" fmla="*/ 188 w 212"/>
                      <a:gd name="T27" fmla="*/ 159 h 173"/>
                      <a:gd name="T28" fmla="*/ 211 w 212"/>
                      <a:gd name="T29" fmla="*/ 13 h 173"/>
                      <a:gd name="T30" fmla="*/ 204 w 212"/>
                      <a:gd name="T31" fmla="*/ 4 h 173"/>
                      <a:gd name="T32" fmla="*/ 145 w 212"/>
                      <a:gd name="T33" fmla="*/ 87 h 173"/>
                      <a:gd name="T34" fmla="*/ 97 w 212"/>
                      <a:gd name="T35" fmla="*/ 128 h 173"/>
                      <a:gd name="T36" fmla="*/ 68 w 212"/>
                      <a:gd name="T37" fmla="*/ 116 h 173"/>
                      <a:gd name="T38" fmla="*/ 61 w 212"/>
                      <a:gd name="T39" fmla="*/ 87 h 173"/>
                      <a:gd name="T40" fmla="*/ 109 w 212"/>
                      <a:gd name="T41" fmla="*/ 45 h 173"/>
                      <a:gd name="T42" fmla="*/ 137 w 212"/>
                      <a:gd name="T43" fmla="*/ 57 h 173"/>
                      <a:gd name="T44" fmla="*/ 145 w 212"/>
                      <a:gd name="T45" fmla="*/ 87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2" h="173">
                        <a:moveTo>
                          <a:pt x="204" y="4"/>
                        </a:moveTo>
                        <a:cubicBezTo>
                          <a:pt x="161" y="4"/>
                          <a:pt x="161" y="4"/>
                          <a:pt x="161" y="4"/>
                        </a:cubicBezTo>
                        <a:cubicBezTo>
                          <a:pt x="158" y="4"/>
                          <a:pt x="155" y="7"/>
                          <a:pt x="154" y="11"/>
                        </a:cubicBezTo>
                        <a:cubicBezTo>
                          <a:pt x="152" y="22"/>
                          <a:pt x="152" y="22"/>
                          <a:pt x="152" y="22"/>
                        </a:cubicBezTo>
                        <a:cubicBezTo>
                          <a:pt x="149" y="18"/>
                          <a:pt x="149" y="18"/>
                          <a:pt x="149" y="18"/>
                        </a:cubicBezTo>
                        <a:cubicBezTo>
                          <a:pt x="140" y="5"/>
                          <a:pt x="119" y="0"/>
                          <a:pt x="99" y="0"/>
                        </a:cubicBezTo>
                        <a:cubicBezTo>
                          <a:pt x="52" y="0"/>
                          <a:pt x="12" y="36"/>
                          <a:pt x="4" y="86"/>
                        </a:cubicBezTo>
                        <a:cubicBezTo>
                          <a:pt x="0" y="111"/>
                          <a:pt x="6" y="135"/>
                          <a:pt x="20" y="151"/>
                        </a:cubicBezTo>
                        <a:cubicBezTo>
                          <a:pt x="33" y="167"/>
                          <a:pt x="51" y="173"/>
                          <a:pt x="73" y="173"/>
                        </a:cubicBezTo>
                        <a:cubicBezTo>
                          <a:pt x="111" y="173"/>
                          <a:pt x="132" y="149"/>
                          <a:pt x="132" y="149"/>
                        </a:cubicBezTo>
                        <a:cubicBezTo>
                          <a:pt x="130" y="161"/>
                          <a:pt x="130" y="161"/>
                          <a:pt x="130" y="161"/>
                        </a:cubicBezTo>
                        <a:cubicBezTo>
                          <a:pt x="130" y="165"/>
                          <a:pt x="133" y="169"/>
                          <a:pt x="138" y="169"/>
                        </a:cubicBezTo>
                        <a:cubicBezTo>
                          <a:pt x="176" y="169"/>
                          <a:pt x="176" y="169"/>
                          <a:pt x="176" y="169"/>
                        </a:cubicBezTo>
                        <a:cubicBezTo>
                          <a:pt x="182" y="169"/>
                          <a:pt x="187" y="165"/>
                          <a:pt x="188" y="159"/>
                        </a:cubicBezTo>
                        <a:cubicBezTo>
                          <a:pt x="211" y="13"/>
                          <a:pt x="211" y="13"/>
                          <a:pt x="211" y="13"/>
                        </a:cubicBezTo>
                        <a:cubicBezTo>
                          <a:pt x="212" y="8"/>
                          <a:pt x="209" y="4"/>
                          <a:pt x="204" y="4"/>
                        </a:cubicBezTo>
                        <a:close/>
                        <a:moveTo>
                          <a:pt x="145" y="87"/>
                        </a:moveTo>
                        <a:cubicBezTo>
                          <a:pt x="141" y="112"/>
                          <a:pt x="121" y="128"/>
                          <a:pt x="97" y="128"/>
                        </a:cubicBezTo>
                        <a:cubicBezTo>
                          <a:pt x="84" y="128"/>
                          <a:pt x="74" y="124"/>
                          <a:pt x="68" y="116"/>
                        </a:cubicBezTo>
                        <a:cubicBezTo>
                          <a:pt x="62" y="109"/>
                          <a:pt x="59" y="98"/>
                          <a:pt x="61" y="87"/>
                        </a:cubicBezTo>
                        <a:cubicBezTo>
                          <a:pt x="65" y="62"/>
                          <a:pt x="85" y="45"/>
                          <a:pt x="109" y="45"/>
                        </a:cubicBezTo>
                        <a:cubicBezTo>
                          <a:pt x="121" y="45"/>
                          <a:pt x="131" y="50"/>
                          <a:pt x="137" y="57"/>
                        </a:cubicBezTo>
                        <a:cubicBezTo>
                          <a:pt x="144" y="65"/>
                          <a:pt x="147" y="75"/>
                          <a:pt x="145" y="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8">
                    <a:extLst>
                      <a:ext uri="{FF2B5EF4-FFF2-40B4-BE49-F238E27FC236}">
                        <a16:creationId xmlns:a16="http://schemas.microsoft.com/office/drawing/2014/main" id="{206D6BE8-4A6D-A247-8234-BF64610954D7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817688" y="5872163"/>
                    <a:ext cx="157162" cy="130175"/>
                  </a:xfrm>
                  <a:custGeom>
                    <a:avLst/>
                    <a:gdLst>
                      <a:gd name="T0" fmla="*/ 204 w 212"/>
                      <a:gd name="T1" fmla="*/ 4 h 173"/>
                      <a:gd name="T2" fmla="*/ 161 w 212"/>
                      <a:gd name="T3" fmla="*/ 4 h 173"/>
                      <a:gd name="T4" fmla="*/ 154 w 212"/>
                      <a:gd name="T5" fmla="*/ 11 h 173"/>
                      <a:gd name="T6" fmla="*/ 152 w 212"/>
                      <a:gd name="T7" fmla="*/ 22 h 173"/>
                      <a:gd name="T8" fmla="*/ 149 w 212"/>
                      <a:gd name="T9" fmla="*/ 18 h 173"/>
                      <a:gd name="T10" fmla="*/ 99 w 212"/>
                      <a:gd name="T11" fmla="*/ 0 h 173"/>
                      <a:gd name="T12" fmla="*/ 4 w 212"/>
                      <a:gd name="T13" fmla="*/ 86 h 173"/>
                      <a:gd name="T14" fmla="*/ 19 w 212"/>
                      <a:gd name="T15" fmla="*/ 151 h 173"/>
                      <a:gd name="T16" fmla="*/ 73 w 212"/>
                      <a:gd name="T17" fmla="*/ 173 h 173"/>
                      <a:gd name="T18" fmla="*/ 132 w 212"/>
                      <a:gd name="T19" fmla="*/ 149 h 173"/>
                      <a:gd name="T20" fmla="*/ 130 w 212"/>
                      <a:gd name="T21" fmla="*/ 161 h 173"/>
                      <a:gd name="T22" fmla="*/ 138 w 212"/>
                      <a:gd name="T23" fmla="*/ 169 h 173"/>
                      <a:gd name="T24" fmla="*/ 176 w 212"/>
                      <a:gd name="T25" fmla="*/ 169 h 173"/>
                      <a:gd name="T26" fmla="*/ 188 w 212"/>
                      <a:gd name="T27" fmla="*/ 159 h 173"/>
                      <a:gd name="T28" fmla="*/ 211 w 212"/>
                      <a:gd name="T29" fmla="*/ 13 h 173"/>
                      <a:gd name="T30" fmla="*/ 204 w 212"/>
                      <a:gd name="T31" fmla="*/ 4 h 173"/>
                      <a:gd name="T32" fmla="*/ 144 w 212"/>
                      <a:gd name="T33" fmla="*/ 87 h 173"/>
                      <a:gd name="T34" fmla="*/ 96 w 212"/>
                      <a:gd name="T35" fmla="*/ 128 h 173"/>
                      <a:gd name="T36" fmla="*/ 68 w 212"/>
                      <a:gd name="T37" fmla="*/ 116 h 173"/>
                      <a:gd name="T38" fmla="*/ 61 w 212"/>
                      <a:gd name="T39" fmla="*/ 87 h 173"/>
                      <a:gd name="T40" fmla="*/ 109 w 212"/>
                      <a:gd name="T41" fmla="*/ 45 h 173"/>
                      <a:gd name="T42" fmla="*/ 137 w 212"/>
                      <a:gd name="T43" fmla="*/ 57 h 173"/>
                      <a:gd name="T44" fmla="*/ 144 w 212"/>
                      <a:gd name="T45" fmla="*/ 87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2" h="173">
                        <a:moveTo>
                          <a:pt x="204" y="4"/>
                        </a:moveTo>
                        <a:cubicBezTo>
                          <a:pt x="161" y="4"/>
                          <a:pt x="161" y="4"/>
                          <a:pt x="161" y="4"/>
                        </a:cubicBezTo>
                        <a:cubicBezTo>
                          <a:pt x="158" y="4"/>
                          <a:pt x="155" y="7"/>
                          <a:pt x="154" y="11"/>
                        </a:cubicBezTo>
                        <a:cubicBezTo>
                          <a:pt x="152" y="22"/>
                          <a:pt x="152" y="22"/>
                          <a:pt x="152" y="22"/>
                        </a:cubicBezTo>
                        <a:cubicBezTo>
                          <a:pt x="149" y="18"/>
                          <a:pt x="149" y="18"/>
                          <a:pt x="149" y="18"/>
                        </a:cubicBezTo>
                        <a:cubicBezTo>
                          <a:pt x="140" y="5"/>
                          <a:pt x="119" y="0"/>
                          <a:pt x="99" y="0"/>
                        </a:cubicBezTo>
                        <a:cubicBezTo>
                          <a:pt x="52" y="0"/>
                          <a:pt x="11" y="36"/>
                          <a:pt x="4" y="86"/>
                        </a:cubicBezTo>
                        <a:cubicBezTo>
                          <a:pt x="0" y="111"/>
                          <a:pt x="5" y="135"/>
                          <a:pt x="19" y="151"/>
                        </a:cubicBezTo>
                        <a:cubicBezTo>
                          <a:pt x="32" y="167"/>
                          <a:pt x="51" y="173"/>
                          <a:pt x="73" y="173"/>
                        </a:cubicBezTo>
                        <a:cubicBezTo>
                          <a:pt x="111" y="173"/>
                          <a:pt x="132" y="149"/>
                          <a:pt x="132" y="149"/>
                        </a:cubicBezTo>
                        <a:cubicBezTo>
                          <a:pt x="130" y="161"/>
                          <a:pt x="130" y="161"/>
                          <a:pt x="130" y="161"/>
                        </a:cubicBezTo>
                        <a:cubicBezTo>
                          <a:pt x="130" y="165"/>
                          <a:pt x="133" y="169"/>
                          <a:pt x="138" y="169"/>
                        </a:cubicBezTo>
                        <a:cubicBezTo>
                          <a:pt x="176" y="169"/>
                          <a:pt x="176" y="169"/>
                          <a:pt x="176" y="169"/>
                        </a:cubicBezTo>
                        <a:cubicBezTo>
                          <a:pt x="182" y="169"/>
                          <a:pt x="187" y="165"/>
                          <a:pt x="188" y="159"/>
                        </a:cubicBezTo>
                        <a:cubicBezTo>
                          <a:pt x="211" y="13"/>
                          <a:pt x="211" y="13"/>
                          <a:pt x="211" y="13"/>
                        </a:cubicBezTo>
                        <a:cubicBezTo>
                          <a:pt x="212" y="8"/>
                          <a:pt x="208" y="4"/>
                          <a:pt x="204" y="4"/>
                        </a:cubicBezTo>
                        <a:close/>
                        <a:moveTo>
                          <a:pt x="144" y="87"/>
                        </a:moveTo>
                        <a:cubicBezTo>
                          <a:pt x="140" y="112"/>
                          <a:pt x="121" y="128"/>
                          <a:pt x="96" y="128"/>
                        </a:cubicBezTo>
                        <a:cubicBezTo>
                          <a:pt x="84" y="128"/>
                          <a:pt x="74" y="124"/>
                          <a:pt x="68" y="116"/>
                        </a:cubicBezTo>
                        <a:cubicBezTo>
                          <a:pt x="61" y="109"/>
                          <a:pt x="59" y="98"/>
                          <a:pt x="61" y="87"/>
                        </a:cubicBezTo>
                        <a:cubicBezTo>
                          <a:pt x="65" y="62"/>
                          <a:pt x="85" y="45"/>
                          <a:pt x="109" y="45"/>
                        </a:cubicBezTo>
                        <a:cubicBezTo>
                          <a:pt x="121" y="45"/>
                          <a:pt x="131" y="50"/>
                          <a:pt x="137" y="57"/>
                        </a:cubicBezTo>
                        <a:cubicBezTo>
                          <a:pt x="144" y="65"/>
                          <a:pt x="146" y="75"/>
                          <a:pt x="144" y="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9">
                    <a:extLst>
                      <a:ext uri="{FF2B5EF4-FFF2-40B4-BE49-F238E27FC236}">
                        <a16:creationId xmlns:a16="http://schemas.microsoft.com/office/drawing/2014/main" id="{3135D267-C404-2745-B837-443234F2925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517650" y="5875338"/>
                    <a:ext cx="155575" cy="166687"/>
                  </a:xfrm>
                  <a:custGeom>
                    <a:avLst/>
                    <a:gdLst>
                      <a:gd name="T0" fmla="*/ 200 w 210"/>
                      <a:gd name="T1" fmla="*/ 0 h 223"/>
                      <a:gd name="T2" fmla="*/ 157 w 210"/>
                      <a:gd name="T3" fmla="*/ 0 h 223"/>
                      <a:gd name="T4" fmla="*/ 147 w 210"/>
                      <a:gd name="T5" fmla="*/ 6 h 223"/>
                      <a:gd name="T6" fmla="*/ 88 w 210"/>
                      <a:gd name="T7" fmla="*/ 93 h 223"/>
                      <a:gd name="T8" fmla="*/ 63 w 210"/>
                      <a:gd name="T9" fmla="*/ 9 h 223"/>
                      <a:gd name="T10" fmla="*/ 51 w 210"/>
                      <a:gd name="T11" fmla="*/ 0 h 223"/>
                      <a:gd name="T12" fmla="*/ 9 w 210"/>
                      <a:gd name="T13" fmla="*/ 0 h 223"/>
                      <a:gd name="T14" fmla="*/ 2 w 210"/>
                      <a:gd name="T15" fmla="*/ 10 h 223"/>
                      <a:gd name="T16" fmla="*/ 49 w 210"/>
                      <a:gd name="T17" fmla="*/ 149 h 223"/>
                      <a:gd name="T18" fmla="*/ 5 w 210"/>
                      <a:gd name="T19" fmla="*/ 211 h 223"/>
                      <a:gd name="T20" fmla="*/ 11 w 210"/>
                      <a:gd name="T21" fmla="*/ 223 h 223"/>
                      <a:gd name="T22" fmla="*/ 54 w 210"/>
                      <a:gd name="T23" fmla="*/ 223 h 223"/>
                      <a:gd name="T24" fmla="*/ 64 w 210"/>
                      <a:gd name="T25" fmla="*/ 218 h 223"/>
                      <a:gd name="T26" fmla="*/ 206 w 210"/>
                      <a:gd name="T27" fmla="*/ 12 h 223"/>
                      <a:gd name="T28" fmla="*/ 200 w 210"/>
                      <a:gd name="T29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10" h="223">
                        <a:moveTo>
                          <a:pt x="200" y="0"/>
                        </a:moveTo>
                        <a:cubicBezTo>
                          <a:pt x="157" y="0"/>
                          <a:pt x="157" y="0"/>
                          <a:pt x="157" y="0"/>
                        </a:cubicBezTo>
                        <a:cubicBezTo>
                          <a:pt x="153" y="0"/>
                          <a:pt x="149" y="2"/>
                          <a:pt x="147" y="6"/>
                        </a:cubicBezTo>
                        <a:cubicBezTo>
                          <a:pt x="88" y="93"/>
                          <a:pt x="88" y="93"/>
                          <a:pt x="88" y="93"/>
                        </a:cubicBez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1" y="4"/>
                          <a:pt x="56" y="0"/>
                          <a:pt x="51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2" y="10"/>
                        </a:cubicBezTo>
                        <a:cubicBezTo>
                          <a:pt x="49" y="149"/>
                          <a:pt x="49" y="149"/>
                          <a:pt x="49" y="149"/>
                        </a:cubicBezTo>
                        <a:cubicBezTo>
                          <a:pt x="5" y="211"/>
                          <a:pt x="5" y="211"/>
                          <a:pt x="5" y="211"/>
                        </a:cubicBezTo>
                        <a:cubicBezTo>
                          <a:pt x="1" y="216"/>
                          <a:pt x="5" y="223"/>
                          <a:pt x="11" y="223"/>
                        </a:cubicBezTo>
                        <a:cubicBezTo>
                          <a:pt x="54" y="223"/>
                          <a:pt x="54" y="223"/>
                          <a:pt x="54" y="223"/>
                        </a:cubicBezTo>
                        <a:cubicBezTo>
                          <a:pt x="58" y="223"/>
                          <a:pt x="61" y="221"/>
                          <a:pt x="64" y="218"/>
                        </a:cubicBezTo>
                        <a:cubicBezTo>
                          <a:pt x="206" y="12"/>
                          <a:pt x="206" y="12"/>
                          <a:pt x="206" y="12"/>
                        </a:cubicBezTo>
                        <a:cubicBezTo>
                          <a:pt x="210" y="7"/>
                          <a:pt x="206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0">
                    <a:extLst>
                      <a:ext uri="{FF2B5EF4-FFF2-40B4-BE49-F238E27FC236}">
                        <a16:creationId xmlns:a16="http://schemas.microsoft.com/office/drawing/2014/main" id="{3388AEB3-B28D-FC42-B2D9-8A69725F0C8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1978025" y="5813425"/>
                    <a:ext cx="71437" cy="185737"/>
                  </a:xfrm>
                  <a:custGeom>
                    <a:avLst/>
                    <a:gdLst>
                      <a:gd name="T0" fmla="*/ 37 w 94"/>
                      <a:gd name="T1" fmla="*/ 6 h 247"/>
                      <a:gd name="T2" fmla="*/ 1 w 94"/>
                      <a:gd name="T3" fmla="*/ 239 h 247"/>
                      <a:gd name="T4" fmla="*/ 8 w 94"/>
                      <a:gd name="T5" fmla="*/ 247 h 247"/>
                      <a:gd name="T6" fmla="*/ 45 w 94"/>
                      <a:gd name="T7" fmla="*/ 247 h 247"/>
                      <a:gd name="T8" fmla="*/ 57 w 94"/>
                      <a:gd name="T9" fmla="*/ 237 h 247"/>
                      <a:gd name="T10" fmla="*/ 93 w 94"/>
                      <a:gd name="T11" fmla="*/ 9 h 247"/>
                      <a:gd name="T12" fmla="*/ 86 w 94"/>
                      <a:gd name="T13" fmla="*/ 0 h 247"/>
                      <a:gd name="T14" fmla="*/ 44 w 94"/>
                      <a:gd name="T15" fmla="*/ 0 h 247"/>
                      <a:gd name="T16" fmla="*/ 37 w 94"/>
                      <a:gd name="T17" fmla="*/ 6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4" h="247">
                        <a:moveTo>
                          <a:pt x="37" y="6"/>
                        </a:moveTo>
                        <a:cubicBezTo>
                          <a:pt x="1" y="239"/>
                          <a:pt x="1" y="239"/>
                          <a:pt x="1" y="239"/>
                        </a:cubicBezTo>
                        <a:cubicBezTo>
                          <a:pt x="0" y="243"/>
                          <a:pt x="3" y="247"/>
                          <a:pt x="8" y="247"/>
                        </a:cubicBezTo>
                        <a:cubicBezTo>
                          <a:pt x="45" y="247"/>
                          <a:pt x="45" y="247"/>
                          <a:pt x="45" y="247"/>
                        </a:cubicBezTo>
                        <a:cubicBezTo>
                          <a:pt x="51" y="247"/>
                          <a:pt x="56" y="243"/>
                          <a:pt x="57" y="237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4" y="4"/>
                          <a:pt x="90" y="0"/>
                          <a:pt x="86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1" y="0"/>
                          <a:pt x="38" y="3"/>
                          <a:pt x="37" y="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1">
                    <a:extLst>
                      <a:ext uri="{FF2B5EF4-FFF2-40B4-BE49-F238E27FC236}">
                        <a16:creationId xmlns:a16="http://schemas.microsoft.com/office/drawing/2014/main" id="{CD0567BC-AD0C-344C-8C9C-8D3B1DBFB75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42963" y="5748338"/>
                    <a:ext cx="250825" cy="293687"/>
                  </a:xfrm>
                  <a:custGeom>
                    <a:avLst/>
                    <a:gdLst>
                      <a:gd name="T0" fmla="*/ 301 w 337"/>
                      <a:gd name="T1" fmla="*/ 100 h 393"/>
                      <a:gd name="T2" fmla="*/ 285 w 337"/>
                      <a:gd name="T3" fmla="*/ 30 h 393"/>
                      <a:gd name="T4" fmla="*/ 192 w 337"/>
                      <a:gd name="T5" fmla="*/ 0 h 393"/>
                      <a:gd name="T6" fmla="*/ 70 w 337"/>
                      <a:gd name="T7" fmla="*/ 0 h 393"/>
                      <a:gd name="T8" fmla="*/ 52 w 337"/>
                      <a:gd name="T9" fmla="*/ 15 h 393"/>
                      <a:gd name="T10" fmla="*/ 1 w 337"/>
                      <a:gd name="T11" fmla="*/ 337 h 393"/>
                      <a:gd name="T12" fmla="*/ 12 w 337"/>
                      <a:gd name="T13" fmla="*/ 349 h 393"/>
                      <a:gd name="T14" fmla="*/ 87 w 337"/>
                      <a:gd name="T15" fmla="*/ 349 h 393"/>
                      <a:gd name="T16" fmla="*/ 82 w 337"/>
                      <a:gd name="T17" fmla="*/ 382 h 393"/>
                      <a:gd name="T18" fmla="*/ 91 w 337"/>
                      <a:gd name="T19" fmla="*/ 393 h 393"/>
                      <a:gd name="T20" fmla="*/ 155 w 337"/>
                      <a:gd name="T21" fmla="*/ 393 h 393"/>
                      <a:gd name="T22" fmla="*/ 170 w 337"/>
                      <a:gd name="T23" fmla="*/ 380 h 393"/>
                      <a:gd name="T24" fmla="*/ 170 w 337"/>
                      <a:gd name="T25" fmla="*/ 377 h 393"/>
                      <a:gd name="T26" fmla="*/ 182 w 337"/>
                      <a:gd name="T27" fmla="*/ 301 h 393"/>
                      <a:gd name="T28" fmla="*/ 183 w 337"/>
                      <a:gd name="T29" fmla="*/ 297 h 393"/>
                      <a:gd name="T30" fmla="*/ 198 w 337"/>
                      <a:gd name="T31" fmla="*/ 284 h 393"/>
                      <a:gd name="T32" fmla="*/ 208 w 337"/>
                      <a:gd name="T33" fmla="*/ 284 h 393"/>
                      <a:gd name="T34" fmla="*/ 331 w 337"/>
                      <a:gd name="T35" fmla="*/ 186 h 393"/>
                      <a:gd name="T36" fmla="*/ 319 w 337"/>
                      <a:gd name="T37" fmla="*/ 113 h 393"/>
                      <a:gd name="T38" fmla="*/ 301 w 337"/>
                      <a:gd name="T39" fmla="*/ 100 h 393"/>
                      <a:gd name="T40" fmla="*/ 301 w 337"/>
                      <a:gd name="T41" fmla="*/ 100 h 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37" h="393">
                        <a:moveTo>
                          <a:pt x="301" y="100"/>
                        </a:moveTo>
                        <a:cubicBezTo>
                          <a:pt x="306" y="69"/>
                          <a:pt x="301" y="49"/>
                          <a:pt x="285" y="30"/>
                        </a:cubicBezTo>
                        <a:cubicBezTo>
                          <a:pt x="267" y="9"/>
                          <a:pt x="234" y="0"/>
                          <a:pt x="192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61" y="0"/>
                          <a:pt x="54" y="6"/>
                          <a:pt x="52" y="15"/>
                        </a:cubicBezTo>
                        <a:cubicBezTo>
                          <a:pt x="1" y="337"/>
                          <a:pt x="1" y="337"/>
                          <a:pt x="1" y="337"/>
                        </a:cubicBezTo>
                        <a:cubicBezTo>
                          <a:pt x="0" y="344"/>
                          <a:pt x="5" y="349"/>
                          <a:pt x="12" y="349"/>
                        </a:cubicBezTo>
                        <a:cubicBezTo>
                          <a:pt x="87" y="349"/>
                          <a:pt x="87" y="349"/>
                          <a:pt x="87" y="349"/>
                        </a:cubicBezTo>
                        <a:cubicBezTo>
                          <a:pt x="82" y="382"/>
                          <a:pt x="82" y="382"/>
                          <a:pt x="82" y="382"/>
                        </a:cubicBezTo>
                        <a:cubicBezTo>
                          <a:pt x="81" y="388"/>
                          <a:pt x="85" y="393"/>
                          <a:pt x="91" y="393"/>
                        </a:cubicBezTo>
                        <a:cubicBezTo>
                          <a:pt x="155" y="393"/>
                          <a:pt x="155" y="393"/>
                          <a:pt x="155" y="393"/>
                        </a:cubicBezTo>
                        <a:cubicBezTo>
                          <a:pt x="162" y="393"/>
                          <a:pt x="168" y="387"/>
                          <a:pt x="170" y="380"/>
                        </a:cubicBezTo>
                        <a:cubicBezTo>
                          <a:pt x="170" y="377"/>
                          <a:pt x="170" y="377"/>
                          <a:pt x="170" y="377"/>
                        </a:cubicBezTo>
                        <a:cubicBezTo>
                          <a:pt x="182" y="301"/>
                          <a:pt x="182" y="301"/>
                          <a:pt x="182" y="301"/>
                        </a:cubicBezTo>
                        <a:cubicBezTo>
                          <a:pt x="183" y="297"/>
                          <a:pt x="183" y="297"/>
                          <a:pt x="183" y="297"/>
                        </a:cubicBezTo>
                        <a:cubicBezTo>
                          <a:pt x="184" y="289"/>
                          <a:pt x="191" y="284"/>
                          <a:pt x="198" y="284"/>
                        </a:cubicBezTo>
                        <a:cubicBezTo>
                          <a:pt x="208" y="284"/>
                          <a:pt x="208" y="284"/>
                          <a:pt x="208" y="284"/>
                        </a:cubicBezTo>
                        <a:cubicBezTo>
                          <a:pt x="269" y="284"/>
                          <a:pt x="317" y="259"/>
                          <a:pt x="331" y="186"/>
                        </a:cubicBezTo>
                        <a:cubicBezTo>
                          <a:pt x="337" y="156"/>
                          <a:pt x="334" y="131"/>
                          <a:pt x="319" y="113"/>
                        </a:cubicBezTo>
                        <a:cubicBezTo>
                          <a:pt x="314" y="108"/>
                          <a:pt x="308" y="104"/>
                          <a:pt x="301" y="100"/>
                        </a:cubicBezTo>
                        <a:cubicBezTo>
                          <a:pt x="301" y="100"/>
                          <a:pt x="301" y="100"/>
                          <a:pt x="301" y="100"/>
                        </a:cubicBezTo>
                      </a:path>
                    </a:pathLst>
                  </a:custGeom>
                  <a:solidFill>
                    <a:srgbClr val="FFFFFF">
                      <a:alpha val="68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2">
                    <a:extLst>
                      <a:ext uri="{FF2B5EF4-FFF2-40B4-BE49-F238E27FC236}">
                        <a16:creationId xmlns:a16="http://schemas.microsoft.com/office/drawing/2014/main" id="{881BB1D9-9745-9C4D-AD79-5548CBF7587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42963" y="5748338"/>
                    <a:ext cx="227012" cy="260350"/>
                  </a:xfrm>
                  <a:custGeom>
                    <a:avLst/>
                    <a:gdLst>
                      <a:gd name="T0" fmla="*/ 301 w 306"/>
                      <a:gd name="T1" fmla="*/ 100 h 349"/>
                      <a:gd name="T2" fmla="*/ 285 w 306"/>
                      <a:gd name="T3" fmla="*/ 30 h 349"/>
                      <a:gd name="T4" fmla="*/ 192 w 306"/>
                      <a:gd name="T5" fmla="*/ 0 h 349"/>
                      <a:gd name="T6" fmla="*/ 70 w 306"/>
                      <a:gd name="T7" fmla="*/ 0 h 349"/>
                      <a:gd name="T8" fmla="*/ 52 w 306"/>
                      <a:gd name="T9" fmla="*/ 15 h 349"/>
                      <a:gd name="T10" fmla="*/ 1 w 306"/>
                      <a:gd name="T11" fmla="*/ 337 h 349"/>
                      <a:gd name="T12" fmla="*/ 12 w 306"/>
                      <a:gd name="T13" fmla="*/ 349 h 349"/>
                      <a:gd name="T14" fmla="*/ 87 w 306"/>
                      <a:gd name="T15" fmla="*/ 349 h 349"/>
                      <a:gd name="T16" fmla="*/ 106 w 306"/>
                      <a:gd name="T17" fmla="*/ 229 h 349"/>
                      <a:gd name="T18" fmla="*/ 106 w 306"/>
                      <a:gd name="T19" fmla="*/ 233 h 349"/>
                      <a:gd name="T20" fmla="*/ 123 w 306"/>
                      <a:gd name="T21" fmla="*/ 218 h 349"/>
                      <a:gd name="T22" fmla="*/ 159 w 306"/>
                      <a:gd name="T23" fmla="*/ 218 h 349"/>
                      <a:gd name="T24" fmla="*/ 300 w 306"/>
                      <a:gd name="T25" fmla="*/ 107 h 349"/>
                      <a:gd name="T26" fmla="*/ 301 w 306"/>
                      <a:gd name="T27" fmla="*/ 100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6" h="349">
                        <a:moveTo>
                          <a:pt x="301" y="100"/>
                        </a:moveTo>
                        <a:cubicBezTo>
                          <a:pt x="306" y="69"/>
                          <a:pt x="301" y="49"/>
                          <a:pt x="285" y="30"/>
                        </a:cubicBezTo>
                        <a:cubicBezTo>
                          <a:pt x="267" y="9"/>
                          <a:pt x="234" y="0"/>
                          <a:pt x="192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61" y="0"/>
                          <a:pt x="54" y="6"/>
                          <a:pt x="52" y="15"/>
                        </a:cubicBezTo>
                        <a:cubicBezTo>
                          <a:pt x="1" y="337"/>
                          <a:pt x="1" y="337"/>
                          <a:pt x="1" y="337"/>
                        </a:cubicBezTo>
                        <a:cubicBezTo>
                          <a:pt x="0" y="344"/>
                          <a:pt x="5" y="349"/>
                          <a:pt x="12" y="349"/>
                        </a:cubicBezTo>
                        <a:cubicBezTo>
                          <a:pt x="87" y="349"/>
                          <a:pt x="87" y="349"/>
                          <a:pt x="87" y="349"/>
                        </a:cubicBezTo>
                        <a:cubicBezTo>
                          <a:pt x="106" y="229"/>
                          <a:pt x="106" y="229"/>
                          <a:pt x="106" y="229"/>
                        </a:cubicBezTo>
                        <a:cubicBezTo>
                          <a:pt x="106" y="233"/>
                          <a:pt x="106" y="233"/>
                          <a:pt x="106" y="233"/>
                        </a:cubicBezTo>
                        <a:cubicBezTo>
                          <a:pt x="107" y="225"/>
                          <a:pt x="114" y="218"/>
                          <a:pt x="123" y="218"/>
                        </a:cubicBezTo>
                        <a:cubicBezTo>
                          <a:pt x="159" y="218"/>
                          <a:pt x="159" y="218"/>
                          <a:pt x="159" y="218"/>
                        </a:cubicBezTo>
                        <a:cubicBezTo>
                          <a:pt x="229" y="218"/>
                          <a:pt x="284" y="190"/>
                          <a:pt x="300" y="107"/>
                        </a:cubicBezTo>
                        <a:cubicBezTo>
                          <a:pt x="301" y="105"/>
                          <a:pt x="301" y="102"/>
                          <a:pt x="301" y="100"/>
                        </a:cubicBezTo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3">
                    <a:extLst>
                      <a:ext uri="{FF2B5EF4-FFF2-40B4-BE49-F238E27FC236}">
                        <a16:creationId xmlns:a16="http://schemas.microsoft.com/office/drawing/2014/main" id="{125D5CC9-94E9-1344-AB95-7BAB0C39ADF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42963" y="5748338"/>
                    <a:ext cx="227012" cy="260350"/>
                  </a:xfrm>
                  <a:custGeom>
                    <a:avLst/>
                    <a:gdLst>
                      <a:gd name="T0" fmla="*/ 126 w 306"/>
                      <a:gd name="T1" fmla="*/ 100 h 349"/>
                      <a:gd name="T2" fmla="*/ 135 w 306"/>
                      <a:gd name="T3" fmla="*/ 89 h 349"/>
                      <a:gd name="T4" fmla="*/ 142 w 306"/>
                      <a:gd name="T5" fmla="*/ 87 h 349"/>
                      <a:gd name="T6" fmla="*/ 237 w 306"/>
                      <a:gd name="T7" fmla="*/ 87 h 349"/>
                      <a:gd name="T8" fmla="*/ 269 w 306"/>
                      <a:gd name="T9" fmla="*/ 90 h 349"/>
                      <a:gd name="T10" fmla="*/ 277 w 306"/>
                      <a:gd name="T11" fmla="*/ 91 h 349"/>
                      <a:gd name="T12" fmla="*/ 284 w 306"/>
                      <a:gd name="T13" fmla="*/ 93 h 349"/>
                      <a:gd name="T14" fmla="*/ 288 w 306"/>
                      <a:gd name="T15" fmla="*/ 94 h 349"/>
                      <a:gd name="T16" fmla="*/ 301 w 306"/>
                      <a:gd name="T17" fmla="*/ 100 h 349"/>
                      <a:gd name="T18" fmla="*/ 285 w 306"/>
                      <a:gd name="T19" fmla="*/ 30 h 349"/>
                      <a:gd name="T20" fmla="*/ 192 w 306"/>
                      <a:gd name="T21" fmla="*/ 0 h 349"/>
                      <a:gd name="T22" fmla="*/ 70 w 306"/>
                      <a:gd name="T23" fmla="*/ 0 h 349"/>
                      <a:gd name="T24" fmla="*/ 52 w 306"/>
                      <a:gd name="T25" fmla="*/ 15 h 349"/>
                      <a:gd name="T26" fmla="*/ 1 w 306"/>
                      <a:gd name="T27" fmla="*/ 337 h 349"/>
                      <a:gd name="T28" fmla="*/ 12 w 306"/>
                      <a:gd name="T29" fmla="*/ 349 h 349"/>
                      <a:gd name="T30" fmla="*/ 87 w 306"/>
                      <a:gd name="T31" fmla="*/ 349 h 349"/>
                      <a:gd name="T32" fmla="*/ 106 w 306"/>
                      <a:gd name="T33" fmla="*/ 229 h 349"/>
                      <a:gd name="T34" fmla="*/ 126 w 306"/>
                      <a:gd name="T35" fmla="*/ 100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06" h="349">
                        <a:moveTo>
                          <a:pt x="126" y="100"/>
                        </a:moveTo>
                        <a:cubicBezTo>
                          <a:pt x="127" y="95"/>
                          <a:pt x="131" y="91"/>
                          <a:pt x="135" y="89"/>
                        </a:cubicBezTo>
                        <a:cubicBezTo>
                          <a:pt x="137" y="88"/>
                          <a:pt x="139" y="87"/>
                          <a:pt x="142" y="87"/>
                        </a:cubicBezTo>
                        <a:cubicBezTo>
                          <a:pt x="237" y="87"/>
                          <a:pt x="237" y="87"/>
                          <a:pt x="237" y="87"/>
                        </a:cubicBezTo>
                        <a:cubicBezTo>
                          <a:pt x="249" y="87"/>
                          <a:pt x="259" y="88"/>
                          <a:pt x="269" y="90"/>
                        </a:cubicBezTo>
                        <a:cubicBezTo>
                          <a:pt x="272" y="90"/>
                          <a:pt x="274" y="91"/>
                          <a:pt x="277" y="91"/>
                        </a:cubicBezTo>
                        <a:cubicBezTo>
                          <a:pt x="279" y="92"/>
                          <a:pt x="282" y="92"/>
                          <a:pt x="284" y="93"/>
                        </a:cubicBezTo>
                        <a:cubicBezTo>
                          <a:pt x="286" y="94"/>
                          <a:pt x="287" y="94"/>
                          <a:pt x="288" y="94"/>
                        </a:cubicBezTo>
                        <a:cubicBezTo>
                          <a:pt x="293" y="96"/>
                          <a:pt x="297" y="98"/>
                          <a:pt x="301" y="100"/>
                        </a:cubicBezTo>
                        <a:cubicBezTo>
                          <a:pt x="306" y="69"/>
                          <a:pt x="301" y="49"/>
                          <a:pt x="285" y="30"/>
                        </a:cubicBezTo>
                        <a:cubicBezTo>
                          <a:pt x="267" y="9"/>
                          <a:pt x="234" y="0"/>
                          <a:pt x="192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61" y="0"/>
                          <a:pt x="54" y="6"/>
                          <a:pt x="52" y="15"/>
                        </a:cubicBezTo>
                        <a:cubicBezTo>
                          <a:pt x="1" y="337"/>
                          <a:pt x="1" y="337"/>
                          <a:pt x="1" y="337"/>
                        </a:cubicBezTo>
                        <a:cubicBezTo>
                          <a:pt x="0" y="344"/>
                          <a:pt x="5" y="349"/>
                          <a:pt x="12" y="349"/>
                        </a:cubicBezTo>
                        <a:cubicBezTo>
                          <a:pt x="87" y="349"/>
                          <a:pt x="87" y="349"/>
                          <a:pt x="87" y="349"/>
                        </a:cubicBezTo>
                        <a:cubicBezTo>
                          <a:pt x="106" y="229"/>
                          <a:pt x="106" y="229"/>
                          <a:pt x="106" y="229"/>
                        </a:cubicBezTo>
                        <a:lnTo>
                          <a:pt x="126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46" name="Picture 2" descr="Image result for paypal logo">
                <a:extLst>
                  <a:ext uri="{FF2B5EF4-FFF2-40B4-BE49-F238E27FC236}">
                    <a16:creationId xmlns:a16="http://schemas.microsoft.com/office/drawing/2014/main" id="{4E4390DE-48A6-0E48-9303-5EDB9EAE9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635" y="4173790"/>
                <a:ext cx="555764" cy="555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48" name="Chart 47">
                <a:extLst>
                  <a:ext uri="{FF2B5EF4-FFF2-40B4-BE49-F238E27FC236}">
                    <a16:creationId xmlns:a16="http://schemas.microsoft.com/office/drawing/2014/main" id="{8BEA825B-BC49-9341-B44B-DCF2AD5512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77879259"/>
                  </p:ext>
                </p:extLst>
              </p:nvPr>
            </p:nvGraphicFramePr>
            <p:xfrm>
              <a:off x="6714603" y="1073462"/>
              <a:ext cx="5199469" cy="31100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70A89A-0079-8141-B91B-8777AC8D05AA}"/>
                </a:ext>
              </a:extLst>
            </p:cNvPr>
            <p:cNvSpPr/>
            <p:nvPr/>
          </p:nvSpPr>
          <p:spPr>
            <a:xfrm>
              <a:off x="6650182" y="969818"/>
              <a:ext cx="5458691" cy="4405746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14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6" y="81015"/>
            <a:ext cx="6136974" cy="61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1516</Words>
  <Application>Microsoft Office PowerPoint</Application>
  <PresentationFormat>Widescreen</PresentationFormat>
  <Paragraphs>189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Century Gothic</vt:lpstr>
      <vt:lpstr>PayPal Forward</vt:lpstr>
      <vt:lpstr>PayPal Sans Big</vt:lpstr>
      <vt:lpstr>PayPal Sans Big Thin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Paymentus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BCLAUDON</dc:creator>
  <cp:lastModifiedBy>Christine Miles</cp:lastModifiedBy>
  <cp:revision>92</cp:revision>
  <dcterms:created xsi:type="dcterms:W3CDTF">2018-10-02T18:20:04Z</dcterms:created>
  <dcterms:modified xsi:type="dcterms:W3CDTF">2020-02-07T18:21:14Z</dcterms:modified>
</cp:coreProperties>
</file>