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  <p:sldMasterId id="2147483708" r:id="rId2"/>
  </p:sldMasterIdLst>
  <p:notesMasterIdLst>
    <p:notesMasterId r:id="rId17"/>
  </p:notesMasterIdLst>
  <p:sldIdLst>
    <p:sldId id="312" r:id="rId3"/>
    <p:sldId id="256" r:id="rId4"/>
    <p:sldId id="265" r:id="rId5"/>
    <p:sldId id="313" r:id="rId6"/>
    <p:sldId id="314" r:id="rId7"/>
    <p:sldId id="315" r:id="rId8"/>
    <p:sldId id="292" r:id="rId9"/>
    <p:sldId id="316" r:id="rId10"/>
    <p:sldId id="317" r:id="rId11"/>
    <p:sldId id="318" r:id="rId12"/>
    <p:sldId id="319" r:id="rId13"/>
    <p:sldId id="320" r:id="rId14"/>
    <p:sldId id="321" r:id="rId15"/>
    <p:sldId id="322" r:id="rId1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848" autoAdjust="0"/>
  </p:normalViewPr>
  <p:slideViewPr>
    <p:cSldViewPr>
      <p:cViewPr varScale="1">
        <p:scale>
          <a:sx n="82" d="100"/>
          <a:sy n="82" d="100"/>
        </p:scale>
        <p:origin x="1474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8E0E7D-130B-4664-A0D4-6ABCB81A5418}" type="datetimeFigureOut">
              <a:rPr lang="en-US" smtClean="0"/>
              <a:t>1/9/2020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B39E48-25D8-44AA-93C2-D9639FA66E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8897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B39E48-25D8-44AA-93C2-D9639FA66E2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3760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6624"/>
            <a:ext cx="7315200" cy="259502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66530"/>
            <a:ext cx="7315200" cy="114463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1/9/2020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4BBAAADC-414B-674B-8F4C-8061446B50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BB3015A3-4425-DD4C-835D-92F1ABB1EDF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C895C025-FF84-8A4F-A33A-B9FF6BEDE3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F1A4944-52B3-4124-94D6-89FE398E1059}" type="slidenum">
              <a:rPr lang="en-US" altLang="en-US">
                <a:solidFill>
                  <a:srgbClr val="FFFFFF"/>
                </a:solidFill>
              </a:rPr>
              <a:pPr/>
              <a:t>‹#›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581125"/>
      </p:ext>
    </p:extLst>
  </p:cSld>
  <p:clrMapOvr>
    <a:masterClrMapping/>
  </p:clrMapOvr>
  <p:transition>
    <p:fade thruBlk="1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4BBAAADC-414B-674B-8F4C-8061446B50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BB3015A3-4425-DD4C-835D-92F1ABB1EDF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C895C025-FF84-8A4F-A33A-B9FF6BEDE3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031FF7-98E3-4AFC-9C4B-5B5D17016DBB}" type="slidenum">
              <a:rPr lang="en-US" altLang="en-US">
                <a:solidFill>
                  <a:srgbClr val="FFFFFF"/>
                </a:solidFill>
              </a:rPr>
              <a:pPr/>
              <a:t>‹#›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8628982"/>
      </p:ext>
    </p:extLst>
  </p:cSld>
  <p:clrMapOvr>
    <a:masterClrMapping/>
  </p:clrMapOvr>
  <p:transition>
    <p:fade thruBlk="1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4BBAAADC-414B-674B-8F4C-8061446B50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BB3015A3-4425-DD4C-835D-92F1ABB1EDF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C895C025-FF84-8A4F-A33A-B9FF6BEDE3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53AB02-B426-4ADE-A725-C05937A66937}" type="slidenum">
              <a:rPr lang="en-US" altLang="en-US">
                <a:solidFill>
                  <a:srgbClr val="FFFFFF"/>
                </a:solidFill>
              </a:rPr>
              <a:pPr/>
              <a:t>‹#›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3310140"/>
      </p:ext>
    </p:extLst>
  </p:cSld>
  <p:clrMapOvr>
    <a:masterClrMapping/>
  </p:clrMapOvr>
  <p:transition>
    <p:fade thruBlk="1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4BBAAADC-414B-674B-8F4C-8061446B50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BB3015A3-4425-DD4C-835D-92F1ABB1EDF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C895C025-FF84-8A4F-A33A-B9FF6BEDE3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6634E1-12DE-44C2-9C78-2C0BDC8FFCDD}" type="slidenum">
              <a:rPr lang="en-US" altLang="en-US">
                <a:solidFill>
                  <a:srgbClr val="FFFFFF"/>
                </a:solidFill>
              </a:rPr>
              <a:pPr/>
              <a:t>‹#›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4751527"/>
      </p:ext>
    </p:extLst>
  </p:cSld>
  <p:clrMapOvr>
    <a:masterClrMapping/>
  </p:clrMapOvr>
  <p:transition>
    <p:fade thruBlk="1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="" xmlns:a16="http://schemas.microsoft.com/office/drawing/2014/main" id="{4BBAAADC-414B-674B-8F4C-8061446B50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Rectangle 5">
            <a:extLst>
              <a:ext uri="{FF2B5EF4-FFF2-40B4-BE49-F238E27FC236}">
                <a16:creationId xmlns="" xmlns:a16="http://schemas.microsoft.com/office/drawing/2014/main" id="{BB3015A3-4425-DD4C-835D-92F1ABB1EDF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Rectangle 6">
            <a:extLst>
              <a:ext uri="{FF2B5EF4-FFF2-40B4-BE49-F238E27FC236}">
                <a16:creationId xmlns="" xmlns:a16="http://schemas.microsoft.com/office/drawing/2014/main" id="{C895C025-FF84-8A4F-A33A-B9FF6BEDE3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F52268-761F-4455-BB9D-8B5D04ADFB56}" type="slidenum">
              <a:rPr lang="en-US" altLang="en-US">
                <a:solidFill>
                  <a:srgbClr val="FFFFFF"/>
                </a:solidFill>
              </a:rPr>
              <a:pPr/>
              <a:t>‹#›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7109227"/>
      </p:ext>
    </p:extLst>
  </p:cSld>
  <p:clrMapOvr>
    <a:masterClrMapping/>
  </p:clrMapOvr>
  <p:transition>
    <p:fade thruBlk="1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="" xmlns:a16="http://schemas.microsoft.com/office/drawing/2014/main" id="{4BBAAADC-414B-674B-8F4C-8061446B50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Rectangle 5">
            <a:extLst>
              <a:ext uri="{FF2B5EF4-FFF2-40B4-BE49-F238E27FC236}">
                <a16:creationId xmlns="" xmlns:a16="http://schemas.microsoft.com/office/drawing/2014/main" id="{BB3015A3-4425-DD4C-835D-92F1ABB1EDF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6">
            <a:extLst>
              <a:ext uri="{FF2B5EF4-FFF2-40B4-BE49-F238E27FC236}">
                <a16:creationId xmlns="" xmlns:a16="http://schemas.microsoft.com/office/drawing/2014/main" id="{C895C025-FF84-8A4F-A33A-B9FF6BEDE3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C2CD3E-07FD-4F66-A250-A84FF7C3033B}" type="slidenum">
              <a:rPr lang="en-US" altLang="en-US">
                <a:solidFill>
                  <a:srgbClr val="FFFFFF"/>
                </a:solidFill>
              </a:rPr>
              <a:pPr/>
              <a:t>‹#›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1795245"/>
      </p:ext>
    </p:extLst>
  </p:cSld>
  <p:clrMapOvr>
    <a:masterClrMapping/>
  </p:clrMapOvr>
  <p:transition>
    <p:fade thruBlk="1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="" xmlns:a16="http://schemas.microsoft.com/office/drawing/2014/main" id="{4BBAAADC-414B-674B-8F4C-8061446B50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Rectangle 5">
            <a:extLst>
              <a:ext uri="{FF2B5EF4-FFF2-40B4-BE49-F238E27FC236}">
                <a16:creationId xmlns="" xmlns:a16="http://schemas.microsoft.com/office/drawing/2014/main" id="{BB3015A3-4425-DD4C-835D-92F1ABB1EDF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Rectangle 6">
            <a:extLst>
              <a:ext uri="{FF2B5EF4-FFF2-40B4-BE49-F238E27FC236}">
                <a16:creationId xmlns="" xmlns:a16="http://schemas.microsoft.com/office/drawing/2014/main" id="{C895C025-FF84-8A4F-A33A-B9FF6BEDE3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420DCA-8371-4F71-87DD-1E92BB941F1D}" type="slidenum">
              <a:rPr lang="en-US" altLang="en-US">
                <a:solidFill>
                  <a:srgbClr val="FFFFFF"/>
                </a:solidFill>
              </a:rPr>
              <a:pPr/>
              <a:t>‹#›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1940134"/>
      </p:ext>
    </p:extLst>
  </p:cSld>
  <p:clrMapOvr>
    <a:masterClrMapping/>
  </p:clrMapOvr>
  <p:transition>
    <p:fade thruBlk="1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4BBAAADC-414B-674B-8F4C-8061446B50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BB3015A3-4425-DD4C-835D-92F1ABB1EDF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C895C025-FF84-8A4F-A33A-B9FF6BEDE3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286409-9009-4F72-B77A-654E25377BE2}" type="slidenum">
              <a:rPr lang="en-US" altLang="en-US">
                <a:solidFill>
                  <a:srgbClr val="FFFFFF"/>
                </a:solidFill>
              </a:rPr>
              <a:pPr/>
              <a:t>‹#›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8192960"/>
      </p:ext>
    </p:extLst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4BBAAADC-414B-674B-8F4C-8061446B50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BB3015A3-4425-DD4C-835D-92F1ABB1EDF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C895C025-FF84-8A4F-A33A-B9FF6BEDE3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EB6E8F-1E4E-4AA3-963C-8DDFBC5CFFBC}" type="slidenum">
              <a:rPr lang="en-US" altLang="en-US">
                <a:solidFill>
                  <a:srgbClr val="FFFFFF"/>
                </a:solidFill>
              </a:rPr>
              <a:pPr/>
              <a:t>‹#›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9806541"/>
      </p:ext>
    </p:extLst>
  </p:cSld>
  <p:clrMapOvr>
    <a:masterClrMapping/>
  </p:clrMapOvr>
  <p:transition>
    <p:fade thruBlk="1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4BBAAADC-414B-674B-8F4C-8061446B50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BB3015A3-4425-DD4C-835D-92F1ABB1EDF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C895C025-FF84-8A4F-A33A-B9FF6BEDE3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D0A622-8091-4F20-AD40-E2CCE30A90C7}" type="slidenum">
              <a:rPr lang="en-US" altLang="en-US">
                <a:solidFill>
                  <a:srgbClr val="FFFFFF"/>
                </a:solidFill>
              </a:rPr>
              <a:pPr/>
              <a:t>‹#›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3309622"/>
      </p:ext>
    </p:extLst>
  </p:cSld>
  <p:clrMapOvr>
    <a:masterClrMapping/>
  </p:clrMapOvr>
  <p:transition>
    <p:fade thruBlk="1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4BBAAADC-414B-674B-8F4C-8061446B50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BB3015A3-4425-DD4C-835D-92F1ABB1EDF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C895C025-FF84-8A4F-A33A-B9FF6BEDE3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565A87-F5AF-4FF4-9A5A-66CBAB38B68E}" type="slidenum">
              <a:rPr lang="en-US" altLang="en-US">
                <a:solidFill>
                  <a:srgbClr val="FFFFFF"/>
                </a:solidFill>
              </a:rPr>
              <a:pPr/>
              <a:t>‹#›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8336456"/>
      </p:ext>
    </p:extLst>
  </p:cSld>
  <p:clrMapOvr>
    <a:masterClrMapping/>
  </p:clrMapOvr>
  <p:transition>
    <p:fade thruBlk="1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="" xmlns:a16="http://schemas.microsoft.com/office/drawing/2014/main" id="{4BBAAADC-414B-674B-8F4C-8061446B50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Rectangle 5">
            <a:extLst>
              <a:ext uri="{FF2B5EF4-FFF2-40B4-BE49-F238E27FC236}">
                <a16:creationId xmlns="" xmlns:a16="http://schemas.microsoft.com/office/drawing/2014/main" id="{BB3015A3-4425-DD4C-835D-92F1ABB1EDF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6">
            <a:extLst>
              <a:ext uri="{FF2B5EF4-FFF2-40B4-BE49-F238E27FC236}">
                <a16:creationId xmlns="" xmlns:a16="http://schemas.microsoft.com/office/drawing/2014/main" id="{C895C025-FF84-8A4F-A33A-B9FF6BEDE3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11641E7-355E-4839-9F09-0A002A1767DA}" type="slidenum">
              <a:rPr lang="en-US" altLang="en-US">
                <a:solidFill>
                  <a:srgbClr val="FFFFFF"/>
                </a:solidFill>
              </a:rPr>
              <a:pPr/>
              <a:t>‹#›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0757450"/>
      </p:ext>
    </p:extLst>
  </p:cSld>
  <p:clrMapOvr>
    <a:masterClrMapping/>
  </p:clrMapOvr>
  <p:transition>
    <p:fade thruBlk="1"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4BBAAADC-414B-674B-8F4C-8061446B50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BB3015A3-4425-DD4C-835D-92F1ABB1EDF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C895C025-FF84-8A4F-A33A-B9FF6BEDE3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BEDD33-24D0-494C-9A4A-8255BB647DC3}" type="slidenum">
              <a:rPr lang="en-US" altLang="en-US">
                <a:solidFill>
                  <a:srgbClr val="FFFFFF"/>
                </a:solidFill>
              </a:rPr>
              <a:pPr/>
              <a:t>‹#›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1015419"/>
      </p:ext>
    </p:extLst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0"/>
            <a:ext cx="3566160" cy="3595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>
                <a:solidFill>
                  <a:srgbClr val="00206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69833"/>
            <a:ext cx="73152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1/9/2020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="" xmlns:a16="http://schemas.microsoft.com/office/drawing/2014/main" id="{4BBAAADC-414B-674B-8F4C-8061446B50A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sz="1400" i="0">
                <a:solidFill>
                  <a:schemeClr val="tx1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  <a:cs typeface="Times New Roman" pitchFamily="18" charset="0"/>
            </a:endParaRPr>
          </a:p>
        </p:txBody>
      </p:sp>
      <p:sp>
        <p:nvSpPr>
          <p:cNvPr id="1029" name="Rectangle 5">
            <a:extLst>
              <a:ext uri="{FF2B5EF4-FFF2-40B4-BE49-F238E27FC236}">
                <a16:creationId xmlns="" xmlns:a16="http://schemas.microsoft.com/office/drawing/2014/main" id="{BB3015A3-4425-DD4C-835D-92F1ABB1EDF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defRPr sz="1400" i="0">
                <a:solidFill>
                  <a:schemeClr val="tx1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  <a:cs typeface="Times New Roman" pitchFamily="18" charset="0"/>
            </a:endParaRPr>
          </a:p>
        </p:txBody>
      </p:sp>
      <p:sp>
        <p:nvSpPr>
          <p:cNvPr id="1030" name="Rectangle 6">
            <a:extLst>
              <a:ext uri="{FF2B5EF4-FFF2-40B4-BE49-F238E27FC236}">
                <a16:creationId xmlns="" xmlns:a16="http://schemas.microsoft.com/office/drawing/2014/main" id="{C895C025-FF84-8A4F-A33A-B9FF6BEDE31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i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96CD5DF-1881-45C0-B9A2-8BCE4396EBBB}" type="slidenum">
              <a:rPr lang="en-US" altLang="en-US">
                <a:solidFill>
                  <a:srgbClr val="FFFFFF"/>
                </a:solidFill>
                <a:cs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FFFFFF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8246327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</p:sldLayoutIdLst>
  <p:transition>
    <p:fade thruBlk="1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4704656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219200"/>
            <a:ext cx="9144000" cy="430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spcAft>
                <a:spcPts val="1200"/>
              </a:spcAft>
            </a:pPr>
            <a:r>
              <a:rPr lang="en-US" sz="2800" b="1" dirty="0" smtClean="0">
                <a:solidFill>
                  <a:srgbClr val="002060"/>
                </a:solidFill>
              </a:rPr>
              <a:t>February 2019</a:t>
            </a:r>
          </a:p>
          <a:p>
            <a:pPr marL="914400" lvl="1" indent="-457200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002060"/>
                </a:solidFill>
              </a:rPr>
              <a:t>416: Speculative Builder changes</a:t>
            </a:r>
          </a:p>
          <a:p>
            <a:pPr marL="1371600" lvl="2" indent="-457200"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sz="2800" dirty="0" smtClean="0">
                <a:solidFill>
                  <a:srgbClr val="002060"/>
                </a:solidFill>
              </a:rPr>
              <a:t>Clarified tax is on first sale of a new structure</a:t>
            </a:r>
          </a:p>
          <a:p>
            <a:pPr marL="1371600" lvl="2" indent="-457200"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sz="2800" dirty="0" smtClean="0">
                <a:solidFill>
                  <a:srgbClr val="002060"/>
                </a:solidFill>
              </a:rPr>
              <a:t>Allowed commercial developers to sell to other commercial developers without tax</a:t>
            </a:r>
          </a:p>
          <a:p>
            <a:pPr marL="1371600" lvl="2" indent="-457200"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sz="2800" dirty="0" smtClean="0">
                <a:solidFill>
                  <a:srgbClr val="002060"/>
                </a:solidFill>
              </a:rPr>
              <a:t>Created an exemption and valuation method   to exempt the value of in-place leases</a:t>
            </a: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002060"/>
                </a:solidFill>
              </a:rPr>
              <a:t>Retail conformity for </a:t>
            </a:r>
            <a:r>
              <a:rPr lang="en-US" sz="2800" i="1" dirty="0" smtClean="0">
                <a:solidFill>
                  <a:srgbClr val="002060"/>
                </a:solidFill>
              </a:rPr>
              <a:t>Wayfair</a:t>
            </a:r>
            <a:r>
              <a:rPr lang="en-US" sz="2800" dirty="0" smtClean="0">
                <a:solidFill>
                  <a:srgbClr val="002060"/>
                </a:solidFill>
              </a:rPr>
              <a:t> (Round 1)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228600"/>
            <a:ext cx="91440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1117600" indent="-1117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 smtClean="0">
                <a:solidFill>
                  <a:srgbClr val="002060"/>
                </a:solidFill>
                <a:latin typeface="Arial Black" pitchFamily="34" charset="0"/>
              </a:rPr>
              <a:t>Recent Code Changes</a:t>
            </a:r>
            <a:endParaRPr lang="en-US" altLang="en-US" sz="3600" b="1" i="0" dirty="0">
              <a:solidFill>
                <a:srgbClr val="002060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1691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219200"/>
            <a:ext cx="9144000" cy="47397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spcAft>
                <a:spcPts val="1200"/>
              </a:spcAft>
            </a:pPr>
            <a:r>
              <a:rPr lang="en-US" sz="2800" b="1" dirty="0" smtClean="0">
                <a:solidFill>
                  <a:srgbClr val="002060"/>
                </a:solidFill>
              </a:rPr>
              <a:t>May 2019</a:t>
            </a:r>
          </a:p>
          <a:p>
            <a:pPr marL="914400" lvl="1" indent="-457200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002060"/>
                </a:solidFill>
              </a:rPr>
              <a:t>445: Real property rental</a:t>
            </a:r>
          </a:p>
          <a:p>
            <a:pPr marL="1371600" lvl="2" indent="-457200"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sz="2800" dirty="0" smtClean="0">
                <a:solidFill>
                  <a:srgbClr val="002060"/>
                </a:solidFill>
              </a:rPr>
              <a:t>Created an exemption for Life Care Contracts</a:t>
            </a:r>
          </a:p>
          <a:p>
            <a:pPr marL="1371600" lvl="2" indent="-457200"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sz="2800" dirty="0" smtClean="0">
                <a:solidFill>
                  <a:srgbClr val="002060"/>
                </a:solidFill>
              </a:rPr>
              <a:t>A life care contract is a form of regulated insurance that provides a resident with housing and care, even if their funds are exhausted</a:t>
            </a:r>
          </a:p>
          <a:p>
            <a:pPr marL="1371600" lvl="2" indent="-457200"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sz="2800" dirty="0" smtClean="0">
                <a:solidFill>
                  <a:srgbClr val="002060"/>
                </a:solidFill>
              </a:rPr>
              <a:t>Only allowed for facilities authorized by the Dept. of Insurance to sell such contracts</a:t>
            </a:r>
          </a:p>
          <a:p>
            <a:pPr marL="1371600" lvl="2" indent="-457200"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sz="2800" dirty="0" smtClean="0">
                <a:solidFill>
                  <a:srgbClr val="002060"/>
                </a:solidFill>
              </a:rPr>
              <a:t>Refunds to 2012, capped at $10K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228600"/>
            <a:ext cx="91440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1117600" indent="-1117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 smtClean="0">
                <a:solidFill>
                  <a:srgbClr val="002060"/>
                </a:solidFill>
                <a:latin typeface="Arial Black" pitchFamily="34" charset="0"/>
              </a:rPr>
              <a:t>Recent Code Changes</a:t>
            </a:r>
            <a:endParaRPr lang="en-US" altLang="en-US" sz="3600" b="1" i="0" dirty="0">
              <a:solidFill>
                <a:srgbClr val="002060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54938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219200"/>
            <a:ext cx="9144000" cy="47397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spcAft>
                <a:spcPts val="1200"/>
              </a:spcAft>
            </a:pPr>
            <a:r>
              <a:rPr lang="en-US" sz="2800" b="1" dirty="0" smtClean="0">
                <a:solidFill>
                  <a:srgbClr val="002060"/>
                </a:solidFill>
              </a:rPr>
              <a:t>May 2019</a:t>
            </a:r>
          </a:p>
          <a:p>
            <a:pPr marL="914400" lvl="1" indent="-457200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002060"/>
                </a:solidFill>
              </a:rPr>
              <a:t>470: Telecommunications</a:t>
            </a:r>
          </a:p>
          <a:p>
            <a:pPr marL="1371600" lvl="2" indent="-457200"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sz="2800" dirty="0" smtClean="0">
                <a:solidFill>
                  <a:srgbClr val="002060"/>
                </a:solidFill>
              </a:rPr>
              <a:t>Created an exemption for Over-the-Top programming (TV or audio)</a:t>
            </a:r>
          </a:p>
          <a:p>
            <a:pPr marL="1371600" lvl="2" indent="-457200"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sz="2800" dirty="0" smtClean="0">
                <a:solidFill>
                  <a:srgbClr val="002060"/>
                </a:solidFill>
              </a:rPr>
              <a:t>Basically, streaming content of live broadcast television and radio programming (Sling)</a:t>
            </a:r>
          </a:p>
          <a:p>
            <a:pPr marL="1371600" lvl="2" indent="-457200"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sz="2800" dirty="0" smtClean="0">
                <a:solidFill>
                  <a:srgbClr val="002060"/>
                </a:solidFill>
              </a:rPr>
              <a:t>Also allows exemption for on-demand programming provided at no charge</a:t>
            </a:r>
          </a:p>
          <a:p>
            <a:pPr marL="1371600" lvl="2" indent="-457200"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sz="2800" dirty="0" smtClean="0">
                <a:solidFill>
                  <a:srgbClr val="002060"/>
                </a:solidFill>
              </a:rPr>
              <a:t>Pay-per-view remains taxable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228600"/>
            <a:ext cx="91440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1117600" indent="-1117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 smtClean="0">
                <a:solidFill>
                  <a:srgbClr val="002060"/>
                </a:solidFill>
                <a:latin typeface="Arial Black" pitchFamily="34" charset="0"/>
              </a:rPr>
              <a:t>Recent Code Changes</a:t>
            </a:r>
            <a:endParaRPr lang="en-US" altLang="en-US" sz="3600" b="1" i="0" dirty="0">
              <a:solidFill>
                <a:srgbClr val="002060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84019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066800"/>
            <a:ext cx="9144000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lvl="1" indent="-457200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002060"/>
                </a:solidFill>
              </a:rPr>
              <a:t>Retail conformity for </a:t>
            </a:r>
            <a:r>
              <a:rPr lang="en-US" sz="2800" i="1" dirty="0" smtClean="0">
                <a:solidFill>
                  <a:srgbClr val="002060"/>
                </a:solidFill>
              </a:rPr>
              <a:t>Wayfair</a:t>
            </a:r>
            <a:r>
              <a:rPr lang="en-US" sz="2800" dirty="0" smtClean="0">
                <a:solidFill>
                  <a:srgbClr val="002060"/>
                </a:solidFill>
              </a:rPr>
              <a:t> (Round 2)</a:t>
            </a:r>
          </a:p>
          <a:p>
            <a:pPr marL="1371600" lvl="2" indent="-457200"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sz="2800" dirty="0" smtClean="0">
                <a:solidFill>
                  <a:srgbClr val="002060"/>
                </a:solidFill>
              </a:rPr>
              <a:t>Statute is controlling, 42-6017</a:t>
            </a:r>
          </a:p>
          <a:p>
            <a:pPr marL="1371600" lvl="2" indent="-457200"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sz="2800" dirty="0" smtClean="0">
                <a:solidFill>
                  <a:srgbClr val="002060"/>
                </a:solidFill>
              </a:rPr>
              <a:t>Adoption into MCTC is a formality</a:t>
            </a:r>
          </a:p>
          <a:p>
            <a:pPr marL="914400" lvl="1" indent="-457200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002060"/>
                </a:solidFill>
              </a:rPr>
              <a:t>Transient Lodging for Brokers</a:t>
            </a:r>
          </a:p>
          <a:p>
            <a:pPr marL="914400" lvl="1" indent="-457200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002060"/>
                </a:solidFill>
              </a:rPr>
              <a:t>Separate Residential and Commercial Leasing</a:t>
            </a:r>
          </a:p>
          <a:p>
            <a:pPr marL="914400" lvl="1" indent="-457200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002060"/>
                </a:solidFill>
              </a:rPr>
              <a:t>Move the Use Tax out of Options</a:t>
            </a:r>
          </a:p>
          <a:p>
            <a:pPr marL="914400" lvl="1" indent="-457200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002060"/>
                </a:solidFill>
              </a:rPr>
              <a:t>Collapse Options into one group</a:t>
            </a:r>
          </a:p>
          <a:p>
            <a:pPr marL="914400" lvl="1" indent="-457200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002060"/>
                </a:solidFill>
              </a:rPr>
              <a:t>Clean-up Administration in Article V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228600"/>
            <a:ext cx="91440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1117600" indent="-1117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 smtClean="0">
                <a:solidFill>
                  <a:srgbClr val="002060"/>
                </a:solidFill>
                <a:latin typeface="Arial Black" pitchFamily="34" charset="0"/>
              </a:rPr>
              <a:t>Coming MCTC Changes</a:t>
            </a:r>
            <a:endParaRPr lang="en-US" altLang="en-US" sz="3600" b="1" i="0" dirty="0">
              <a:solidFill>
                <a:srgbClr val="002060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40239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066801"/>
            <a:ext cx="9144000" cy="1143000"/>
          </a:xfrm>
        </p:spPr>
        <p:txBody>
          <a:bodyPr>
            <a:noAutofit/>
          </a:bodyPr>
          <a:lstStyle/>
          <a:p>
            <a:pPr algn="ctr"/>
            <a:r>
              <a:rPr lang="en-US" b="1" dirty="0" smtClean="0">
                <a:solidFill>
                  <a:srgbClr val="002060"/>
                </a:solidFill>
              </a:rPr>
              <a:t>Questions?</a:t>
            </a:r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685800" y="4114800"/>
            <a:ext cx="3733800" cy="1905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0" y="5071965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>
                <a:solidFill>
                  <a:srgbClr val="002060"/>
                </a:solidFill>
              </a:rPr>
              <a:t>GFOAz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smtClean="0">
                <a:solidFill>
                  <a:srgbClr val="002060"/>
                </a:solidFill>
              </a:rPr>
              <a:t>Winter </a:t>
            </a:r>
            <a:r>
              <a:rPr lang="en-US" dirty="0">
                <a:solidFill>
                  <a:srgbClr val="002060"/>
                </a:solidFill>
              </a:rPr>
              <a:t>Training</a:t>
            </a:r>
          </a:p>
          <a:p>
            <a:pPr algn="ctr"/>
            <a:r>
              <a:rPr lang="en-US" dirty="0" smtClean="0">
                <a:solidFill>
                  <a:srgbClr val="002060"/>
                </a:solidFill>
              </a:rPr>
              <a:t>January 9, 2020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2868305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002060"/>
                </a:solidFill>
              </a:rPr>
              <a:t>Lee Grafstrom</a:t>
            </a:r>
          </a:p>
          <a:p>
            <a:pPr algn="ctr"/>
            <a:r>
              <a:rPr lang="en-US" sz="2400" b="1" dirty="0" smtClean="0">
                <a:solidFill>
                  <a:srgbClr val="002060"/>
                </a:solidFill>
              </a:rPr>
              <a:t>Tax </a:t>
            </a:r>
            <a:r>
              <a:rPr lang="en-US" sz="2400" b="1" dirty="0">
                <a:solidFill>
                  <a:srgbClr val="002060"/>
                </a:solidFill>
              </a:rPr>
              <a:t>Policy </a:t>
            </a:r>
            <a:r>
              <a:rPr lang="en-US" sz="2400" b="1" dirty="0" smtClean="0">
                <a:solidFill>
                  <a:srgbClr val="002060"/>
                </a:solidFill>
              </a:rPr>
              <a:t>Analyst</a:t>
            </a:r>
          </a:p>
          <a:p>
            <a:pPr algn="ctr"/>
            <a:r>
              <a:rPr lang="en-US" sz="2400" b="1" dirty="0" smtClean="0">
                <a:solidFill>
                  <a:srgbClr val="002060"/>
                </a:solidFill>
              </a:rPr>
              <a:t>lgrafstrom@azleague.org</a:t>
            </a:r>
          </a:p>
        </p:txBody>
      </p:sp>
    </p:spTree>
    <p:extLst>
      <p:ext uri="{BB962C8B-B14F-4D97-AF65-F5344CB8AC3E}">
        <p14:creationId xmlns:p14="http://schemas.microsoft.com/office/powerpoint/2010/main" val="13958762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066801"/>
            <a:ext cx="9144000" cy="1143000"/>
          </a:xfrm>
        </p:spPr>
        <p:txBody>
          <a:bodyPr>
            <a:noAutofit/>
          </a:bodyPr>
          <a:lstStyle/>
          <a:p>
            <a:pPr algn="ctr"/>
            <a:r>
              <a:rPr lang="en-US" b="1" dirty="0" smtClean="0">
                <a:solidFill>
                  <a:srgbClr val="002060"/>
                </a:solidFill>
              </a:rPr>
              <a:t>Sales Tax Update</a:t>
            </a:r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685800" y="4114800"/>
            <a:ext cx="3733800" cy="1905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0" y="5071965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>
                <a:solidFill>
                  <a:srgbClr val="002060"/>
                </a:solidFill>
              </a:rPr>
              <a:t>GFOAz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smtClean="0">
                <a:solidFill>
                  <a:srgbClr val="002060"/>
                </a:solidFill>
              </a:rPr>
              <a:t>Winter </a:t>
            </a:r>
            <a:r>
              <a:rPr lang="en-US" dirty="0">
                <a:solidFill>
                  <a:srgbClr val="002060"/>
                </a:solidFill>
              </a:rPr>
              <a:t>Training</a:t>
            </a:r>
          </a:p>
          <a:p>
            <a:pPr algn="ctr"/>
            <a:r>
              <a:rPr lang="en-US" dirty="0" smtClean="0">
                <a:solidFill>
                  <a:srgbClr val="002060"/>
                </a:solidFill>
              </a:rPr>
              <a:t>January 9, 2020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2868305"/>
            <a:ext cx="9144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002060"/>
                </a:solidFill>
              </a:rPr>
              <a:t>Presented by</a:t>
            </a:r>
          </a:p>
          <a:p>
            <a:endParaRPr lang="en-US" sz="2400" b="1" dirty="0">
              <a:solidFill>
                <a:srgbClr val="002060"/>
              </a:solidFill>
            </a:endParaRPr>
          </a:p>
          <a:p>
            <a:pPr algn="ctr"/>
            <a:r>
              <a:rPr lang="en-US" sz="2400" b="1" dirty="0" smtClean="0">
                <a:solidFill>
                  <a:srgbClr val="002060"/>
                </a:solidFill>
              </a:rPr>
              <a:t>Lee Grafstrom</a:t>
            </a:r>
          </a:p>
          <a:p>
            <a:pPr algn="ctr"/>
            <a:r>
              <a:rPr lang="en-US" sz="2400" b="1" dirty="0" smtClean="0">
                <a:solidFill>
                  <a:srgbClr val="002060"/>
                </a:solidFill>
              </a:rPr>
              <a:t>Tax </a:t>
            </a:r>
            <a:r>
              <a:rPr lang="en-US" sz="2400" b="1" dirty="0">
                <a:solidFill>
                  <a:srgbClr val="002060"/>
                </a:solidFill>
              </a:rPr>
              <a:t>Policy </a:t>
            </a:r>
            <a:r>
              <a:rPr lang="en-US" sz="2400" b="1" dirty="0" smtClean="0">
                <a:solidFill>
                  <a:srgbClr val="002060"/>
                </a:solidFill>
              </a:rPr>
              <a:t>Analyst</a:t>
            </a:r>
          </a:p>
          <a:p>
            <a:pPr algn="ctr"/>
            <a:r>
              <a:rPr lang="en-US" sz="2400" b="1" dirty="0" smtClean="0">
                <a:solidFill>
                  <a:srgbClr val="002060"/>
                </a:solidFill>
              </a:rPr>
              <a:t>League </a:t>
            </a:r>
            <a:r>
              <a:rPr lang="en-US" sz="2400" b="1" dirty="0">
                <a:solidFill>
                  <a:srgbClr val="002060"/>
                </a:solidFill>
              </a:rPr>
              <a:t>of </a:t>
            </a:r>
            <a:r>
              <a:rPr lang="en-US" sz="2400" b="1" dirty="0" smtClean="0">
                <a:solidFill>
                  <a:srgbClr val="002060"/>
                </a:solidFill>
              </a:rPr>
              <a:t>Arizona </a:t>
            </a:r>
            <a:r>
              <a:rPr lang="en-US" sz="2400" b="1" dirty="0">
                <a:solidFill>
                  <a:srgbClr val="002060"/>
                </a:solidFill>
              </a:rPr>
              <a:t>Cities &amp; </a:t>
            </a:r>
            <a:r>
              <a:rPr lang="en-US" sz="2400" b="1" dirty="0" smtClean="0">
                <a:solidFill>
                  <a:srgbClr val="002060"/>
                </a:solidFill>
              </a:rPr>
              <a:t>Towns</a:t>
            </a:r>
          </a:p>
        </p:txBody>
      </p:sp>
    </p:spTree>
    <p:extLst>
      <p:ext uri="{BB962C8B-B14F-4D97-AF65-F5344CB8AC3E}">
        <p14:creationId xmlns:p14="http://schemas.microsoft.com/office/powerpoint/2010/main" val="23690956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524000"/>
            <a:ext cx="91440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lvl="1" indent="-457200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002060"/>
                </a:solidFill>
              </a:rPr>
              <a:t>Many cities and towns have 2011 version</a:t>
            </a:r>
          </a:p>
          <a:p>
            <a:pPr marL="1371600" lvl="2" indent="-457200"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sz="2800" dirty="0">
                <a:solidFill>
                  <a:srgbClr val="002060"/>
                </a:solidFill>
              </a:rPr>
              <a:t>One amendment coming for 2012-2014</a:t>
            </a:r>
          </a:p>
          <a:p>
            <a:pPr marL="914400" lvl="1" indent="-457200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002060"/>
                </a:solidFill>
              </a:rPr>
              <a:t>Some have 2015 version</a:t>
            </a:r>
          </a:p>
          <a:p>
            <a:pPr marL="1371600" lvl="2" indent="-457200"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sz="2800" dirty="0" smtClean="0">
                <a:solidFill>
                  <a:srgbClr val="002060"/>
                </a:solidFill>
              </a:rPr>
              <a:t>No changes by MTCC from 2015 to 2018</a:t>
            </a:r>
            <a:endParaRPr lang="en-US" sz="2800" dirty="0">
              <a:solidFill>
                <a:srgbClr val="002060"/>
              </a:solidFill>
            </a:endParaRPr>
          </a:p>
          <a:p>
            <a:pPr marL="1371600" lvl="2" indent="-457200"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sz="2800" dirty="0" smtClean="0">
                <a:solidFill>
                  <a:srgbClr val="002060"/>
                </a:solidFill>
              </a:rPr>
              <a:t>MTCC met Dec-18, Feb-19, and May-19</a:t>
            </a:r>
          </a:p>
          <a:p>
            <a:pPr marL="1371600" lvl="2" indent="-457200"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sz="2800" dirty="0" smtClean="0">
                <a:solidFill>
                  <a:srgbClr val="002060"/>
                </a:solidFill>
              </a:rPr>
              <a:t>One amendment coming for 2018-2019</a:t>
            </a: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002060"/>
                </a:solidFill>
              </a:rPr>
              <a:t>All will have 2020 version by year end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228600"/>
            <a:ext cx="91440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1117600" indent="-1117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 smtClean="0">
                <a:solidFill>
                  <a:srgbClr val="002060"/>
                </a:solidFill>
                <a:latin typeface="Arial Black" pitchFamily="34" charset="0"/>
              </a:rPr>
              <a:t>Local Code Status</a:t>
            </a:r>
            <a:endParaRPr lang="en-US" altLang="en-US" sz="3600" b="1" i="0" dirty="0">
              <a:solidFill>
                <a:srgbClr val="002060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40549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066800"/>
            <a:ext cx="9144000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lvl="1" indent="-457200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800" u="sng" dirty="0" smtClean="0">
                <a:solidFill>
                  <a:srgbClr val="002060"/>
                </a:solidFill>
              </a:rPr>
              <a:t>Regardless of the Local version:</a:t>
            </a:r>
          </a:p>
          <a:p>
            <a:pPr marL="1371600" lvl="2" indent="-457200"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sz="2800" dirty="0" smtClean="0">
                <a:solidFill>
                  <a:srgbClr val="002060"/>
                </a:solidFill>
              </a:rPr>
              <a:t>Statutory preemptions are controlling</a:t>
            </a:r>
          </a:p>
          <a:p>
            <a:pPr marL="1371600" lvl="2" indent="-457200"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sz="2800" dirty="0" smtClean="0">
                <a:solidFill>
                  <a:srgbClr val="002060"/>
                </a:solidFill>
              </a:rPr>
              <a:t>The Master version of the MTCC is controlling</a:t>
            </a:r>
            <a:endParaRPr lang="en-US" sz="2800" dirty="0">
              <a:solidFill>
                <a:srgbClr val="002060"/>
              </a:solidFill>
            </a:endParaRPr>
          </a:p>
          <a:p>
            <a:pPr marL="914400" lvl="1" indent="-457200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002060"/>
                </a:solidFill>
              </a:rPr>
              <a:t>If the legislature acted, it overrides your code</a:t>
            </a:r>
          </a:p>
          <a:p>
            <a:pPr marL="914400" lvl="1" indent="-457200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002060"/>
                </a:solidFill>
              </a:rPr>
              <a:t>If the MTCC acted, it overrides your code</a:t>
            </a:r>
          </a:p>
          <a:p>
            <a:pPr marL="914400" lvl="1" indent="-457200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002060"/>
                </a:solidFill>
              </a:rPr>
              <a:t>It doesn’t matter when, or even if, your Council  adopts MCTC changes</a:t>
            </a:r>
          </a:p>
          <a:p>
            <a:pPr marL="914400" lvl="1" indent="-457200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002060"/>
                </a:solidFill>
              </a:rPr>
              <a:t>League will propose adoption by reference to    end redundant Council approval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228600"/>
            <a:ext cx="91440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1117600" indent="-1117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 smtClean="0">
                <a:solidFill>
                  <a:srgbClr val="002060"/>
                </a:solidFill>
                <a:latin typeface="Arial Black" pitchFamily="34" charset="0"/>
              </a:rPr>
              <a:t>Local Code Status</a:t>
            </a:r>
            <a:endParaRPr lang="en-US" altLang="en-US" sz="3600" b="1" i="0" dirty="0">
              <a:solidFill>
                <a:srgbClr val="002060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33712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219200"/>
            <a:ext cx="9144000" cy="430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spcAft>
                <a:spcPts val="1200"/>
              </a:spcAft>
            </a:pPr>
            <a:r>
              <a:rPr lang="en-US" sz="2800" b="1" dirty="0" smtClean="0">
                <a:solidFill>
                  <a:srgbClr val="002060"/>
                </a:solidFill>
              </a:rPr>
              <a:t>December 2018</a:t>
            </a:r>
          </a:p>
          <a:p>
            <a:pPr marL="914400" lvl="1" indent="-457200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002060"/>
                </a:solidFill>
              </a:rPr>
              <a:t>No MTCC activity, 2015-2018</a:t>
            </a:r>
          </a:p>
          <a:p>
            <a:pPr marL="914400" lvl="1" indent="-457200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002060"/>
                </a:solidFill>
              </a:rPr>
              <a:t>Considerable activity over these years at the legislature required catch-up by the MTCC</a:t>
            </a:r>
          </a:p>
          <a:p>
            <a:pPr marL="914400" lvl="1" indent="-457200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002060"/>
                </a:solidFill>
              </a:rPr>
              <a:t>15 Sections amended to capture all changes</a:t>
            </a:r>
          </a:p>
          <a:p>
            <a:pPr marL="914400" lvl="1" indent="-457200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002060"/>
                </a:solidFill>
              </a:rPr>
              <a:t>Affected MCTC Sections:</a:t>
            </a:r>
          </a:p>
          <a:p>
            <a:pPr marL="1371600" lvl="2" indent="-457200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002060"/>
                </a:solidFill>
              </a:rPr>
              <a:t>110, 410, 415, 415.1, 422, 445, 450, 455,     462, 465, 470, 475, 480, 530, 660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228600"/>
            <a:ext cx="91440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1117600" indent="-1117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 smtClean="0">
                <a:solidFill>
                  <a:srgbClr val="002060"/>
                </a:solidFill>
                <a:latin typeface="Arial Black" pitchFamily="34" charset="0"/>
              </a:rPr>
              <a:t>Recent Code Changes</a:t>
            </a:r>
            <a:endParaRPr lang="en-US" altLang="en-US" sz="3600" b="1" i="0" dirty="0">
              <a:solidFill>
                <a:srgbClr val="002060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1595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219200"/>
            <a:ext cx="9144000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spcAft>
                <a:spcPts val="1200"/>
              </a:spcAft>
            </a:pPr>
            <a:r>
              <a:rPr lang="en-US" sz="2800" b="1" dirty="0" smtClean="0">
                <a:solidFill>
                  <a:srgbClr val="002060"/>
                </a:solidFill>
              </a:rPr>
              <a:t>December 2018</a:t>
            </a:r>
          </a:p>
          <a:p>
            <a:pPr marL="914400" lvl="1" indent="-457200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002060"/>
                </a:solidFill>
              </a:rPr>
              <a:t>415: Contracting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sz="2800" dirty="0" smtClean="0">
                <a:solidFill>
                  <a:srgbClr val="002060"/>
                </a:solidFill>
              </a:rPr>
              <a:t>– this is the culmination of several bills during 2013, 2014, 2015, and 2018 that resulted in the new exemptions for MRRA</a:t>
            </a:r>
          </a:p>
          <a:p>
            <a:pPr marL="914400" lvl="1" indent="-457200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002060"/>
                </a:solidFill>
              </a:rPr>
              <a:t>Maintenance, Repair, Replacement and Alteration activities are exempt from Contracting, taxed on materials only, either at the vendor or jobsite</a:t>
            </a:r>
          </a:p>
          <a:p>
            <a:pPr marL="914400" lvl="1" indent="-457200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002060"/>
                </a:solidFill>
              </a:rPr>
              <a:t>Guidance has been issued, but that guidance continues to be adjusted and edited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228600"/>
            <a:ext cx="91440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1117600" indent="-1117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 smtClean="0">
                <a:solidFill>
                  <a:srgbClr val="002060"/>
                </a:solidFill>
                <a:latin typeface="Arial Black" pitchFamily="34" charset="0"/>
              </a:rPr>
              <a:t>Recent Code Changes</a:t>
            </a:r>
            <a:endParaRPr lang="en-US" altLang="en-US" sz="3600" b="1" i="0" dirty="0">
              <a:solidFill>
                <a:srgbClr val="002060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15630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381000"/>
            <a:ext cx="9144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</a:rPr>
              <a:t>Meetings Continue Regarding MRRA</a:t>
            </a:r>
            <a:endParaRPr lang="en-US" sz="2400" b="1" dirty="0">
              <a:solidFill>
                <a:srgbClr val="002060"/>
              </a:solidFill>
            </a:endParaRPr>
          </a:p>
        </p:txBody>
      </p:sp>
      <p:pic>
        <p:nvPicPr>
          <p:cNvPr id="4" name="Picture 5" descr="E:\Photos\Pictures\Pictures\Pictures\Meeting with DO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066800"/>
            <a:ext cx="5486400" cy="4538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50755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219200"/>
            <a:ext cx="9144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spcAft>
                <a:spcPts val="1200"/>
              </a:spcAft>
            </a:pPr>
            <a:r>
              <a:rPr lang="en-US" sz="2800" b="1" dirty="0" smtClean="0">
                <a:solidFill>
                  <a:srgbClr val="002060"/>
                </a:solidFill>
              </a:rPr>
              <a:t>December 2018</a:t>
            </a:r>
          </a:p>
          <a:p>
            <a:pPr marL="914400" lvl="1" indent="-457200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002060"/>
                </a:solidFill>
              </a:rPr>
              <a:t>422: new </a:t>
            </a:r>
            <a:r>
              <a:rPr lang="en-US" sz="2800" dirty="0">
                <a:solidFill>
                  <a:srgbClr val="002060"/>
                </a:solidFill>
              </a:rPr>
              <a:t>exemption for Jet Fuel sales, limiting </a:t>
            </a:r>
            <a:r>
              <a:rPr lang="en-US" sz="2800" dirty="0" smtClean="0">
                <a:solidFill>
                  <a:srgbClr val="002060"/>
                </a:solidFill>
              </a:rPr>
              <a:t>imposition </a:t>
            </a:r>
            <a:r>
              <a:rPr lang="en-US" sz="2800" dirty="0">
                <a:solidFill>
                  <a:srgbClr val="002060"/>
                </a:solidFill>
              </a:rPr>
              <a:t>to only the first 10 million gallons </a:t>
            </a:r>
            <a:r>
              <a:rPr lang="en-US" sz="2800" dirty="0" smtClean="0">
                <a:solidFill>
                  <a:srgbClr val="002060"/>
                </a:solidFill>
              </a:rPr>
              <a:t>sold  </a:t>
            </a:r>
            <a:r>
              <a:rPr lang="en-US" sz="2800" dirty="0">
                <a:solidFill>
                  <a:srgbClr val="002060"/>
                </a:solidFill>
              </a:rPr>
              <a:t>to any individual purchaser </a:t>
            </a:r>
            <a:r>
              <a:rPr lang="en-US" sz="2800" dirty="0" smtClean="0">
                <a:solidFill>
                  <a:srgbClr val="002060"/>
                </a:solidFill>
              </a:rPr>
              <a:t>in a </a:t>
            </a:r>
            <a:r>
              <a:rPr lang="en-US" sz="2800" dirty="0">
                <a:solidFill>
                  <a:srgbClr val="002060"/>
                </a:solidFill>
              </a:rPr>
              <a:t>calendar </a:t>
            </a:r>
            <a:r>
              <a:rPr lang="en-US" sz="2800" dirty="0" smtClean="0">
                <a:solidFill>
                  <a:srgbClr val="002060"/>
                </a:solidFill>
              </a:rPr>
              <a:t>year</a:t>
            </a:r>
          </a:p>
          <a:p>
            <a:pPr marL="914400" lvl="1" indent="-457200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002060"/>
                </a:solidFill>
              </a:rPr>
              <a:t>Additionally</a:t>
            </a:r>
            <a:r>
              <a:rPr lang="en-US" sz="2800" dirty="0">
                <a:solidFill>
                  <a:srgbClr val="002060"/>
                </a:solidFill>
              </a:rPr>
              <a:t>, new language </a:t>
            </a:r>
            <a:r>
              <a:rPr lang="en-US" sz="2800" dirty="0" smtClean="0">
                <a:solidFill>
                  <a:srgbClr val="002060"/>
                </a:solidFill>
              </a:rPr>
              <a:t>restricts the </a:t>
            </a:r>
            <a:r>
              <a:rPr lang="en-US" sz="2800" dirty="0">
                <a:solidFill>
                  <a:srgbClr val="002060"/>
                </a:solidFill>
              </a:rPr>
              <a:t>use </a:t>
            </a:r>
            <a:r>
              <a:rPr lang="en-US" sz="2800" dirty="0" smtClean="0">
                <a:solidFill>
                  <a:srgbClr val="002060"/>
                </a:solidFill>
              </a:rPr>
              <a:t>of all </a:t>
            </a:r>
            <a:r>
              <a:rPr lang="en-US" sz="2800" dirty="0">
                <a:solidFill>
                  <a:srgbClr val="002060"/>
                </a:solidFill>
              </a:rPr>
              <a:t>funds collected from </a:t>
            </a:r>
            <a:r>
              <a:rPr lang="en-US" sz="2800" dirty="0" smtClean="0">
                <a:solidFill>
                  <a:srgbClr val="002060"/>
                </a:solidFill>
              </a:rPr>
              <a:t>this classification to </a:t>
            </a:r>
            <a:r>
              <a:rPr lang="en-US" sz="2800" dirty="0">
                <a:solidFill>
                  <a:srgbClr val="002060"/>
                </a:solidFill>
              </a:rPr>
              <a:t>support the local </a:t>
            </a:r>
            <a:r>
              <a:rPr lang="en-US" sz="2800" dirty="0" smtClean="0">
                <a:solidFill>
                  <a:srgbClr val="002060"/>
                </a:solidFill>
              </a:rPr>
              <a:t>airport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228600"/>
            <a:ext cx="91440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1117600" indent="-1117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 smtClean="0">
                <a:solidFill>
                  <a:srgbClr val="002060"/>
                </a:solidFill>
                <a:latin typeface="Arial Black" pitchFamily="34" charset="0"/>
              </a:rPr>
              <a:t>Recent Code Changes</a:t>
            </a:r>
            <a:endParaRPr lang="en-US" altLang="en-US" sz="3600" b="1" i="0" dirty="0">
              <a:solidFill>
                <a:srgbClr val="002060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05536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219200"/>
            <a:ext cx="9144000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spcAft>
                <a:spcPts val="1200"/>
              </a:spcAft>
            </a:pPr>
            <a:r>
              <a:rPr lang="en-US" sz="2800" b="1" dirty="0" smtClean="0">
                <a:solidFill>
                  <a:srgbClr val="002060"/>
                </a:solidFill>
              </a:rPr>
              <a:t>December 2018</a:t>
            </a:r>
          </a:p>
          <a:p>
            <a:pPr marL="914400" lvl="1" indent="-457200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002060"/>
                </a:solidFill>
              </a:rPr>
              <a:t>455: Restaurants &amp; Bars				   462: Food for Home Consumption</a:t>
            </a:r>
          </a:p>
          <a:p>
            <a:pPr marL="914400" lvl="1" indent="-457200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002060"/>
                </a:solidFill>
              </a:rPr>
              <a:t>New language for food sold using SNAP benefits</a:t>
            </a:r>
          </a:p>
          <a:p>
            <a:pPr marL="914400" lvl="1" indent="-457200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002060"/>
                </a:solidFill>
              </a:rPr>
              <a:t>New language related to exemption for food sold at certain MLB and pro golf events</a:t>
            </a:r>
          </a:p>
          <a:p>
            <a:pPr marL="914400" lvl="1" indent="-457200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002060"/>
                </a:solidFill>
              </a:rPr>
              <a:t>Additionally</a:t>
            </a:r>
            <a:r>
              <a:rPr lang="en-US" sz="2800" dirty="0">
                <a:solidFill>
                  <a:srgbClr val="002060"/>
                </a:solidFill>
              </a:rPr>
              <a:t>, new language </a:t>
            </a:r>
            <a:r>
              <a:rPr lang="en-US" sz="2800" dirty="0" smtClean="0">
                <a:solidFill>
                  <a:srgbClr val="002060"/>
                </a:solidFill>
              </a:rPr>
              <a:t>prohibits cities and towns from enacting any “discriminatory” tax       on food or beverages – No </a:t>
            </a:r>
            <a:r>
              <a:rPr lang="en-US" sz="2800" dirty="0">
                <a:solidFill>
                  <a:srgbClr val="002060"/>
                </a:solidFill>
              </a:rPr>
              <a:t>S</a:t>
            </a:r>
            <a:r>
              <a:rPr lang="en-US" sz="2800" dirty="0" smtClean="0">
                <a:solidFill>
                  <a:srgbClr val="002060"/>
                </a:solidFill>
              </a:rPr>
              <a:t>ugar Tax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228600"/>
            <a:ext cx="91440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1117600" indent="-1117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 smtClean="0">
                <a:solidFill>
                  <a:srgbClr val="002060"/>
                </a:solidFill>
                <a:latin typeface="Arial Black" pitchFamily="34" charset="0"/>
              </a:rPr>
              <a:t>Recent Code Changes</a:t>
            </a:r>
            <a:endParaRPr lang="en-US" altLang="en-US" sz="3600" b="1" i="0" dirty="0">
              <a:solidFill>
                <a:srgbClr val="002060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378289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erspective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erspec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">
      <a:dk1>
        <a:srgbClr val="808080"/>
      </a:dk1>
      <a:lt1>
        <a:srgbClr val="FFFFFF"/>
      </a:lt1>
      <a:dk2>
        <a:srgbClr val="000099"/>
      </a:dk2>
      <a:lt2>
        <a:srgbClr val="FFCC00"/>
      </a:lt2>
      <a:accent1>
        <a:srgbClr val="CC3300"/>
      </a:accent1>
      <a:accent2>
        <a:srgbClr val="3333CC"/>
      </a:accent2>
      <a:accent3>
        <a:srgbClr val="AAAACA"/>
      </a:accent3>
      <a:accent4>
        <a:srgbClr val="DADADA"/>
      </a:accent4>
      <a:accent5>
        <a:srgbClr val="E2ADA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6000" b="0" i="1" u="none" strike="noStrike" cap="none" normalizeH="0" baseline="0" smtClean="0">
            <a:ln>
              <a:noFill/>
            </a:ln>
            <a:solidFill>
              <a:srgbClr val="969696"/>
            </a:solidFill>
            <a:effectLst/>
            <a:latin typeface="Arial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6000" b="0" i="1" u="none" strike="noStrike" cap="none" normalizeH="0" baseline="0" smtClean="0">
            <a:ln>
              <a:noFill/>
            </a:ln>
            <a:solidFill>
              <a:srgbClr val="969696"/>
            </a:solidFill>
            <a:effectLst/>
            <a:latin typeface="Arial" charset="0"/>
            <a:cs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808080"/>
        </a:dk1>
        <a:lt1>
          <a:srgbClr val="FFFFFF"/>
        </a:lt1>
        <a:dk2>
          <a:srgbClr val="0000A0"/>
        </a:dk2>
        <a:lt2>
          <a:srgbClr val="FFCC00"/>
        </a:lt2>
        <a:accent1>
          <a:srgbClr val="CC3300"/>
        </a:accent1>
        <a:accent2>
          <a:srgbClr val="3333CC"/>
        </a:accent2>
        <a:accent3>
          <a:srgbClr val="AAAACD"/>
        </a:accent3>
        <a:accent4>
          <a:srgbClr val="DADADA"/>
        </a:accent4>
        <a:accent5>
          <a:srgbClr val="E2ADA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Perspective</Template>
  <TotalTime>3626</TotalTime>
  <Words>561</Words>
  <Application>Microsoft Office PowerPoint</Application>
  <PresentationFormat>On-screen Show (4:3)</PresentationFormat>
  <Paragraphs>84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Arial</vt:lpstr>
      <vt:lpstr>Arial Black</vt:lpstr>
      <vt:lpstr>Calibri</vt:lpstr>
      <vt:lpstr>Courier New</vt:lpstr>
      <vt:lpstr>Times New Roman</vt:lpstr>
      <vt:lpstr>Wingdings</vt:lpstr>
      <vt:lpstr>Perspective</vt:lpstr>
      <vt:lpstr>Default Design</vt:lpstr>
      <vt:lpstr>PowerPoint Presentation</vt:lpstr>
      <vt:lpstr>Sales Tax Update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Questions?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TPT Simplification and Legislation Update</dc:title>
  <dc:creator>Sandra Schilling</dc:creator>
  <cp:lastModifiedBy>Lee Grafstrom</cp:lastModifiedBy>
  <cp:revision>136</cp:revision>
  <cp:lastPrinted>2015-02-13T00:36:39Z</cp:lastPrinted>
  <dcterms:created xsi:type="dcterms:W3CDTF">2006-08-16T00:00:00Z</dcterms:created>
  <dcterms:modified xsi:type="dcterms:W3CDTF">2020-01-09T11:46:31Z</dcterms:modified>
</cp:coreProperties>
</file>