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45"/>
  </p:notesMasterIdLst>
  <p:sldIdLst>
    <p:sldId id="256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29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00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258" r:id="rId44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ps2-qc-srv\users\kristen.stone\Desktop\Data%20for%20GFOAz%20Present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FY19-20 Budget</a:t>
            </a:r>
            <a:r>
              <a:rPr lang="en-US" baseline="0" dirty="0" smtClean="0"/>
              <a:t>ed </a:t>
            </a:r>
            <a:r>
              <a:rPr lang="en-US" dirty="0" smtClean="0"/>
              <a:t>Operating Revenues</a:t>
            </a:r>
            <a:endParaRPr lang="en-US" dirty="0"/>
          </a:p>
        </c:rich>
      </c:tx>
      <c:layout>
        <c:manualLayout>
          <c:xMode val="edge"/>
          <c:yMode val="edge"/>
          <c:x val="0.34815020461298951"/>
          <c:y val="2.77422555145469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158183023013421"/>
          <c:y val="9.5570272298241943E-2"/>
          <c:w val="0.43879228134863846"/>
          <c:h val="0.8820169151362500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65-4AE1-8B4D-12723DADF9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65-4AE1-8B4D-12723DADF9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D65-4AE1-8B4D-12723DADF9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D65-4AE1-8B4D-12723DADF92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D65-4AE1-8B4D-12723DADF923}"/>
              </c:ext>
            </c:extLst>
          </c:dPt>
          <c:dLbls>
            <c:dLbl>
              <c:idx val="0"/>
              <c:layout>
                <c:manualLayout>
                  <c:x val="-0.16239652371983809"/>
                  <c:y val="7.70362751835148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20326721535759"/>
                      <c:h val="7.85857638904690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D65-4AE1-8B4D-12723DADF923}"/>
                </c:ext>
              </c:extLst>
            </c:dLbl>
            <c:dLbl>
              <c:idx val="1"/>
              <c:layout>
                <c:manualLayout>
                  <c:x val="1.202937212739532E-2"/>
                  <c:y val="-5.72729354964063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82442724086367"/>
                      <c:h val="7.61678064071585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D65-4AE1-8B4D-12723DADF923}"/>
                </c:ext>
              </c:extLst>
            </c:dLbl>
            <c:dLbl>
              <c:idx val="2"/>
              <c:layout>
                <c:manualLayout>
                  <c:x val="9.8039382838272571E-2"/>
                  <c:y val="-0.162801348885258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57743183703099"/>
                      <c:h val="9.73341767658610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D65-4AE1-8B4D-12723DADF923}"/>
                </c:ext>
              </c:extLst>
            </c:dLbl>
            <c:dLbl>
              <c:idx val="3"/>
              <c:layout>
                <c:manualLayout>
                  <c:x val="0.13954071667778672"/>
                  <c:y val="-4.26842445069407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29372127395407"/>
                      <c:h val="0.100348062409431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D65-4AE1-8B4D-12723DADF923}"/>
                </c:ext>
              </c:extLst>
            </c:dLbl>
            <c:dLbl>
              <c:idx val="4"/>
              <c:layout>
                <c:manualLayout>
                  <c:x val="0.10345260029560048"/>
                  <c:y val="0.180954387608194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19592418350873"/>
                      <c:h val="0.114938494654973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D65-4AE1-8B4D-12723DADF9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Sheet1!$B$3:$B$7</c:f>
              <c:strCache>
                <c:ptCount val="5"/>
                <c:pt idx="0">
                  <c:v>Sales Tax</c:v>
                </c:pt>
                <c:pt idx="1">
                  <c:v>Construction Sales Tax</c:v>
                </c:pt>
                <c:pt idx="2">
                  <c:v>State Shared Revenue</c:v>
                </c:pt>
                <c:pt idx="3">
                  <c:v>Property Tax</c:v>
                </c:pt>
                <c:pt idx="4">
                  <c:v>Other Revenues</c:v>
                </c:pt>
              </c:strCache>
            </c:strRef>
          </c:cat>
          <c:val>
            <c:numRef>
              <c:f>Sheet1!$C$3:$C$7</c:f>
              <c:numCache>
                <c:formatCode>_("$"* #,##0_);_("$"* \(#,##0\);_("$"* "-"??_);_(@_)</c:formatCode>
                <c:ptCount val="5"/>
                <c:pt idx="0">
                  <c:v>24000000</c:v>
                </c:pt>
                <c:pt idx="1">
                  <c:v>5500000</c:v>
                </c:pt>
                <c:pt idx="2">
                  <c:v>14781000</c:v>
                </c:pt>
                <c:pt idx="3">
                  <c:v>8343000</c:v>
                </c:pt>
                <c:pt idx="4">
                  <c:v>14100000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65-4AE1-8B4D-12723DADF92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46882532632575E-2"/>
          <c:y val="5.6875438977892226E-2"/>
          <c:w val="0.8387256499359248"/>
          <c:h val="0.69718238904311181"/>
        </c:manualLayout>
      </c:layout>
      <c:pie3DChart>
        <c:varyColors val="1"/>
        <c:ser>
          <c:idx val="0"/>
          <c:order val="0"/>
          <c:tx>
            <c:strRef>
              <c:f>'Revenue Pies'!$C$22</c:f>
              <c:strCache>
                <c:ptCount val="1"/>
                <c:pt idx="0">
                  <c:v>Revenue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D5C-4A63-83CA-0EA33352D0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D5C-4A63-83CA-0EA33352D0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D5C-4A63-83CA-0EA33352D0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D5C-4A63-83CA-0EA33352D01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D5C-4A63-83CA-0EA33352D01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D5C-4A63-83CA-0EA33352D01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D5C-4A63-83CA-0EA33352D017}"/>
              </c:ext>
            </c:extLst>
          </c:dPt>
          <c:dLbls>
            <c:dLbl>
              <c:idx val="0"/>
              <c:layout>
                <c:manualLayout>
                  <c:x val="0.22606756232752989"/>
                  <c:y val="9.14756098685225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5C-4A63-83CA-0EA33352D017}"/>
                </c:ext>
              </c:extLst>
            </c:dLbl>
            <c:dLbl>
              <c:idx val="1"/>
              <c:layout>
                <c:manualLayout>
                  <c:x val="-0.18083439867523157"/>
                  <c:y val="2.99203798356727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5C-4A63-83CA-0EA33352D017}"/>
                </c:ext>
              </c:extLst>
            </c:dLbl>
            <c:dLbl>
              <c:idx val="2"/>
              <c:layout>
                <c:manualLayout>
                  <c:x val="4.6706693194221355E-2"/>
                  <c:y val="2.13008796280813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5C-4A63-83CA-0EA33352D01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5D5C-4A63-83CA-0EA33352D017}"/>
                </c:ext>
              </c:extLst>
            </c:dLbl>
            <c:dLbl>
              <c:idx val="4"/>
              <c:layout>
                <c:manualLayout>
                  <c:x val="0.13548502997347553"/>
                  <c:y val="8.291916117595905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D5C-4A63-83CA-0EA33352D017}"/>
                </c:ext>
              </c:extLst>
            </c:dLbl>
            <c:dLbl>
              <c:idx val="5"/>
              <c:layout>
                <c:manualLayout>
                  <c:x val="-1.6561772654646346E-2"/>
                  <c:y val="9.7665473761664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D5C-4A63-83CA-0EA33352D017}"/>
                </c:ext>
              </c:extLst>
            </c:dLbl>
            <c:dLbl>
              <c:idx val="6"/>
              <c:layout>
                <c:manualLayout>
                  <c:x val="-0.13187431781756087"/>
                  <c:y val="-6.24111592360948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D5C-4A63-83CA-0EA33352D0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5A5D5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'Revenue Pies'!$B$23:$B$29</c:f>
              <c:strCache>
                <c:ptCount val="7"/>
                <c:pt idx="0">
                  <c:v>Sales Tax</c:v>
                </c:pt>
                <c:pt idx="1">
                  <c:v>State Shared</c:v>
                </c:pt>
                <c:pt idx="2">
                  <c:v>Lic./Fees</c:v>
                </c:pt>
                <c:pt idx="3">
                  <c:v>Misc.</c:v>
                </c:pt>
                <c:pt idx="4">
                  <c:v>Property Tax</c:v>
                </c:pt>
                <c:pt idx="5">
                  <c:v>Development</c:v>
                </c:pt>
                <c:pt idx="6">
                  <c:v>Franchise Fees</c:v>
                </c:pt>
              </c:strCache>
            </c:strRef>
          </c:cat>
          <c:val>
            <c:numRef>
              <c:f>'Revenue Pies'!$C$23:$C$29</c:f>
              <c:numCache>
                <c:formatCode>_(* #,##0_);_(* \(#,##0\);_(* "-"??_);_(@_)</c:formatCode>
                <c:ptCount val="7"/>
                <c:pt idx="0">
                  <c:v>117815423.95999999</c:v>
                </c:pt>
                <c:pt idx="1">
                  <c:v>69845093</c:v>
                </c:pt>
                <c:pt idx="2">
                  <c:v>8085322</c:v>
                </c:pt>
                <c:pt idx="3">
                  <c:v>23832220.039999999</c:v>
                </c:pt>
                <c:pt idx="4">
                  <c:v>6178628</c:v>
                </c:pt>
                <c:pt idx="5">
                  <c:v>5275073</c:v>
                </c:pt>
                <c:pt idx="6">
                  <c:v>4650501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D5C-4A63-83CA-0EA33352D01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860172251371812E-2"/>
          <c:y val="9.069465489117419E-2"/>
          <c:w val="0.82804553087309407"/>
          <c:h val="0.72268929113642089"/>
        </c:manualLayout>
      </c:layout>
      <c:pie3DChart>
        <c:varyColors val="1"/>
        <c:ser>
          <c:idx val="0"/>
          <c:order val="0"/>
          <c:tx>
            <c:strRef>
              <c:f>'Debt Service Pie'!$D$4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968-4671-AFC5-5381CD40B7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968-4671-AFC5-5381CD40B7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968-4671-AFC5-5381CD40B7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968-4671-AFC5-5381CD40B7D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968-4671-AFC5-5381CD40B7DB}"/>
              </c:ext>
            </c:extLst>
          </c:dPt>
          <c:dLbls>
            <c:dLbl>
              <c:idx val="0"/>
              <c:layout>
                <c:manualLayout>
                  <c:x val="-0.10737701022829876"/>
                  <c:y val="0.1276095815254167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68-4671-AFC5-5381CD40B7DB}"/>
                </c:ext>
              </c:extLst>
            </c:dLbl>
            <c:dLbl>
              <c:idx val="1"/>
              <c:layout>
                <c:manualLayout>
                  <c:x val="-0.18815708922576335"/>
                  <c:y val="-0.167629177860277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68-4671-AFC5-5381CD40B7DB}"/>
                </c:ext>
              </c:extLst>
            </c:dLbl>
            <c:dLbl>
              <c:idx val="2"/>
              <c:layout>
                <c:manualLayout>
                  <c:x val="2.3846975258083478E-2"/>
                  <c:y val="-0.3625170159014534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68-4671-AFC5-5381CD40B7DB}"/>
                </c:ext>
              </c:extLst>
            </c:dLbl>
            <c:dLbl>
              <c:idx val="3"/>
              <c:layout>
                <c:manualLayout>
                  <c:x val="0.17395655418985667"/>
                  <c:y val="-0.201155013432332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68-4671-AFC5-5381CD40B7DB}"/>
                </c:ext>
              </c:extLst>
            </c:dLbl>
            <c:dLbl>
              <c:idx val="4"/>
              <c:layout>
                <c:manualLayout>
                  <c:x val="0.22057386374754356"/>
                  <c:y val="5.43661901187659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68-4671-AFC5-5381CD40B7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'Debt Service Pie'!$C$5:$C$9</c:f>
              <c:strCache>
                <c:ptCount val="5"/>
                <c:pt idx="0">
                  <c:v>G.O.</c:v>
                </c:pt>
                <c:pt idx="1">
                  <c:v>M.P.C.</c:v>
                </c:pt>
                <c:pt idx="2">
                  <c:v>Excise</c:v>
                </c:pt>
                <c:pt idx="3">
                  <c:v>Transportation</c:v>
                </c:pt>
                <c:pt idx="4">
                  <c:v>Water &amp; Sewer</c:v>
                </c:pt>
              </c:strCache>
            </c:strRef>
          </c:cat>
          <c:val>
            <c:numRef>
              <c:f>'Debt Service Pie'!$D$5:$D$9</c:f>
              <c:numCache>
                <c:formatCode>0%</c:formatCode>
                <c:ptCount val="5"/>
                <c:pt idx="0">
                  <c:v>0.23997903950638672</c:v>
                </c:pt>
                <c:pt idx="1">
                  <c:v>0.19538718353870338</c:v>
                </c:pt>
                <c:pt idx="2">
                  <c:v>0.19470550132384337</c:v>
                </c:pt>
                <c:pt idx="3">
                  <c:v>8.1068467204913577E-2</c:v>
                </c:pt>
                <c:pt idx="4">
                  <c:v>0.28885980842615294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968-4671-AFC5-5381CD40B7D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76410906785036E-2"/>
          <c:y val="3.3110420281206705E-2"/>
          <c:w val="0.81625871908687386"/>
          <c:h val="0.62853466232669875"/>
        </c:manualLayout>
      </c:layout>
      <c:pie3DChart>
        <c:varyColors val="1"/>
        <c:ser>
          <c:idx val="0"/>
          <c:order val="0"/>
          <c:tx>
            <c:strRef>
              <c:f>'Expenditures Pies'!$C$30</c:f>
              <c:strCache>
                <c:ptCount val="1"/>
                <c:pt idx="0">
                  <c:v>Operating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5E9-4CA3-9A2A-87211DA24B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5E9-4CA3-9A2A-87211DA24B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5E9-4CA3-9A2A-87211DA24B5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5E9-4CA3-9A2A-87211DA24B5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5E9-4CA3-9A2A-87211DA24B5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5E9-4CA3-9A2A-87211DA24B5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5E9-4CA3-9A2A-87211DA24B59}"/>
              </c:ext>
            </c:extLst>
          </c:dPt>
          <c:dLbls>
            <c:dLbl>
              <c:idx val="0"/>
              <c:layout>
                <c:manualLayout>
                  <c:x val="-0.11282228943393267"/>
                  <c:y val="8.15095578509411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E9-4CA3-9A2A-87211DA24B59}"/>
                </c:ext>
              </c:extLst>
            </c:dLbl>
            <c:dLbl>
              <c:idx val="1"/>
              <c:layout>
                <c:manualLayout>
                  <c:x val="-0.16994636323648254"/>
                  <c:y val="-0.2446470931199777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7FD0AEE-6349-4293-8F05-A15FDF1450DB}" type="CATEGORYNAME">
                      <a:rPr lang="en-US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195576EE-5F36-4B49-832F-551C790140DD}" type="PERCENTAG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5E9-4CA3-9A2A-87211DA24B59}"/>
                </c:ext>
              </c:extLst>
            </c:dLbl>
            <c:dLbl>
              <c:idx val="2"/>
              <c:layout>
                <c:manualLayout>
                  <c:x val="7.4331211277018652E-2"/>
                  <c:y val="0.1599326952669067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E9-4CA3-9A2A-87211DA24B59}"/>
                </c:ext>
              </c:extLst>
            </c:dLbl>
            <c:dLbl>
              <c:idx val="3"/>
              <c:layout>
                <c:manualLayout>
                  <c:x val="-2.2413279276023022E-2"/>
                  <c:y val="0.2104377569301406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E9-4CA3-9A2A-87211DA24B59}"/>
                </c:ext>
              </c:extLst>
            </c:dLbl>
            <c:dLbl>
              <c:idx val="4"/>
              <c:layout>
                <c:manualLayout>
                  <c:x val="-4.3304952108814777E-2"/>
                  <c:y val="0.129068490917152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5E9-4CA3-9A2A-87211DA24B59}"/>
                </c:ext>
              </c:extLst>
            </c:dLbl>
            <c:dLbl>
              <c:idx val="5"/>
              <c:layout>
                <c:manualLayout>
                  <c:x val="-4.7927329516587163E-3"/>
                  <c:y val="-8.417510277205624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5E9-4CA3-9A2A-87211DA24B59}"/>
                </c:ext>
              </c:extLst>
            </c:dLbl>
            <c:dLbl>
              <c:idx val="6"/>
              <c:layout>
                <c:manualLayout>
                  <c:x val="0.13074713715543285"/>
                  <c:y val="-9.98628360357402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5E9-4CA3-9A2A-87211DA24B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'Expenditures Pies'!$B$31:$B$37</c:f>
              <c:strCache>
                <c:ptCount val="7"/>
                <c:pt idx="0">
                  <c:v>Police Services</c:v>
                </c:pt>
                <c:pt idx="1">
                  <c:v>Fire Services</c:v>
                </c:pt>
                <c:pt idx="2">
                  <c:v>Public Facilities &amp; Events</c:v>
                </c:pt>
                <c:pt idx="3">
                  <c:v>Field Operations</c:v>
                </c:pt>
                <c:pt idx="4">
                  <c:v>Community Services</c:v>
                </c:pt>
                <c:pt idx="5">
                  <c:v>Development Services</c:v>
                </c:pt>
                <c:pt idx="6">
                  <c:v>Other</c:v>
                </c:pt>
              </c:strCache>
            </c:strRef>
          </c:cat>
          <c:val>
            <c:numRef>
              <c:f>'Expenditures Pies'!$C$31:$C$37</c:f>
              <c:numCache>
                <c:formatCode>_(* #,##0_);_(* \(#,##0\);_(* "-"??_);_(@_)</c:formatCode>
                <c:ptCount val="7"/>
                <c:pt idx="0" formatCode="_(&quot;$&quot;* #,##0_);_(&quot;$&quot;* \(#,##0\);_(&quot;$&quot;* &quot;-&quot;??_);_(@_)">
                  <c:v>96096734</c:v>
                </c:pt>
                <c:pt idx="1">
                  <c:v>48105904</c:v>
                </c:pt>
                <c:pt idx="2">
                  <c:v>14149400</c:v>
                </c:pt>
                <c:pt idx="3">
                  <c:v>9706831</c:v>
                </c:pt>
                <c:pt idx="4">
                  <c:v>7243059</c:v>
                </c:pt>
                <c:pt idx="5">
                  <c:v>6759146</c:v>
                </c:pt>
                <c:pt idx="6" formatCode="#,##0">
                  <c:v>39920544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5E9-4CA3-9A2A-87211DA24B59}"/>
            </c:ext>
          </c:extLst>
        </c:ser>
        <c:ser>
          <c:idx val="1"/>
          <c:order val="1"/>
          <c:tx>
            <c:strRef>
              <c:f>'Expenditures Pies'!$D$30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A5E9-4CA3-9A2A-87211DA24B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A5E9-4CA3-9A2A-87211DA24B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A5E9-4CA3-9A2A-87211DA24B5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A5E9-4CA3-9A2A-87211DA24B5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A5E9-4CA3-9A2A-87211DA24B5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A5E9-4CA3-9A2A-87211DA24B5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C-A5E9-4CA3-9A2A-87211DA24B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'Expenditures Pies'!$B$31:$B$37</c:f>
              <c:strCache>
                <c:ptCount val="7"/>
                <c:pt idx="0">
                  <c:v>Police Services</c:v>
                </c:pt>
                <c:pt idx="1">
                  <c:v>Fire Services</c:v>
                </c:pt>
                <c:pt idx="2">
                  <c:v>Public Facilities &amp; Events</c:v>
                </c:pt>
                <c:pt idx="3">
                  <c:v>Field Operations</c:v>
                </c:pt>
                <c:pt idx="4">
                  <c:v>Community Services</c:v>
                </c:pt>
                <c:pt idx="5">
                  <c:v>Development Services</c:v>
                </c:pt>
                <c:pt idx="6">
                  <c:v>Other</c:v>
                </c:pt>
              </c:strCache>
            </c:strRef>
          </c:cat>
          <c:val>
            <c:numRef>
              <c:f>'Expenditures Pies'!$D$31:$D$37</c:f>
              <c:numCache>
                <c:formatCode>0%</c:formatCode>
                <c:ptCount val="7"/>
                <c:pt idx="0">
                  <c:v>0.43290401640373666</c:v>
                </c:pt>
                <c:pt idx="1">
                  <c:v>0.216711205339534</c:v>
                </c:pt>
                <c:pt idx="2">
                  <c:v>6.3741313931678797E-2</c:v>
                </c:pt>
                <c:pt idx="3" formatCode="_(* #,##0_);_(* \(#,##0\);_(* &quot;-&quot;??_);_(@_)">
                  <c:v>4.3728084728168796E-2</c:v>
                </c:pt>
                <c:pt idx="4" formatCode="_(* #,##0_);_(* \(#,##0\);_(* &quot;-&quot;??_);_(@_)">
                  <c:v>3.2629093639636411E-2</c:v>
                </c:pt>
                <c:pt idx="5" formatCode="_(* #,##0_);_(* \(#,##0\);_(* &quot;-&quot;??_);_(@_)">
                  <c:v>3.0449124846004139E-2</c:v>
                </c:pt>
                <c:pt idx="6">
                  <c:v>0.17983716111124121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A5E9-4CA3-9A2A-87211DA24B5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67776764858223"/>
          <c:y val="6.3904588207087026E-2"/>
          <c:w val="0.81951147109169675"/>
          <c:h val="0.834421024600140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General Fund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Sheet1!$B$1:$K$1</c:f>
              <c:strCache>
                <c:ptCount val="10"/>
                <c:pt idx="0">
                  <c:v>FY16</c:v>
                </c:pt>
                <c:pt idx="1">
                  <c:v>FY17</c:v>
                </c:pt>
                <c:pt idx="2">
                  <c:v>FY18</c:v>
                </c:pt>
                <c:pt idx="3">
                  <c:v>FY19</c:v>
                </c:pt>
                <c:pt idx="4">
                  <c:v>FY20</c:v>
                </c:pt>
                <c:pt idx="5">
                  <c:v>FY21</c:v>
                </c:pt>
                <c:pt idx="6">
                  <c:v>FY22</c:v>
                </c:pt>
                <c:pt idx="7">
                  <c:v>FY23</c:v>
                </c:pt>
                <c:pt idx="8">
                  <c:v>FY24</c:v>
                </c:pt>
                <c:pt idx="9">
                  <c:v>FY25</c:v>
                </c:pt>
              </c:strCache>
            </c:strRef>
          </c:cat>
          <c:val>
            <c:numRef>
              <c:f>Sheet1!$B$2:$K$2</c:f>
              <c:numCache>
                <c:formatCode>_(* #,##0_);_(* \(#,##0\);_(* "-"??_);_(@_)</c:formatCode>
                <c:ptCount val="10"/>
                <c:pt idx="0">
                  <c:v>101832184.11</c:v>
                </c:pt>
                <c:pt idx="1">
                  <c:v>106376213.37</c:v>
                </c:pt>
                <c:pt idx="2">
                  <c:v>109926918.94</c:v>
                </c:pt>
                <c:pt idx="3">
                  <c:v>119061808.35999997</c:v>
                </c:pt>
                <c:pt idx="4">
                  <c:v>121443044.52719997</c:v>
                </c:pt>
                <c:pt idx="5">
                  <c:v>125693551.08565196</c:v>
                </c:pt>
                <c:pt idx="6">
                  <c:v>128835889.86279325</c:v>
                </c:pt>
                <c:pt idx="7">
                  <c:v>131412607.66004913</c:v>
                </c:pt>
                <c:pt idx="8">
                  <c:v>134040859.81325011</c:v>
                </c:pt>
                <c:pt idx="9">
                  <c:v>136721677.00951511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BC-4C79-9F67-FE3A5CD3C9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1418880"/>
        <c:axId val="611419208"/>
        <c:axId val="0"/>
      </c:bar3DChart>
      <c:catAx>
        <c:axId val="61141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419208"/>
        <c:crosses val="autoZero"/>
        <c:auto val="1"/>
        <c:lblAlgn val="ctr"/>
        <c:lblOffset val="100"/>
        <c:noMultiLvlLbl val="0"/>
      </c:catAx>
      <c:valAx>
        <c:axId val="611419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41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256947903626355"/>
          <c:y val="6.0455863205244938E-2"/>
          <c:w val="0.82743052096373659"/>
          <c:h val="0.83718956606582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Transportation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Sheet1!$B$1:$K$1</c:f>
              <c:strCache>
                <c:ptCount val="10"/>
                <c:pt idx="0">
                  <c:v>FY16</c:v>
                </c:pt>
                <c:pt idx="1">
                  <c:v>FY17</c:v>
                </c:pt>
                <c:pt idx="2">
                  <c:v>FY18</c:v>
                </c:pt>
                <c:pt idx="3">
                  <c:v>FY19</c:v>
                </c:pt>
                <c:pt idx="4">
                  <c:v>FY20</c:v>
                </c:pt>
                <c:pt idx="5">
                  <c:v>FY21</c:v>
                </c:pt>
                <c:pt idx="6">
                  <c:v>FY22</c:v>
                </c:pt>
                <c:pt idx="7">
                  <c:v>FY23</c:v>
                </c:pt>
                <c:pt idx="8">
                  <c:v>FY24</c:v>
                </c:pt>
                <c:pt idx="9">
                  <c:v>FY25</c:v>
                </c:pt>
              </c:strCache>
            </c:strRef>
          </c:cat>
          <c:val>
            <c:numRef>
              <c:f>Sheet1!$B$3:$K$3</c:f>
              <c:numCache>
                <c:formatCode>_(* #,##0_);_(* \(#,##0\);_(* "-"??_);_(@_)</c:formatCode>
                <c:ptCount val="10"/>
                <c:pt idx="0">
                  <c:v>25686079.23</c:v>
                </c:pt>
                <c:pt idx="1">
                  <c:v>26504906.920000002</c:v>
                </c:pt>
                <c:pt idx="2">
                  <c:v>27600279.080000002</c:v>
                </c:pt>
                <c:pt idx="3">
                  <c:v>29245334.969999999</c:v>
                </c:pt>
                <c:pt idx="4">
                  <c:v>30308943</c:v>
                </c:pt>
                <c:pt idx="5">
                  <c:v>31369756</c:v>
                </c:pt>
                <c:pt idx="6">
                  <c:v>32154000</c:v>
                </c:pt>
                <c:pt idx="7">
                  <c:v>32797080</c:v>
                </c:pt>
                <c:pt idx="8">
                  <c:v>33453022</c:v>
                </c:pt>
                <c:pt idx="9">
                  <c:v>34122082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3A-452C-B2D4-CDB0C0CEA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4724744"/>
        <c:axId val="704736880"/>
        <c:axId val="0"/>
      </c:bar3DChart>
      <c:catAx>
        <c:axId val="704724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736880"/>
        <c:crosses val="autoZero"/>
        <c:auto val="1"/>
        <c:lblAlgn val="ctr"/>
        <c:lblOffset val="100"/>
        <c:noMultiLvlLbl val="0"/>
      </c:catAx>
      <c:valAx>
        <c:axId val="70473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724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076011920549077"/>
          <c:y val="3.6591695464927951E-2"/>
          <c:w val="0.79092457673882965"/>
          <c:h val="0.8332007400830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Police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Sheet1!$B$1:$K$1</c:f>
              <c:strCache>
                <c:ptCount val="10"/>
                <c:pt idx="0">
                  <c:v>FY16</c:v>
                </c:pt>
                <c:pt idx="1">
                  <c:v>FY17</c:v>
                </c:pt>
                <c:pt idx="2">
                  <c:v>FY18</c:v>
                </c:pt>
                <c:pt idx="3">
                  <c:v>FY19</c:v>
                </c:pt>
                <c:pt idx="4">
                  <c:v>FY20</c:v>
                </c:pt>
                <c:pt idx="5">
                  <c:v>FY21</c:v>
                </c:pt>
                <c:pt idx="6">
                  <c:v>FY22</c:v>
                </c:pt>
                <c:pt idx="7">
                  <c:v>FY23</c:v>
                </c:pt>
                <c:pt idx="8">
                  <c:v>FY24</c:v>
                </c:pt>
                <c:pt idx="9">
                  <c:v>FY25</c:v>
                </c:pt>
              </c:strCache>
            </c:strRef>
          </c:cat>
          <c:val>
            <c:numRef>
              <c:f>Sheet1!$B$4:$K$4</c:f>
              <c:numCache>
                <c:formatCode>_(* #,##0_);_(* \(#,##0\);_(* "-"??_);_(@_)</c:formatCode>
                <c:ptCount val="10"/>
                <c:pt idx="0">
                  <c:v>15586896.180000002</c:v>
                </c:pt>
                <c:pt idx="1">
                  <c:v>16173837.540000005</c:v>
                </c:pt>
                <c:pt idx="2">
                  <c:v>16845691.489999998</c:v>
                </c:pt>
                <c:pt idx="3">
                  <c:v>17919389.590000004</c:v>
                </c:pt>
                <c:pt idx="4">
                  <c:v>18094660</c:v>
                </c:pt>
                <c:pt idx="5">
                  <c:v>18727973</c:v>
                </c:pt>
                <c:pt idx="6">
                  <c:v>19196172</c:v>
                </c:pt>
                <c:pt idx="7">
                  <c:v>19580095</c:v>
                </c:pt>
                <c:pt idx="8">
                  <c:v>19971697</c:v>
                </c:pt>
                <c:pt idx="9">
                  <c:v>20371131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9C-4CAD-B6A7-9E6817D55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2761776"/>
        <c:axId val="682762104"/>
        <c:axId val="0"/>
      </c:bar3DChart>
      <c:catAx>
        <c:axId val="68276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2762104"/>
        <c:crosses val="autoZero"/>
        <c:auto val="1"/>
        <c:lblAlgn val="ctr"/>
        <c:lblOffset val="100"/>
        <c:noMultiLvlLbl val="0"/>
      </c:catAx>
      <c:valAx>
        <c:axId val="682762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276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363860896781558"/>
          <c:y val="3.8007614555474162E-2"/>
          <c:w val="0.82577957530103019"/>
          <c:h val="0.835164582653459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Fire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Sheet1!$B$1:$K$1</c:f>
              <c:strCache>
                <c:ptCount val="10"/>
                <c:pt idx="0">
                  <c:v>FY16</c:v>
                </c:pt>
                <c:pt idx="1">
                  <c:v>FY17</c:v>
                </c:pt>
                <c:pt idx="2">
                  <c:v>FY18</c:v>
                </c:pt>
                <c:pt idx="3">
                  <c:v>FY19</c:v>
                </c:pt>
                <c:pt idx="4">
                  <c:v>FY20</c:v>
                </c:pt>
                <c:pt idx="5">
                  <c:v>FY21</c:v>
                </c:pt>
                <c:pt idx="6">
                  <c:v>FY22</c:v>
                </c:pt>
                <c:pt idx="7">
                  <c:v>FY23</c:v>
                </c:pt>
                <c:pt idx="8">
                  <c:v>FY24</c:v>
                </c:pt>
                <c:pt idx="9">
                  <c:v>FY25</c:v>
                </c:pt>
              </c:strCache>
            </c:strRef>
          </c:cat>
          <c:val>
            <c:numRef>
              <c:f>Sheet1!$B$5:$K$5</c:f>
              <c:numCache>
                <c:formatCode>_(* #,##0_);_(* \(#,##0\);_(* "-"??_);_(@_)</c:formatCode>
                <c:ptCount val="10"/>
                <c:pt idx="0">
                  <c:v>7793358.9500000002</c:v>
                </c:pt>
                <c:pt idx="1">
                  <c:v>8084344.1299999999</c:v>
                </c:pt>
                <c:pt idx="2">
                  <c:v>8417658.8000000007</c:v>
                </c:pt>
                <c:pt idx="3">
                  <c:v>8954163.959999999</c:v>
                </c:pt>
                <c:pt idx="4">
                  <c:v>9111495</c:v>
                </c:pt>
                <c:pt idx="5">
                  <c:v>9430397</c:v>
                </c:pt>
                <c:pt idx="6">
                  <c:v>9666157</c:v>
                </c:pt>
                <c:pt idx="7">
                  <c:v>9859480</c:v>
                </c:pt>
                <c:pt idx="8">
                  <c:v>10056670</c:v>
                </c:pt>
                <c:pt idx="9">
                  <c:v>10257803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80-4571-A956-7969949ABC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0845472"/>
        <c:axId val="700845144"/>
        <c:axId val="0"/>
      </c:bar3DChart>
      <c:catAx>
        <c:axId val="70084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845144"/>
        <c:crosses val="autoZero"/>
        <c:auto val="1"/>
        <c:lblAlgn val="ctr"/>
        <c:lblOffset val="100"/>
        <c:noMultiLvlLbl val="0"/>
      </c:catAx>
      <c:valAx>
        <c:axId val="700845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84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CFBA6D-7400-44BD-9E9E-F9E394B68F61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A39C5249-7AF2-4818-96EF-E698C617ABB3}">
      <dgm:prSet phldrT="[Text]"/>
      <dgm:spPr/>
      <dgm:t>
        <a:bodyPr/>
        <a:lstStyle/>
        <a:p>
          <a:r>
            <a:rPr lang="en-US" dirty="0" smtClean="0"/>
            <a:t>Planning/Zoning Fees</a:t>
          </a:r>
          <a:endParaRPr lang="en-US" dirty="0"/>
        </a:p>
      </dgm:t>
    </dgm:pt>
    <dgm:pt modelId="{2D6801F7-1BC9-404C-A151-477E0EB6DCF7}" type="parTrans" cxnId="{7E462D77-942C-4E81-A72D-69703E96261E}">
      <dgm:prSet/>
      <dgm:spPr/>
      <dgm:t>
        <a:bodyPr/>
        <a:lstStyle/>
        <a:p>
          <a:endParaRPr lang="en-US"/>
        </a:p>
      </dgm:t>
    </dgm:pt>
    <dgm:pt modelId="{8A74D26B-7832-4D60-84D2-AF39B596D319}" type="sibTrans" cxnId="{7E462D77-942C-4E81-A72D-69703E96261E}">
      <dgm:prSet/>
      <dgm:spPr/>
      <dgm:t>
        <a:bodyPr/>
        <a:lstStyle/>
        <a:p>
          <a:endParaRPr lang="en-US"/>
        </a:p>
      </dgm:t>
    </dgm:pt>
    <dgm:pt modelId="{1E318EEF-988B-4206-81DB-5FC592B32B3B}">
      <dgm:prSet phldrT="[Text]"/>
      <dgm:spPr/>
      <dgm:t>
        <a:bodyPr/>
        <a:lstStyle/>
        <a:p>
          <a:r>
            <a:rPr lang="en-US" dirty="0" smtClean="0"/>
            <a:t>Building Permit Fees</a:t>
          </a:r>
          <a:endParaRPr lang="en-US" dirty="0"/>
        </a:p>
      </dgm:t>
    </dgm:pt>
    <dgm:pt modelId="{733583A0-C750-49A2-AD99-03AFE5021D01}" type="parTrans" cxnId="{1FCA0D24-44F3-4B6D-B0DA-3070E7D9CC2F}">
      <dgm:prSet/>
      <dgm:spPr/>
      <dgm:t>
        <a:bodyPr/>
        <a:lstStyle/>
        <a:p>
          <a:endParaRPr lang="en-US"/>
        </a:p>
      </dgm:t>
    </dgm:pt>
    <dgm:pt modelId="{1A18E3BC-DDA2-4D00-86E9-D82D5BF69C6A}" type="sibTrans" cxnId="{1FCA0D24-44F3-4B6D-B0DA-3070E7D9CC2F}">
      <dgm:prSet/>
      <dgm:spPr/>
      <dgm:t>
        <a:bodyPr/>
        <a:lstStyle/>
        <a:p>
          <a:endParaRPr lang="en-US"/>
        </a:p>
      </dgm:t>
    </dgm:pt>
    <dgm:pt modelId="{AC73A6F9-5A0E-46A0-9838-2F8F5AE67151}">
      <dgm:prSet phldrT="[Text]"/>
      <dgm:spPr/>
      <dgm:t>
        <a:bodyPr/>
        <a:lstStyle/>
        <a:p>
          <a:r>
            <a:rPr lang="en-US" dirty="0" smtClean="0"/>
            <a:t>Construction Sales Tax</a:t>
          </a:r>
          <a:endParaRPr lang="en-US" dirty="0"/>
        </a:p>
      </dgm:t>
    </dgm:pt>
    <dgm:pt modelId="{93B20A48-315C-4183-A8F8-A8BF7406F4CF}" type="parTrans" cxnId="{72A384F0-025B-4D26-AF75-7B5603018E55}">
      <dgm:prSet/>
      <dgm:spPr/>
      <dgm:t>
        <a:bodyPr/>
        <a:lstStyle/>
        <a:p>
          <a:endParaRPr lang="en-US"/>
        </a:p>
      </dgm:t>
    </dgm:pt>
    <dgm:pt modelId="{FF10F8D9-399C-4BCE-AB5B-0811BCA51BD2}" type="sibTrans" cxnId="{72A384F0-025B-4D26-AF75-7B5603018E55}">
      <dgm:prSet/>
      <dgm:spPr/>
      <dgm:t>
        <a:bodyPr/>
        <a:lstStyle/>
        <a:p>
          <a:endParaRPr lang="en-US"/>
        </a:p>
      </dgm:t>
    </dgm:pt>
    <dgm:pt modelId="{223CAF0F-0AD2-4715-944D-F36F58510728}">
      <dgm:prSet phldrT="[Text]"/>
      <dgm:spPr/>
      <dgm:t>
        <a:bodyPr/>
        <a:lstStyle/>
        <a:p>
          <a:r>
            <a:rPr lang="en-US" dirty="0" smtClean="0"/>
            <a:t>Property Taxes</a:t>
          </a:r>
          <a:endParaRPr lang="en-US" dirty="0"/>
        </a:p>
      </dgm:t>
    </dgm:pt>
    <dgm:pt modelId="{D66E4DBD-BC8D-4D22-ABDE-2938F026C26B}" type="parTrans" cxnId="{48232A65-746F-4BF2-AA96-E72EF2AF1265}">
      <dgm:prSet/>
      <dgm:spPr/>
      <dgm:t>
        <a:bodyPr/>
        <a:lstStyle/>
        <a:p>
          <a:endParaRPr lang="en-US"/>
        </a:p>
      </dgm:t>
    </dgm:pt>
    <dgm:pt modelId="{631F1758-3B24-473C-8B46-394126A2CBAA}" type="sibTrans" cxnId="{48232A65-746F-4BF2-AA96-E72EF2AF1265}">
      <dgm:prSet/>
      <dgm:spPr/>
      <dgm:t>
        <a:bodyPr/>
        <a:lstStyle/>
        <a:p>
          <a:endParaRPr lang="en-US"/>
        </a:p>
      </dgm:t>
    </dgm:pt>
    <dgm:pt modelId="{47D9ED8E-E11F-4E1B-9048-F4E8A74D5AA2}">
      <dgm:prSet phldrT="[Text]"/>
      <dgm:spPr/>
      <dgm:t>
        <a:bodyPr/>
        <a:lstStyle/>
        <a:p>
          <a:r>
            <a:rPr lang="en-US" dirty="0" smtClean="0"/>
            <a:t>Sales Taxes</a:t>
          </a:r>
          <a:endParaRPr lang="en-US" dirty="0"/>
        </a:p>
      </dgm:t>
    </dgm:pt>
    <dgm:pt modelId="{1DE8E4AB-4CB4-4A5F-8A12-F2D0BB79ABBE}" type="parTrans" cxnId="{168CD876-17AD-45C0-9E48-B3C469384B46}">
      <dgm:prSet/>
      <dgm:spPr/>
      <dgm:t>
        <a:bodyPr/>
        <a:lstStyle/>
        <a:p>
          <a:endParaRPr lang="en-US"/>
        </a:p>
      </dgm:t>
    </dgm:pt>
    <dgm:pt modelId="{54CCD4A8-22A3-4F3F-9CFB-D28F0FCA6528}" type="sibTrans" cxnId="{168CD876-17AD-45C0-9E48-B3C469384B46}">
      <dgm:prSet/>
      <dgm:spPr/>
      <dgm:t>
        <a:bodyPr/>
        <a:lstStyle/>
        <a:p>
          <a:endParaRPr lang="en-US"/>
        </a:p>
      </dgm:t>
    </dgm:pt>
    <dgm:pt modelId="{B0D74494-8401-4623-BF09-8C5D33AFB3BB}">
      <dgm:prSet phldrT="[Text]"/>
      <dgm:spPr/>
      <dgm:t>
        <a:bodyPr/>
        <a:lstStyle/>
        <a:p>
          <a:r>
            <a:rPr lang="en-US" dirty="0" smtClean="0"/>
            <a:t>Other Taxes</a:t>
          </a:r>
          <a:endParaRPr lang="en-US" dirty="0"/>
        </a:p>
      </dgm:t>
    </dgm:pt>
    <dgm:pt modelId="{B27B0705-D571-4481-9C48-B80F2655AA35}" type="parTrans" cxnId="{EF1CFCAF-6485-4FFF-840F-18DABDF7576C}">
      <dgm:prSet/>
      <dgm:spPr/>
      <dgm:t>
        <a:bodyPr/>
        <a:lstStyle/>
        <a:p>
          <a:endParaRPr lang="en-US"/>
        </a:p>
      </dgm:t>
    </dgm:pt>
    <dgm:pt modelId="{EF5082A9-6667-4D45-B4B1-FFF6A7527541}" type="sibTrans" cxnId="{EF1CFCAF-6485-4FFF-840F-18DABDF7576C}">
      <dgm:prSet/>
      <dgm:spPr/>
      <dgm:t>
        <a:bodyPr/>
        <a:lstStyle/>
        <a:p>
          <a:endParaRPr lang="en-US"/>
        </a:p>
      </dgm:t>
    </dgm:pt>
    <dgm:pt modelId="{EC465CCF-5C8F-4246-AC1C-2B244C873095}" type="pres">
      <dgm:prSet presAssocID="{FBCFBA6D-7400-44BD-9E9E-F9E394B68F61}" presName="Name0" presStyleCnt="0">
        <dgm:presLayoutVars>
          <dgm:dir/>
          <dgm:animLvl val="lvl"/>
          <dgm:resizeHandles val="exact"/>
        </dgm:presLayoutVars>
      </dgm:prSet>
      <dgm:spPr/>
    </dgm:pt>
    <dgm:pt modelId="{D4E44A2C-C8F2-4010-BD89-CD1680DDCC1A}" type="pres">
      <dgm:prSet presAssocID="{A39C5249-7AF2-4818-96EF-E698C617ABB3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93B44-5DC7-4CC5-9430-D7683ADBA2CF}" type="pres">
      <dgm:prSet presAssocID="{8A74D26B-7832-4D60-84D2-AF39B596D319}" presName="parTxOnlySpace" presStyleCnt="0"/>
      <dgm:spPr/>
    </dgm:pt>
    <dgm:pt modelId="{CC5032EB-E94D-4545-BC6D-3A8061E5D98A}" type="pres">
      <dgm:prSet presAssocID="{1E318EEF-988B-4206-81DB-5FC592B32B3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4E8A8-6F0A-4655-AFB0-FA23554A866A}" type="pres">
      <dgm:prSet presAssocID="{1A18E3BC-DDA2-4D00-86E9-D82D5BF69C6A}" presName="parTxOnlySpace" presStyleCnt="0"/>
      <dgm:spPr/>
    </dgm:pt>
    <dgm:pt modelId="{A0874580-EDF8-4DE3-9EE2-D31E40A0EF47}" type="pres">
      <dgm:prSet presAssocID="{AC73A6F9-5A0E-46A0-9838-2F8F5AE67151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6F41F-0F95-438A-A73B-6C553FC2D63A}" type="pres">
      <dgm:prSet presAssocID="{FF10F8D9-399C-4BCE-AB5B-0811BCA51BD2}" presName="parTxOnlySpace" presStyleCnt="0"/>
      <dgm:spPr/>
    </dgm:pt>
    <dgm:pt modelId="{BC116C4D-2F2D-48B7-9890-8C3BD6BF8C79}" type="pres">
      <dgm:prSet presAssocID="{223CAF0F-0AD2-4715-944D-F36F58510728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80335-79DF-4A44-84B3-4C14D7D9BD1E}" type="pres">
      <dgm:prSet presAssocID="{631F1758-3B24-473C-8B46-394126A2CBAA}" presName="parTxOnlySpace" presStyleCnt="0"/>
      <dgm:spPr/>
    </dgm:pt>
    <dgm:pt modelId="{19D0462D-682F-4879-8A3B-8B17C9AFC6BC}" type="pres">
      <dgm:prSet presAssocID="{47D9ED8E-E11F-4E1B-9048-F4E8A74D5AA2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6844D8-6B3D-4E7E-AED9-E041146158C3}" type="pres">
      <dgm:prSet presAssocID="{54CCD4A8-22A3-4F3F-9CFB-D28F0FCA6528}" presName="parTxOnlySpace" presStyleCnt="0"/>
      <dgm:spPr/>
    </dgm:pt>
    <dgm:pt modelId="{091FF188-4822-4A7D-9E19-0B20402F2DC4}" type="pres">
      <dgm:prSet presAssocID="{B0D74494-8401-4623-BF09-8C5D33AFB3BB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8700AF-CAF7-4F78-8A0A-C7C8F90F3A2E}" type="presOf" srcId="{1E318EEF-988B-4206-81DB-5FC592B32B3B}" destId="{CC5032EB-E94D-4545-BC6D-3A8061E5D98A}" srcOrd="0" destOrd="0" presId="urn:microsoft.com/office/officeart/2005/8/layout/chevron1"/>
    <dgm:cxn modelId="{BBDC2DF2-9087-4F30-BAD0-E7DABD75416C}" type="presOf" srcId="{AC73A6F9-5A0E-46A0-9838-2F8F5AE67151}" destId="{A0874580-EDF8-4DE3-9EE2-D31E40A0EF47}" srcOrd="0" destOrd="0" presId="urn:microsoft.com/office/officeart/2005/8/layout/chevron1"/>
    <dgm:cxn modelId="{48232A65-746F-4BF2-AA96-E72EF2AF1265}" srcId="{FBCFBA6D-7400-44BD-9E9E-F9E394B68F61}" destId="{223CAF0F-0AD2-4715-944D-F36F58510728}" srcOrd="3" destOrd="0" parTransId="{D66E4DBD-BC8D-4D22-ABDE-2938F026C26B}" sibTransId="{631F1758-3B24-473C-8B46-394126A2CBAA}"/>
    <dgm:cxn modelId="{1FCA0D24-44F3-4B6D-B0DA-3070E7D9CC2F}" srcId="{FBCFBA6D-7400-44BD-9E9E-F9E394B68F61}" destId="{1E318EEF-988B-4206-81DB-5FC592B32B3B}" srcOrd="1" destOrd="0" parTransId="{733583A0-C750-49A2-AD99-03AFE5021D01}" sibTransId="{1A18E3BC-DDA2-4D00-86E9-D82D5BF69C6A}"/>
    <dgm:cxn modelId="{6E09E91F-CECA-4663-89D3-DC0ECEBFBF1F}" type="presOf" srcId="{B0D74494-8401-4623-BF09-8C5D33AFB3BB}" destId="{091FF188-4822-4A7D-9E19-0B20402F2DC4}" srcOrd="0" destOrd="0" presId="urn:microsoft.com/office/officeart/2005/8/layout/chevron1"/>
    <dgm:cxn modelId="{E3BFE6ED-083B-4C98-987B-2749F55173E5}" type="presOf" srcId="{A39C5249-7AF2-4818-96EF-E698C617ABB3}" destId="{D4E44A2C-C8F2-4010-BD89-CD1680DDCC1A}" srcOrd="0" destOrd="0" presId="urn:microsoft.com/office/officeart/2005/8/layout/chevron1"/>
    <dgm:cxn modelId="{46A18F5A-DD78-4AD0-B553-B1A8AB385703}" type="presOf" srcId="{47D9ED8E-E11F-4E1B-9048-F4E8A74D5AA2}" destId="{19D0462D-682F-4879-8A3B-8B17C9AFC6BC}" srcOrd="0" destOrd="0" presId="urn:microsoft.com/office/officeart/2005/8/layout/chevron1"/>
    <dgm:cxn modelId="{72A384F0-025B-4D26-AF75-7B5603018E55}" srcId="{FBCFBA6D-7400-44BD-9E9E-F9E394B68F61}" destId="{AC73A6F9-5A0E-46A0-9838-2F8F5AE67151}" srcOrd="2" destOrd="0" parTransId="{93B20A48-315C-4183-A8F8-A8BF7406F4CF}" sibTransId="{FF10F8D9-399C-4BCE-AB5B-0811BCA51BD2}"/>
    <dgm:cxn modelId="{EF1CFCAF-6485-4FFF-840F-18DABDF7576C}" srcId="{FBCFBA6D-7400-44BD-9E9E-F9E394B68F61}" destId="{B0D74494-8401-4623-BF09-8C5D33AFB3BB}" srcOrd="5" destOrd="0" parTransId="{B27B0705-D571-4481-9C48-B80F2655AA35}" sibTransId="{EF5082A9-6667-4D45-B4B1-FFF6A7527541}"/>
    <dgm:cxn modelId="{168CD876-17AD-45C0-9E48-B3C469384B46}" srcId="{FBCFBA6D-7400-44BD-9E9E-F9E394B68F61}" destId="{47D9ED8E-E11F-4E1B-9048-F4E8A74D5AA2}" srcOrd="4" destOrd="0" parTransId="{1DE8E4AB-4CB4-4A5F-8A12-F2D0BB79ABBE}" sibTransId="{54CCD4A8-22A3-4F3F-9CFB-D28F0FCA6528}"/>
    <dgm:cxn modelId="{1F8DC91E-C26A-49FF-BCE2-C343C7FEE8A6}" type="presOf" srcId="{FBCFBA6D-7400-44BD-9E9E-F9E394B68F61}" destId="{EC465CCF-5C8F-4246-AC1C-2B244C873095}" srcOrd="0" destOrd="0" presId="urn:microsoft.com/office/officeart/2005/8/layout/chevron1"/>
    <dgm:cxn modelId="{7E462D77-942C-4E81-A72D-69703E96261E}" srcId="{FBCFBA6D-7400-44BD-9E9E-F9E394B68F61}" destId="{A39C5249-7AF2-4818-96EF-E698C617ABB3}" srcOrd="0" destOrd="0" parTransId="{2D6801F7-1BC9-404C-A151-477E0EB6DCF7}" sibTransId="{8A74D26B-7832-4D60-84D2-AF39B596D319}"/>
    <dgm:cxn modelId="{4F27FAC6-158F-4F40-A92E-DD0999A25720}" type="presOf" srcId="{223CAF0F-0AD2-4715-944D-F36F58510728}" destId="{BC116C4D-2F2D-48B7-9890-8C3BD6BF8C79}" srcOrd="0" destOrd="0" presId="urn:microsoft.com/office/officeart/2005/8/layout/chevron1"/>
    <dgm:cxn modelId="{ABC36C32-869F-4DD4-A468-04361955B77B}" type="presParOf" srcId="{EC465CCF-5C8F-4246-AC1C-2B244C873095}" destId="{D4E44A2C-C8F2-4010-BD89-CD1680DDCC1A}" srcOrd="0" destOrd="0" presId="urn:microsoft.com/office/officeart/2005/8/layout/chevron1"/>
    <dgm:cxn modelId="{B663C4FA-8B54-4AF4-A575-CC1B8C284D6D}" type="presParOf" srcId="{EC465CCF-5C8F-4246-AC1C-2B244C873095}" destId="{42893B44-5DC7-4CC5-9430-D7683ADBA2CF}" srcOrd="1" destOrd="0" presId="urn:microsoft.com/office/officeart/2005/8/layout/chevron1"/>
    <dgm:cxn modelId="{CD54D0B0-9B4A-4708-87ED-CBDF77A3018D}" type="presParOf" srcId="{EC465CCF-5C8F-4246-AC1C-2B244C873095}" destId="{CC5032EB-E94D-4545-BC6D-3A8061E5D98A}" srcOrd="2" destOrd="0" presId="urn:microsoft.com/office/officeart/2005/8/layout/chevron1"/>
    <dgm:cxn modelId="{71CA7A2D-159D-422B-93D9-36C067BE61FA}" type="presParOf" srcId="{EC465CCF-5C8F-4246-AC1C-2B244C873095}" destId="{A484E8A8-6F0A-4655-AFB0-FA23554A866A}" srcOrd="3" destOrd="0" presId="urn:microsoft.com/office/officeart/2005/8/layout/chevron1"/>
    <dgm:cxn modelId="{8E718DA7-26FF-40DD-8E18-C4155E49320F}" type="presParOf" srcId="{EC465CCF-5C8F-4246-AC1C-2B244C873095}" destId="{A0874580-EDF8-4DE3-9EE2-D31E40A0EF47}" srcOrd="4" destOrd="0" presId="urn:microsoft.com/office/officeart/2005/8/layout/chevron1"/>
    <dgm:cxn modelId="{142C7357-93BB-4CF8-9E41-727EF4D942FD}" type="presParOf" srcId="{EC465CCF-5C8F-4246-AC1C-2B244C873095}" destId="{05A6F41F-0F95-438A-A73B-6C553FC2D63A}" srcOrd="5" destOrd="0" presId="urn:microsoft.com/office/officeart/2005/8/layout/chevron1"/>
    <dgm:cxn modelId="{A4ECD3C1-41FB-4F5F-B9D5-3EDE2BE9553A}" type="presParOf" srcId="{EC465CCF-5C8F-4246-AC1C-2B244C873095}" destId="{BC116C4D-2F2D-48B7-9890-8C3BD6BF8C79}" srcOrd="6" destOrd="0" presId="urn:microsoft.com/office/officeart/2005/8/layout/chevron1"/>
    <dgm:cxn modelId="{1C45F47D-D207-4003-B8D1-D7253E127B25}" type="presParOf" srcId="{EC465CCF-5C8F-4246-AC1C-2B244C873095}" destId="{01380335-79DF-4A44-84B3-4C14D7D9BD1E}" srcOrd="7" destOrd="0" presId="urn:microsoft.com/office/officeart/2005/8/layout/chevron1"/>
    <dgm:cxn modelId="{BA16E82E-D2F9-4764-9264-BC6086B89F81}" type="presParOf" srcId="{EC465CCF-5C8F-4246-AC1C-2B244C873095}" destId="{19D0462D-682F-4879-8A3B-8B17C9AFC6BC}" srcOrd="8" destOrd="0" presId="urn:microsoft.com/office/officeart/2005/8/layout/chevron1"/>
    <dgm:cxn modelId="{23047CAF-E9FC-4A63-8579-C33423A26278}" type="presParOf" srcId="{EC465CCF-5C8F-4246-AC1C-2B244C873095}" destId="{006844D8-6B3D-4E7E-AED9-E041146158C3}" srcOrd="9" destOrd="0" presId="urn:microsoft.com/office/officeart/2005/8/layout/chevron1"/>
    <dgm:cxn modelId="{9DEDA91C-1786-4B0E-A805-3C672520BB0C}" type="presParOf" srcId="{EC465CCF-5C8F-4246-AC1C-2B244C873095}" destId="{091FF188-4822-4A7D-9E19-0B20402F2DC4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D94931-AFFA-4021-A656-57CE56CE246B}" type="doc">
      <dgm:prSet loTypeId="urn:microsoft.com/office/officeart/2005/8/layout/hierarchy5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3E56CF8-1642-409C-90F8-7BF178C417D1}">
      <dgm:prSet phldrT="[Text]"/>
      <dgm:spPr/>
      <dgm:t>
        <a:bodyPr/>
        <a:lstStyle/>
        <a:p>
          <a:r>
            <a:rPr lang="en-US" dirty="0"/>
            <a:t>Sales Tax</a:t>
          </a:r>
        </a:p>
      </dgm:t>
    </dgm:pt>
    <dgm:pt modelId="{0660BE8F-2ADF-4992-9AD7-4874DCE7012D}" type="parTrans" cxnId="{A326E7EF-BED8-4B42-8CF6-853935F20B6D}">
      <dgm:prSet/>
      <dgm:spPr/>
      <dgm:t>
        <a:bodyPr/>
        <a:lstStyle/>
        <a:p>
          <a:endParaRPr lang="en-US"/>
        </a:p>
      </dgm:t>
    </dgm:pt>
    <dgm:pt modelId="{4CFE7803-C1E4-4741-BCD8-A25067A7C1C7}" type="sibTrans" cxnId="{A326E7EF-BED8-4B42-8CF6-853935F20B6D}">
      <dgm:prSet/>
      <dgm:spPr/>
      <dgm:t>
        <a:bodyPr/>
        <a:lstStyle/>
        <a:p>
          <a:endParaRPr lang="en-US"/>
        </a:p>
      </dgm:t>
    </dgm:pt>
    <dgm:pt modelId="{E78B08EA-CE9A-4DAA-A0EB-93A17542DD09}" type="asst">
      <dgm:prSet phldrT="[Text]"/>
      <dgm:spPr/>
      <dgm:t>
        <a:bodyPr/>
        <a:lstStyle/>
        <a:p>
          <a:r>
            <a:rPr lang="en-US" dirty="0"/>
            <a:t>Tax Base</a:t>
          </a:r>
        </a:p>
      </dgm:t>
    </dgm:pt>
    <dgm:pt modelId="{60365CD4-9B21-4D51-A01F-949D8742E032}" type="sibTrans" cxnId="{DAFBDE15-C0EA-4F01-AF14-6AB6FBA7FFD3}">
      <dgm:prSet/>
      <dgm:spPr/>
      <dgm:t>
        <a:bodyPr/>
        <a:lstStyle/>
        <a:p>
          <a:endParaRPr lang="en-US"/>
        </a:p>
      </dgm:t>
    </dgm:pt>
    <dgm:pt modelId="{ACC169E9-51AA-4D7B-8E54-074A215BE07A}" type="parTrans" cxnId="{DAFBDE15-C0EA-4F01-AF14-6AB6FBA7FFD3}">
      <dgm:prSet/>
      <dgm:spPr/>
      <dgm:t>
        <a:bodyPr/>
        <a:lstStyle/>
        <a:p>
          <a:endParaRPr lang="en-US"/>
        </a:p>
      </dgm:t>
    </dgm:pt>
    <dgm:pt modelId="{5C664006-50C6-4BB2-B435-4ED812A419A1}" type="asst">
      <dgm:prSet phldrT="[Text]"/>
      <dgm:spPr/>
      <dgm:t>
        <a:bodyPr/>
        <a:lstStyle/>
        <a:p>
          <a:r>
            <a:rPr lang="en-US" dirty="0"/>
            <a:t>Tax Rates</a:t>
          </a:r>
        </a:p>
      </dgm:t>
    </dgm:pt>
    <dgm:pt modelId="{97E8DACA-67D2-4CF7-9B4E-EA5DD03F0F65}" type="parTrans" cxnId="{3EAB352F-CF26-4536-AA3F-4DE498BDCC5C}">
      <dgm:prSet/>
      <dgm:spPr/>
      <dgm:t>
        <a:bodyPr/>
        <a:lstStyle/>
        <a:p>
          <a:endParaRPr lang="en-US"/>
        </a:p>
      </dgm:t>
    </dgm:pt>
    <dgm:pt modelId="{2F46C9FF-2E9E-463B-A829-A1BA046648BE}" type="sibTrans" cxnId="{3EAB352F-CF26-4536-AA3F-4DE498BDCC5C}">
      <dgm:prSet/>
      <dgm:spPr/>
      <dgm:t>
        <a:bodyPr/>
        <a:lstStyle/>
        <a:p>
          <a:endParaRPr lang="en-US"/>
        </a:p>
      </dgm:t>
    </dgm:pt>
    <dgm:pt modelId="{97773356-176C-46AA-A103-24C8CD77F079}">
      <dgm:prSet/>
      <dgm:spPr/>
      <dgm:t>
        <a:bodyPr/>
        <a:lstStyle/>
        <a:p>
          <a:r>
            <a:rPr lang="en-US" dirty="0"/>
            <a:t>Demographic indicators </a:t>
          </a:r>
        </a:p>
      </dgm:t>
    </dgm:pt>
    <dgm:pt modelId="{428B5257-AD5D-45A7-9615-AB4E587A33E8}" type="parTrans" cxnId="{1E0D5891-49BD-4F21-BA29-507877EB2648}">
      <dgm:prSet/>
      <dgm:spPr/>
      <dgm:t>
        <a:bodyPr/>
        <a:lstStyle/>
        <a:p>
          <a:endParaRPr lang="en-US"/>
        </a:p>
      </dgm:t>
    </dgm:pt>
    <dgm:pt modelId="{671D4749-1F77-496E-8CB4-F5E618014FBA}" type="sibTrans" cxnId="{1E0D5891-49BD-4F21-BA29-507877EB2648}">
      <dgm:prSet/>
      <dgm:spPr/>
      <dgm:t>
        <a:bodyPr/>
        <a:lstStyle/>
        <a:p>
          <a:endParaRPr lang="en-US"/>
        </a:p>
      </dgm:t>
    </dgm:pt>
    <dgm:pt modelId="{D453DF77-76C6-4355-98F0-C50CBB0D2F53}">
      <dgm:prSet/>
      <dgm:spPr/>
      <dgm:t>
        <a:bodyPr/>
        <a:lstStyle/>
        <a:p>
          <a:r>
            <a:rPr lang="en-US" dirty="0"/>
            <a:t>Economic indicators </a:t>
          </a:r>
        </a:p>
      </dgm:t>
    </dgm:pt>
    <dgm:pt modelId="{293F6EAF-A49F-498C-BA84-21740B7AAD25}" type="parTrans" cxnId="{AE517359-0F89-4771-A2DB-D8C1BFD8A054}">
      <dgm:prSet/>
      <dgm:spPr/>
      <dgm:t>
        <a:bodyPr/>
        <a:lstStyle/>
        <a:p>
          <a:endParaRPr lang="en-US"/>
        </a:p>
      </dgm:t>
    </dgm:pt>
    <dgm:pt modelId="{D41678AE-A540-4399-910D-DF0B9F9F1239}" type="sibTrans" cxnId="{AE517359-0F89-4771-A2DB-D8C1BFD8A054}">
      <dgm:prSet/>
      <dgm:spPr/>
      <dgm:t>
        <a:bodyPr/>
        <a:lstStyle/>
        <a:p>
          <a:endParaRPr lang="en-US"/>
        </a:p>
      </dgm:t>
    </dgm:pt>
    <dgm:pt modelId="{5CA727CB-C868-408E-9A47-DDB5D9F40AAE}">
      <dgm:prSet/>
      <dgm:spPr/>
      <dgm:t>
        <a:bodyPr/>
        <a:lstStyle/>
        <a:p>
          <a:r>
            <a:rPr lang="en-US" dirty="0"/>
            <a:t>Tax Policies</a:t>
          </a:r>
        </a:p>
      </dgm:t>
    </dgm:pt>
    <dgm:pt modelId="{8F9C05E0-183A-4993-AFC6-330AA7BA9327}" type="parTrans" cxnId="{C88C318A-FBA5-49A5-9085-60828743E2DE}">
      <dgm:prSet/>
      <dgm:spPr/>
      <dgm:t>
        <a:bodyPr/>
        <a:lstStyle/>
        <a:p>
          <a:endParaRPr lang="en-US"/>
        </a:p>
      </dgm:t>
    </dgm:pt>
    <dgm:pt modelId="{90726471-D1ED-4C97-A28A-82F07AF81BCD}" type="sibTrans" cxnId="{C88C318A-FBA5-49A5-9085-60828743E2DE}">
      <dgm:prSet/>
      <dgm:spPr/>
      <dgm:t>
        <a:bodyPr/>
        <a:lstStyle/>
        <a:p>
          <a:endParaRPr lang="en-US"/>
        </a:p>
      </dgm:t>
    </dgm:pt>
    <dgm:pt modelId="{2685A201-FE39-4A64-A28F-1239FAE856C5}">
      <dgm:prSet/>
      <dgm:spPr/>
      <dgm:t>
        <a:bodyPr/>
        <a:lstStyle/>
        <a:p>
          <a:r>
            <a:rPr lang="en-US" dirty="0"/>
            <a:t>Tax Policies</a:t>
          </a:r>
        </a:p>
      </dgm:t>
    </dgm:pt>
    <dgm:pt modelId="{5AD51579-9F93-471C-AE2B-617522E14AFD}" type="parTrans" cxnId="{7D330DDE-5B70-458A-900A-DECB8D42797C}">
      <dgm:prSet/>
      <dgm:spPr/>
      <dgm:t>
        <a:bodyPr/>
        <a:lstStyle/>
        <a:p>
          <a:endParaRPr lang="en-US"/>
        </a:p>
      </dgm:t>
    </dgm:pt>
    <dgm:pt modelId="{7D7B734E-45D6-4C40-84C0-92560CA09561}" type="sibTrans" cxnId="{7D330DDE-5B70-458A-900A-DECB8D42797C}">
      <dgm:prSet/>
      <dgm:spPr/>
      <dgm:t>
        <a:bodyPr/>
        <a:lstStyle/>
        <a:p>
          <a:endParaRPr lang="en-US"/>
        </a:p>
      </dgm:t>
    </dgm:pt>
    <dgm:pt modelId="{56D9003D-3B24-49F5-907B-CAA9D5BBA79E}" type="pres">
      <dgm:prSet presAssocID="{A6D94931-AFFA-4021-A656-57CE56CE246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2831FC-127A-4CA8-A7AF-898154A1C926}" type="pres">
      <dgm:prSet presAssocID="{A6D94931-AFFA-4021-A656-57CE56CE246B}" presName="hierFlow" presStyleCnt="0"/>
      <dgm:spPr/>
    </dgm:pt>
    <dgm:pt modelId="{3081466F-B5BD-4737-A393-E0ADD20992D5}" type="pres">
      <dgm:prSet presAssocID="{A6D94931-AFFA-4021-A656-57CE56CE246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E6775BE-DEE6-4127-BA05-242F10E22235}" type="pres">
      <dgm:prSet presAssocID="{83E56CF8-1642-409C-90F8-7BF178C417D1}" presName="Name17" presStyleCnt="0"/>
      <dgm:spPr/>
    </dgm:pt>
    <dgm:pt modelId="{7F981D60-C14E-48DF-B61C-6FD46556D5C1}" type="pres">
      <dgm:prSet presAssocID="{83E56CF8-1642-409C-90F8-7BF178C417D1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8FBDD5-073F-4594-9398-85C9093CA0D9}" type="pres">
      <dgm:prSet presAssocID="{83E56CF8-1642-409C-90F8-7BF178C417D1}" presName="hierChild2" presStyleCnt="0"/>
      <dgm:spPr/>
    </dgm:pt>
    <dgm:pt modelId="{84282706-A21E-4677-B63F-24CBF7532CFD}" type="pres">
      <dgm:prSet presAssocID="{ACC169E9-51AA-4D7B-8E54-074A215BE07A}" presName="Name25" presStyleLbl="parChTrans1D2" presStyleIdx="0" presStyleCnt="2"/>
      <dgm:spPr/>
      <dgm:t>
        <a:bodyPr/>
        <a:lstStyle/>
        <a:p>
          <a:endParaRPr lang="en-US"/>
        </a:p>
      </dgm:t>
    </dgm:pt>
    <dgm:pt modelId="{A35A3775-BE47-4A21-B73E-79940DAE2209}" type="pres">
      <dgm:prSet presAssocID="{ACC169E9-51AA-4D7B-8E54-074A215BE07A}" presName="connTx" presStyleLbl="parChTrans1D2" presStyleIdx="0" presStyleCnt="2"/>
      <dgm:spPr/>
      <dgm:t>
        <a:bodyPr/>
        <a:lstStyle/>
        <a:p>
          <a:endParaRPr lang="en-US"/>
        </a:p>
      </dgm:t>
    </dgm:pt>
    <dgm:pt modelId="{2AC5AD80-0B22-4DBF-8667-64D30053E959}" type="pres">
      <dgm:prSet presAssocID="{E78B08EA-CE9A-4DAA-A0EB-93A17542DD09}" presName="Name30" presStyleCnt="0"/>
      <dgm:spPr/>
    </dgm:pt>
    <dgm:pt modelId="{51758F19-DCE2-4AFE-A0AE-E6F4194A12E3}" type="pres">
      <dgm:prSet presAssocID="{E78B08EA-CE9A-4DAA-A0EB-93A17542DD09}" presName="level2Shape" presStyleLbl="asst1" presStyleIdx="0" presStyleCnt="2"/>
      <dgm:spPr/>
      <dgm:t>
        <a:bodyPr/>
        <a:lstStyle/>
        <a:p>
          <a:endParaRPr lang="en-US"/>
        </a:p>
      </dgm:t>
    </dgm:pt>
    <dgm:pt modelId="{CCEED53C-EA44-4530-9F7C-8BAEFBA04415}" type="pres">
      <dgm:prSet presAssocID="{E78B08EA-CE9A-4DAA-A0EB-93A17542DD09}" presName="hierChild3" presStyleCnt="0"/>
      <dgm:spPr/>
    </dgm:pt>
    <dgm:pt modelId="{0DA0AF68-2459-48C7-AAD8-FB37C666C34A}" type="pres">
      <dgm:prSet presAssocID="{293F6EAF-A49F-498C-BA84-21740B7AAD25}" presName="Name25" presStyleLbl="parChTrans1D3" presStyleIdx="0" presStyleCnt="4"/>
      <dgm:spPr/>
      <dgm:t>
        <a:bodyPr/>
        <a:lstStyle/>
        <a:p>
          <a:endParaRPr lang="en-US"/>
        </a:p>
      </dgm:t>
    </dgm:pt>
    <dgm:pt modelId="{05558530-F1EE-4629-91D6-844246F7B457}" type="pres">
      <dgm:prSet presAssocID="{293F6EAF-A49F-498C-BA84-21740B7AAD25}" presName="connTx" presStyleLbl="parChTrans1D3" presStyleIdx="0" presStyleCnt="4"/>
      <dgm:spPr/>
      <dgm:t>
        <a:bodyPr/>
        <a:lstStyle/>
        <a:p>
          <a:endParaRPr lang="en-US"/>
        </a:p>
      </dgm:t>
    </dgm:pt>
    <dgm:pt modelId="{44812C05-1667-4178-84A2-04AC4B1884B7}" type="pres">
      <dgm:prSet presAssocID="{D453DF77-76C6-4355-98F0-C50CBB0D2F53}" presName="Name30" presStyleCnt="0"/>
      <dgm:spPr/>
    </dgm:pt>
    <dgm:pt modelId="{7CA73A3E-DEA6-4939-8D58-A1B16BBAE894}" type="pres">
      <dgm:prSet presAssocID="{D453DF77-76C6-4355-98F0-C50CBB0D2F53}" presName="level2Shape" presStyleLbl="node3" presStyleIdx="0" presStyleCnt="4"/>
      <dgm:spPr/>
      <dgm:t>
        <a:bodyPr/>
        <a:lstStyle/>
        <a:p>
          <a:endParaRPr lang="en-US"/>
        </a:p>
      </dgm:t>
    </dgm:pt>
    <dgm:pt modelId="{3601C28B-A5BD-43D9-8BBC-7C437D941F6E}" type="pres">
      <dgm:prSet presAssocID="{D453DF77-76C6-4355-98F0-C50CBB0D2F53}" presName="hierChild3" presStyleCnt="0"/>
      <dgm:spPr/>
    </dgm:pt>
    <dgm:pt modelId="{CA36E109-29B5-44B8-B846-19151715EBE8}" type="pres">
      <dgm:prSet presAssocID="{428B5257-AD5D-45A7-9615-AB4E587A33E8}" presName="Name25" presStyleLbl="parChTrans1D3" presStyleIdx="1" presStyleCnt="4"/>
      <dgm:spPr/>
      <dgm:t>
        <a:bodyPr/>
        <a:lstStyle/>
        <a:p>
          <a:endParaRPr lang="en-US"/>
        </a:p>
      </dgm:t>
    </dgm:pt>
    <dgm:pt modelId="{6CE718AC-962F-415A-9645-4740022FD30D}" type="pres">
      <dgm:prSet presAssocID="{428B5257-AD5D-45A7-9615-AB4E587A33E8}" presName="connTx" presStyleLbl="parChTrans1D3" presStyleIdx="1" presStyleCnt="4"/>
      <dgm:spPr/>
      <dgm:t>
        <a:bodyPr/>
        <a:lstStyle/>
        <a:p>
          <a:endParaRPr lang="en-US"/>
        </a:p>
      </dgm:t>
    </dgm:pt>
    <dgm:pt modelId="{6AE06729-D8C9-48E8-B9E0-6DCB1FE0E3E3}" type="pres">
      <dgm:prSet presAssocID="{97773356-176C-46AA-A103-24C8CD77F079}" presName="Name30" presStyleCnt="0"/>
      <dgm:spPr/>
    </dgm:pt>
    <dgm:pt modelId="{AA9D0D15-B94E-4920-B887-9D1285E9F67B}" type="pres">
      <dgm:prSet presAssocID="{97773356-176C-46AA-A103-24C8CD77F079}" presName="level2Shape" presStyleLbl="node3" presStyleIdx="1" presStyleCnt="4"/>
      <dgm:spPr/>
      <dgm:t>
        <a:bodyPr/>
        <a:lstStyle/>
        <a:p>
          <a:endParaRPr lang="en-US"/>
        </a:p>
      </dgm:t>
    </dgm:pt>
    <dgm:pt modelId="{B3317F4E-DF0C-4D20-A17E-B4A049655382}" type="pres">
      <dgm:prSet presAssocID="{97773356-176C-46AA-A103-24C8CD77F079}" presName="hierChild3" presStyleCnt="0"/>
      <dgm:spPr/>
    </dgm:pt>
    <dgm:pt modelId="{04B013F4-0E4C-41CF-85EF-1504F3BF8366}" type="pres">
      <dgm:prSet presAssocID="{5AD51579-9F93-471C-AE2B-617522E14AFD}" presName="Name25" presStyleLbl="parChTrans1D3" presStyleIdx="2" presStyleCnt="4"/>
      <dgm:spPr/>
      <dgm:t>
        <a:bodyPr/>
        <a:lstStyle/>
        <a:p>
          <a:endParaRPr lang="en-US"/>
        </a:p>
      </dgm:t>
    </dgm:pt>
    <dgm:pt modelId="{1D094D4B-FB36-410A-870E-7E1592A7EDE0}" type="pres">
      <dgm:prSet presAssocID="{5AD51579-9F93-471C-AE2B-617522E14AFD}" presName="connTx" presStyleLbl="parChTrans1D3" presStyleIdx="2" presStyleCnt="4"/>
      <dgm:spPr/>
      <dgm:t>
        <a:bodyPr/>
        <a:lstStyle/>
        <a:p>
          <a:endParaRPr lang="en-US"/>
        </a:p>
      </dgm:t>
    </dgm:pt>
    <dgm:pt modelId="{A3A8CBAB-ED96-48EC-897E-77196DE56C0A}" type="pres">
      <dgm:prSet presAssocID="{2685A201-FE39-4A64-A28F-1239FAE856C5}" presName="Name30" presStyleCnt="0"/>
      <dgm:spPr/>
    </dgm:pt>
    <dgm:pt modelId="{67838DA5-A2EB-4A4E-ADD5-6D81308677DB}" type="pres">
      <dgm:prSet presAssocID="{2685A201-FE39-4A64-A28F-1239FAE856C5}" presName="level2Shape" presStyleLbl="node3" presStyleIdx="2" presStyleCnt="4"/>
      <dgm:spPr/>
      <dgm:t>
        <a:bodyPr/>
        <a:lstStyle/>
        <a:p>
          <a:endParaRPr lang="en-US"/>
        </a:p>
      </dgm:t>
    </dgm:pt>
    <dgm:pt modelId="{BD24C26B-3F5E-4F47-8D0B-01CB5E1AC860}" type="pres">
      <dgm:prSet presAssocID="{2685A201-FE39-4A64-A28F-1239FAE856C5}" presName="hierChild3" presStyleCnt="0"/>
      <dgm:spPr/>
    </dgm:pt>
    <dgm:pt modelId="{111C39B8-F648-48B6-9E11-68116107500B}" type="pres">
      <dgm:prSet presAssocID="{97E8DACA-67D2-4CF7-9B4E-EA5DD03F0F65}" presName="Name25" presStyleLbl="parChTrans1D2" presStyleIdx="1" presStyleCnt="2"/>
      <dgm:spPr/>
      <dgm:t>
        <a:bodyPr/>
        <a:lstStyle/>
        <a:p>
          <a:endParaRPr lang="en-US"/>
        </a:p>
      </dgm:t>
    </dgm:pt>
    <dgm:pt modelId="{EB850B07-86F0-4C5D-A30F-33571E1FE69C}" type="pres">
      <dgm:prSet presAssocID="{97E8DACA-67D2-4CF7-9B4E-EA5DD03F0F65}" presName="connTx" presStyleLbl="parChTrans1D2" presStyleIdx="1" presStyleCnt="2"/>
      <dgm:spPr/>
      <dgm:t>
        <a:bodyPr/>
        <a:lstStyle/>
        <a:p>
          <a:endParaRPr lang="en-US"/>
        </a:p>
      </dgm:t>
    </dgm:pt>
    <dgm:pt modelId="{57FF8BA7-7F9E-40DE-9EA4-75A13B09E564}" type="pres">
      <dgm:prSet presAssocID="{5C664006-50C6-4BB2-B435-4ED812A419A1}" presName="Name30" presStyleCnt="0"/>
      <dgm:spPr/>
    </dgm:pt>
    <dgm:pt modelId="{B1260E5A-B803-4EFE-A29C-E1740582C1A1}" type="pres">
      <dgm:prSet presAssocID="{5C664006-50C6-4BB2-B435-4ED812A419A1}" presName="level2Shape" presStyleLbl="asst1" presStyleIdx="1" presStyleCnt="2"/>
      <dgm:spPr/>
      <dgm:t>
        <a:bodyPr/>
        <a:lstStyle/>
        <a:p>
          <a:endParaRPr lang="en-US"/>
        </a:p>
      </dgm:t>
    </dgm:pt>
    <dgm:pt modelId="{90F06D7E-168D-40A6-AA16-FA74BDB5CE73}" type="pres">
      <dgm:prSet presAssocID="{5C664006-50C6-4BB2-B435-4ED812A419A1}" presName="hierChild3" presStyleCnt="0"/>
      <dgm:spPr/>
    </dgm:pt>
    <dgm:pt modelId="{B25573AD-526B-4C2B-B97B-3071E91DEC98}" type="pres">
      <dgm:prSet presAssocID="{8F9C05E0-183A-4993-AFC6-330AA7BA9327}" presName="Name25" presStyleLbl="parChTrans1D3" presStyleIdx="3" presStyleCnt="4"/>
      <dgm:spPr/>
      <dgm:t>
        <a:bodyPr/>
        <a:lstStyle/>
        <a:p>
          <a:endParaRPr lang="en-US"/>
        </a:p>
      </dgm:t>
    </dgm:pt>
    <dgm:pt modelId="{5199B07C-48AC-479B-AFEE-35695939E3E4}" type="pres">
      <dgm:prSet presAssocID="{8F9C05E0-183A-4993-AFC6-330AA7BA9327}" presName="connTx" presStyleLbl="parChTrans1D3" presStyleIdx="3" presStyleCnt="4"/>
      <dgm:spPr/>
      <dgm:t>
        <a:bodyPr/>
        <a:lstStyle/>
        <a:p>
          <a:endParaRPr lang="en-US"/>
        </a:p>
      </dgm:t>
    </dgm:pt>
    <dgm:pt modelId="{0A17119F-31BF-46BD-8C6A-6491BD2DA775}" type="pres">
      <dgm:prSet presAssocID="{5CA727CB-C868-408E-9A47-DDB5D9F40AAE}" presName="Name30" presStyleCnt="0"/>
      <dgm:spPr/>
    </dgm:pt>
    <dgm:pt modelId="{63CD60DF-0267-4AFA-9DCC-07D08A930B17}" type="pres">
      <dgm:prSet presAssocID="{5CA727CB-C868-408E-9A47-DDB5D9F40AAE}" presName="level2Shape" presStyleLbl="node3" presStyleIdx="3" presStyleCnt="4"/>
      <dgm:spPr/>
      <dgm:t>
        <a:bodyPr/>
        <a:lstStyle/>
        <a:p>
          <a:endParaRPr lang="en-US"/>
        </a:p>
      </dgm:t>
    </dgm:pt>
    <dgm:pt modelId="{9361FDED-5383-4E0A-BBF7-EE0A8DE2AEEE}" type="pres">
      <dgm:prSet presAssocID="{5CA727CB-C868-408E-9A47-DDB5D9F40AAE}" presName="hierChild3" presStyleCnt="0"/>
      <dgm:spPr/>
    </dgm:pt>
    <dgm:pt modelId="{EC6E21CD-0507-4CAE-80CC-30D0F746B79E}" type="pres">
      <dgm:prSet presAssocID="{A6D94931-AFFA-4021-A656-57CE56CE246B}" presName="bgShapesFlow" presStyleCnt="0"/>
      <dgm:spPr/>
    </dgm:pt>
  </dgm:ptLst>
  <dgm:cxnLst>
    <dgm:cxn modelId="{A326E7EF-BED8-4B42-8CF6-853935F20B6D}" srcId="{A6D94931-AFFA-4021-A656-57CE56CE246B}" destId="{83E56CF8-1642-409C-90F8-7BF178C417D1}" srcOrd="0" destOrd="0" parTransId="{0660BE8F-2ADF-4992-9AD7-4874DCE7012D}" sibTransId="{4CFE7803-C1E4-4741-BCD8-A25067A7C1C7}"/>
    <dgm:cxn modelId="{DE474896-98D5-4276-BA1D-00A06670EE67}" type="presOf" srcId="{D453DF77-76C6-4355-98F0-C50CBB0D2F53}" destId="{7CA73A3E-DEA6-4939-8D58-A1B16BBAE894}" srcOrd="0" destOrd="0" presId="urn:microsoft.com/office/officeart/2005/8/layout/hierarchy5"/>
    <dgm:cxn modelId="{B36AF310-7B47-49A3-A69A-78F59FB82D7A}" type="presOf" srcId="{ACC169E9-51AA-4D7B-8E54-074A215BE07A}" destId="{A35A3775-BE47-4A21-B73E-79940DAE2209}" srcOrd="1" destOrd="0" presId="urn:microsoft.com/office/officeart/2005/8/layout/hierarchy5"/>
    <dgm:cxn modelId="{F46BA136-ABCB-4419-93A1-939AA5A195FE}" type="presOf" srcId="{428B5257-AD5D-45A7-9615-AB4E587A33E8}" destId="{CA36E109-29B5-44B8-B846-19151715EBE8}" srcOrd="0" destOrd="0" presId="urn:microsoft.com/office/officeart/2005/8/layout/hierarchy5"/>
    <dgm:cxn modelId="{1E2B4288-5F88-48DF-85AF-57E54D7CDE82}" type="presOf" srcId="{2685A201-FE39-4A64-A28F-1239FAE856C5}" destId="{67838DA5-A2EB-4A4E-ADD5-6D81308677DB}" srcOrd="0" destOrd="0" presId="urn:microsoft.com/office/officeart/2005/8/layout/hierarchy5"/>
    <dgm:cxn modelId="{7D330DDE-5B70-458A-900A-DECB8D42797C}" srcId="{E78B08EA-CE9A-4DAA-A0EB-93A17542DD09}" destId="{2685A201-FE39-4A64-A28F-1239FAE856C5}" srcOrd="2" destOrd="0" parTransId="{5AD51579-9F93-471C-AE2B-617522E14AFD}" sibTransId="{7D7B734E-45D6-4C40-84C0-92560CA09561}"/>
    <dgm:cxn modelId="{F8F79A90-B1EE-43E5-9DB4-FFA6391B7BCE}" type="presOf" srcId="{97E8DACA-67D2-4CF7-9B4E-EA5DD03F0F65}" destId="{EB850B07-86F0-4C5D-A30F-33571E1FE69C}" srcOrd="1" destOrd="0" presId="urn:microsoft.com/office/officeart/2005/8/layout/hierarchy5"/>
    <dgm:cxn modelId="{A17FAFF5-E3C9-4260-A19F-7E3075F0E73D}" type="presOf" srcId="{97E8DACA-67D2-4CF7-9B4E-EA5DD03F0F65}" destId="{111C39B8-F648-48B6-9E11-68116107500B}" srcOrd="0" destOrd="0" presId="urn:microsoft.com/office/officeart/2005/8/layout/hierarchy5"/>
    <dgm:cxn modelId="{1E0D5891-49BD-4F21-BA29-507877EB2648}" srcId="{E78B08EA-CE9A-4DAA-A0EB-93A17542DD09}" destId="{97773356-176C-46AA-A103-24C8CD77F079}" srcOrd="1" destOrd="0" parTransId="{428B5257-AD5D-45A7-9615-AB4E587A33E8}" sibTransId="{671D4749-1F77-496E-8CB4-F5E618014FBA}"/>
    <dgm:cxn modelId="{8DFE20DD-523A-43BD-9D04-C92F7D3DD4D1}" type="presOf" srcId="{8F9C05E0-183A-4993-AFC6-330AA7BA9327}" destId="{5199B07C-48AC-479B-AFEE-35695939E3E4}" srcOrd="1" destOrd="0" presId="urn:microsoft.com/office/officeart/2005/8/layout/hierarchy5"/>
    <dgm:cxn modelId="{DAFBDE15-C0EA-4F01-AF14-6AB6FBA7FFD3}" srcId="{83E56CF8-1642-409C-90F8-7BF178C417D1}" destId="{E78B08EA-CE9A-4DAA-A0EB-93A17542DD09}" srcOrd="0" destOrd="0" parTransId="{ACC169E9-51AA-4D7B-8E54-074A215BE07A}" sibTransId="{60365CD4-9B21-4D51-A01F-949D8742E032}"/>
    <dgm:cxn modelId="{8BD34E7C-62F6-42ED-B68F-3DF461E93697}" type="presOf" srcId="{A6D94931-AFFA-4021-A656-57CE56CE246B}" destId="{56D9003D-3B24-49F5-907B-CAA9D5BBA79E}" srcOrd="0" destOrd="0" presId="urn:microsoft.com/office/officeart/2005/8/layout/hierarchy5"/>
    <dgm:cxn modelId="{AE517359-0F89-4771-A2DB-D8C1BFD8A054}" srcId="{E78B08EA-CE9A-4DAA-A0EB-93A17542DD09}" destId="{D453DF77-76C6-4355-98F0-C50CBB0D2F53}" srcOrd="0" destOrd="0" parTransId="{293F6EAF-A49F-498C-BA84-21740B7AAD25}" sibTransId="{D41678AE-A540-4399-910D-DF0B9F9F1239}"/>
    <dgm:cxn modelId="{DE0C6186-9986-4E90-A1A5-E91F4FE7B7DD}" type="presOf" srcId="{5AD51579-9F93-471C-AE2B-617522E14AFD}" destId="{1D094D4B-FB36-410A-870E-7E1592A7EDE0}" srcOrd="1" destOrd="0" presId="urn:microsoft.com/office/officeart/2005/8/layout/hierarchy5"/>
    <dgm:cxn modelId="{14BF6A43-7A20-4AC0-A0E7-7E2BAD099A12}" type="presOf" srcId="{ACC169E9-51AA-4D7B-8E54-074A215BE07A}" destId="{84282706-A21E-4677-B63F-24CBF7532CFD}" srcOrd="0" destOrd="0" presId="urn:microsoft.com/office/officeart/2005/8/layout/hierarchy5"/>
    <dgm:cxn modelId="{3EAB352F-CF26-4536-AA3F-4DE498BDCC5C}" srcId="{83E56CF8-1642-409C-90F8-7BF178C417D1}" destId="{5C664006-50C6-4BB2-B435-4ED812A419A1}" srcOrd="1" destOrd="0" parTransId="{97E8DACA-67D2-4CF7-9B4E-EA5DD03F0F65}" sibTransId="{2F46C9FF-2E9E-463B-A829-A1BA046648BE}"/>
    <dgm:cxn modelId="{CE62A063-5EE6-40EE-B703-E1A9235ADEE6}" type="presOf" srcId="{5CA727CB-C868-408E-9A47-DDB5D9F40AAE}" destId="{63CD60DF-0267-4AFA-9DCC-07D08A930B17}" srcOrd="0" destOrd="0" presId="urn:microsoft.com/office/officeart/2005/8/layout/hierarchy5"/>
    <dgm:cxn modelId="{17BE37FF-B006-407D-99D6-88B0E1171698}" type="presOf" srcId="{97773356-176C-46AA-A103-24C8CD77F079}" destId="{AA9D0D15-B94E-4920-B887-9D1285E9F67B}" srcOrd="0" destOrd="0" presId="urn:microsoft.com/office/officeart/2005/8/layout/hierarchy5"/>
    <dgm:cxn modelId="{2209C93D-897C-43FC-B662-31C3D91F65DB}" type="presOf" srcId="{83E56CF8-1642-409C-90F8-7BF178C417D1}" destId="{7F981D60-C14E-48DF-B61C-6FD46556D5C1}" srcOrd="0" destOrd="0" presId="urn:microsoft.com/office/officeart/2005/8/layout/hierarchy5"/>
    <dgm:cxn modelId="{559FB89E-2311-4916-AEF8-5DDA619FC160}" type="presOf" srcId="{293F6EAF-A49F-498C-BA84-21740B7AAD25}" destId="{05558530-F1EE-4629-91D6-844246F7B457}" srcOrd="1" destOrd="0" presId="urn:microsoft.com/office/officeart/2005/8/layout/hierarchy5"/>
    <dgm:cxn modelId="{9B0C81FF-4D70-4E09-9649-4948AAEC4AB6}" type="presOf" srcId="{8F9C05E0-183A-4993-AFC6-330AA7BA9327}" destId="{B25573AD-526B-4C2B-B97B-3071E91DEC98}" srcOrd="0" destOrd="0" presId="urn:microsoft.com/office/officeart/2005/8/layout/hierarchy5"/>
    <dgm:cxn modelId="{BE6EC0C0-7AD8-4F8E-BE73-D70E21907A76}" type="presOf" srcId="{5C664006-50C6-4BB2-B435-4ED812A419A1}" destId="{B1260E5A-B803-4EFE-A29C-E1740582C1A1}" srcOrd="0" destOrd="0" presId="urn:microsoft.com/office/officeart/2005/8/layout/hierarchy5"/>
    <dgm:cxn modelId="{42AE745F-91B7-45EB-960A-ED7BB13B077A}" type="presOf" srcId="{5AD51579-9F93-471C-AE2B-617522E14AFD}" destId="{04B013F4-0E4C-41CF-85EF-1504F3BF8366}" srcOrd="0" destOrd="0" presId="urn:microsoft.com/office/officeart/2005/8/layout/hierarchy5"/>
    <dgm:cxn modelId="{661730FB-43FE-4E91-A331-A9BC91698956}" type="presOf" srcId="{E78B08EA-CE9A-4DAA-A0EB-93A17542DD09}" destId="{51758F19-DCE2-4AFE-A0AE-E6F4194A12E3}" srcOrd="0" destOrd="0" presId="urn:microsoft.com/office/officeart/2005/8/layout/hierarchy5"/>
    <dgm:cxn modelId="{C88C318A-FBA5-49A5-9085-60828743E2DE}" srcId="{5C664006-50C6-4BB2-B435-4ED812A419A1}" destId="{5CA727CB-C868-408E-9A47-DDB5D9F40AAE}" srcOrd="0" destOrd="0" parTransId="{8F9C05E0-183A-4993-AFC6-330AA7BA9327}" sibTransId="{90726471-D1ED-4C97-A28A-82F07AF81BCD}"/>
    <dgm:cxn modelId="{2CF65433-C22A-4403-92A0-2EA86E3F6B0D}" type="presOf" srcId="{428B5257-AD5D-45A7-9615-AB4E587A33E8}" destId="{6CE718AC-962F-415A-9645-4740022FD30D}" srcOrd="1" destOrd="0" presId="urn:microsoft.com/office/officeart/2005/8/layout/hierarchy5"/>
    <dgm:cxn modelId="{A5EAB459-44AD-4DB1-AC61-B12D8A0798D9}" type="presOf" srcId="{293F6EAF-A49F-498C-BA84-21740B7AAD25}" destId="{0DA0AF68-2459-48C7-AAD8-FB37C666C34A}" srcOrd="0" destOrd="0" presId="urn:microsoft.com/office/officeart/2005/8/layout/hierarchy5"/>
    <dgm:cxn modelId="{1A47AF90-40FA-4A89-93E0-186B9890793E}" type="presParOf" srcId="{56D9003D-3B24-49F5-907B-CAA9D5BBA79E}" destId="{042831FC-127A-4CA8-A7AF-898154A1C926}" srcOrd="0" destOrd="0" presId="urn:microsoft.com/office/officeart/2005/8/layout/hierarchy5"/>
    <dgm:cxn modelId="{4ADAD24E-94CF-48CD-BA0F-29497574DFF3}" type="presParOf" srcId="{042831FC-127A-4CA8-A7AF-898154A1C926}" destId="{3081466F-B5BD-4737-A393-E0ADD20992D5}" srcOrd="0" destOrd="0" presId="urn:microsoft.com/office/officeart/2005/8/layout/hierarchy5"/>
    <dgm:cxn modelId="{0833587F-4568-4BD2-A8CF-4DB61C1C3D1A}" type="presParOf" srcId="{3081466F-B5BD-4737-A393-E0ADD20992D5}" destId="{6E6775BE-DEE6-4127-BA05-242F10E22235}" srcOrd="0" destOrd="0" presId="urn:microsoft.com/office/officeart/2005/8/layout/hierarchy5"/>
    <dgm:cxn modelId="{1FE1ACFE-8171-4376-9C1D-CA9B899699C4}" type="presParOf" srcId="{6E6775BE-DEE6-4127-BA05-242F10E22235}" destId="{7F981D60-C14E-48DF-B61C-6FD46556D5C1}" srcOrd="0" destOrd="0" presId="urn:microsoft.com/office/officeart/2005/8/layout/hierarchy5"/>
    <dgm:cxn modelId="{209FA45B-8EBE-40C7-B027-E786BCFE68A7}" type="presParOf" srcId="{6E6775BE-DEE6-4127-BA05-242F10E22235}" destId="{858FBDD5-073F-4594-9398-85C9093CA0D9}" srcOrd="1" destOrd="0" presId="urn:microsoft.com/office/officeart/2005/8/layout/hierarchy5"/>
    <dgm:cxn modelId="{C8958A35-79D3-422A-BD62-3F92A14F08EC}" type="presParOf" srcId="{858FBDD5-073F-4594-9398-85C9093CA0D9}" destId="{84282706-A21E-4677-B63F-24CBF7532CFD}" srcOrd="0" destOrd="0" presId="urn:microsoft.com/office/officeart/2005/8/layout/hierarchy5"/>
    <dgm:cxn modelId="{43A4ECA0-645D-4BB4-87E1-4A0AB4AA3282}" type="presParOf" srcId="{84282706-A21E-4677-B63F-24CBF7532CFD}" destId="{A35A3775-BE47-4A21-B73E-79940DAE2209}" srcOrd="0" destOrd="0" presId="urn:microsoft.com/office/officeart/2005/8/layout/hierarchy5"/>
    <dgm:cxn modelId="{90B96734-36E9-4D8C-B510-B42E6E9A3B47}" type="presParOf" srcId="{858FBDD5-073F-4594-9398-85C9093CA0D9}" destId="{2AC5AD80-0B22-4DBF-8667-64D30053E959}" srcOrd="1" destOrd="0" presId="urn:microsoft.com/office/officeart/2005/8/layout/hierarchy5"/>
    <dgm:cxn modelId="{B11CCBD0-EBD0-40F6-A10B-A29FC6792697}" type="presParOf" srcId="{2AC5AD80-0B22-4DBF-8667-64D30053E959}" destId="{51758F19-DCE2-4AFE-A0AE-E6F4194A12E3}" srcOrd="0" destOrd="0" presId="urn:microsoft.com/office/officeart/2005/8/layout/hierarchy5"/>
    <dgm:cxn modelId="{6EA1EB53-65E0-4970-BA62-791C72D37465}" type="presParOf" srcId="{2AC5AD80-0B22-4DBF-8667-64D30053E959}" destId="{CCEED53C-EA44-4530-9F7C-8BAEFBA04415}" srcOrd="1" destOrd="0" presId="urn:microsoft.com/office/officeart/2005/8/layout/hierarchy5"/>
    <dgm:cxn modelId="{803CFB65-CDFE-4856-B85B-5519DBB41DFE}" type="presParOf" srcId="{CCEED53C-EA44-4530-9F7C-8BAEFBA04415}" destId="{0DA0AF68-2459-48C7-AAD8-FB37C666C34A}" srcOrd="0" destOrd="0" presId="urn:microsoft.com/office/officeart/2005/8/layout/hierarchy5"/>
    <dgm:cxn modelId="{B23A3650-52E4-415D-9550-B05ABDA7E9F7}" type="presParOf" srcId="{0DA0AF68-2459-48C7-AAD8-FB37C666C34A}" destId="{05558530-F1EE-4629-91D6-844246F7B457}" srcOrd="0" destOrd="0" presId="urn:microsoft.com/office/officeart/2005/8/layout/hierarchy5"/>
    <dgm:cxn modelId="{C87A13FD-D6BF-4261-9C68-F708FE425FE1}" type="presParOf" srcId="{CCEED53C-EA44-4530-9F7C-8BAEFBA04415}" destId="{44812C05-1667-4178-84A2-04AC4B1884B7}" srcOrd="1" destOrd="0" presId="urn:microsoft.com/office/officeart/2005/8/layout/hierarchy5"/>
    <dgm:cxn modelId="{56D1F9C4-52CB-419A-A8B3-EF88C0F880EF}" type="presParOf" srcId="{44812C05-1667-4178-84A2-04AC4B1884B7}" destId="{7CA73A3E-DEA6-4939-8D58-A1B16BBAE894}" srcOrd="0" destOrd="0" presId="urn:microsoft.com/office/officeart/2005/8/layout/hierarchy5"/>
    <dgm:cxn modelId="{88C57E5C-939A-4F73-977B-65E1EA6E6DCF}" type="presParOf" srcId="{44812C05-1667-4178-84A2-04AC4B1884B7}" destId="{3601C28B-A5BD-43D9-8BBC-7C437D941F6E}" srcOrd="1" destOrd="0" presId="urn:microsoft.com/office/officeart/2005/8/layout/hierarchy5"/>
    <dgm:cxn modelId="{3F4CA460-8ACC-4DB2-95A7-2961095BB6FB}" type="presParOf" srcId="{CCEED53C-EA44-4530-9F7C-8BAEFBA04415}" destId="{CA36E109-29B5-44B8-B846-19151715EBE8}" srcOrd="2" destOrd="0" presId="urn:microsoft.com/office/officeart/2005/8/layout/hierarchy5"/>
    <dgm:cxn modelId="{8758419A-F1E7-4A89-8FAD-B3538E9853DA}" type="presParOf" srcId="{CA36E109-29B5-44B8-B846-19151715EBE8}" destId="{6CE718AC-962F-415A-9645-4740022FD30D}" srcOrd="0" destOrd="0" presId="urn:microsoft.com/office/officeart/2005/8/layout/hierarchy5"/>
    <dgm:cxn modelId="{BB20AB41-63B1-4B03-8341-CF35380A8495}" type="presParOf" srcId="{CCEED53C-EA44-4530-9F7C-8BAEFBA04415}" destId="{6AE06729-D8C9-48E8-B9E0-6DCB1FE0E3E3}" srcOrd="3" destOrd="0" presId="urn:microsoft.com/office/officeart/2005/8/layout/hierarchy5"/>
    <dgm:cxn modelId="{C89E9592-EDF4-4057-8799-2A6D64F907CA}" type="presParOf" srcId="{6AE06729-D8C9-48E8-B9E0-6DCB1FE0E3E3}" destId="{AA9D0D15-B94E-4920-B887-9D1285E9F67B}" srcOrd="0" destOrd="0" presId="urn:microsoft.com/office/officeart/2005/8/layout/hierarchy5"/>
    <dgm:cxn modelId="{A9E2C21A-8DAF-4F17-B2BD-B7875658C6A1}" type="presParOf" srcId="{6AE06729-D8C9-48E8-B9E0-6DCB1FE0E3E3}" destId="{B3317F4E-DF0C-4D20-A17E-B4A049655382}" srcOrd="1" destOrd="0" presId="urn:microsoft.com/office/officeart/2005/8/layout/hierarchy5"/>
    <dgm:cxn modelId="{F33868AC-F0D3-40D3-B991-6D9CE1B0273D}" type="presParOf" srcId="{CCEED53C-EA44-4530-9F7C-8BAEFBA04415}" destId="{04B013F4-0E4C-41CF-85EF-1504F3BF8366}" srcOrd="4" destOrd="0" presId="urn:microsoft.com/office/officeart/2005/8/layout/hierarchy5"/>
    <dgm:cxn modelId="{E31255BB-F205-4C7C-A3F6-24A3113808C2}" type="presParOf" srcId="{04B013F4-0E4C-41CF-85EF-1504F3BF8366}" destId="{1D094D4B-FB36-410A-870E-7E1592A7EDE0}" srcOrd="0" destOrd="0" presId="urn:microsoft.com/office/officeart/2005/8/layout/hierarchy5"/>
    <dgm:cxn modelId="{B4092E0A-BCAF-461D-BDA9-32B7C781C3F8}" type="presParOf" srcId="{CCEED53C-EA44-4530-9F7C-8BAEFBA04415}" destId="{A3A8CBAB-ED96-48EC-897E-77196DE56C0A}" srcOrd="5" destOrd="0" presId="urn:microsoft.com/office/officeart/2005/8/layout/hierarchy5"/>
    <dgm:cxn modelId="{F8C16526-9BBD-4C96-BC7F-69C0A941FC55}" type="presParOf" srcId="{A3A8CBAB-ED96-48EC-897E-77196DE56C0A}" destId="{67838DA5-A2EB-4A4E-ADD5-6D81308677DB}" srcOrd="0" destOrd="0" presId="urn:microsoft.com/office/officeart/2005/8/layout/hierarchy5"/>
    <dgm:cxn modelId="{0113703B-C7DB-4B96-9212-5638F8CE108D}" type="presParOf" srcId="{A3A8CBAB-ED96-48EC-897E-77196DE56C0A}" destId="{BD24C26B-3F5E-4F47-8D0B-01CB5E1AC860}" srcOrd="1" destOrd="0" presId="urn:microsoft.com/office/officeart/2005/8/layout/hierarchy5"/>
    <dgm:cxn modelId="{B3515123-65F6-4B18-A4AA-58242E88E757}" type="presParOf" srcId="{858FBDD5-073F-4594-9398-85C9093CA0D9}" destId="{111C39B8-F648-48B6-9E11-68116107500B}" srcOrd="2" destOrd="0" presId="urn:microsoft.com/office/officeart/2005/8/layout/hierarchy5"/>
    <dgm:cxn modelId="{4B1587DE-7416-4866-8BA3-50EF493656CA}" type="presParOf" srcId="{111C39B8-F648-48B6-9E11-68116107500B}" destId="{EB850B07-86F0-4C5D-A30F-33571E1FE69C}" srcOrd="0" destOrd="0" presId="urn:microsoft.com/office/officeart/2005/8/layout/hierarchy5"/>
    <dgm:cxn modelId="{D77B0E05-4D2F-4B1C-A971-5A9C16D98CAF}" type="presParOf" srcId="{858FBDD5-073F-4594-9398-85C9093CA0D9}" destId="{57FF8BA7-7F9E-40DE-9EA4-75A13B09E564}" srcOrd="3" destOrd="0" presId="urn:microsoft.com/office/officeart/2005/8/layout/hierarchy5"/>
    <dgm:cxn modelId="{6C68ECE1-8D13-47BE-A98F-EAC7492B3FAC}" type="presParOf" srcId="{57FF8BA7-7F9E-40DE-9EA4-75A13B09E564}" destId="{B1260E5A-B803-4EFE-A29C-E1740582C1A1}" srcOrd="0" destOrd="0" presId="urn:microsoft.com/office/officeart/2005/8/layout/hierarchy5"/>
    <dgm:cxn modelId="{397B426A-F25B-4FC8-8874-2885A440D90F}" type="presParOf" srcId="{57FF8BA7-7F9E-40DE-9EA4-75A13B09E564}" destId="{90F06D7E-168D-40A6-AA16-FA74BDB5CE73}" srcOrd="1" destOrd="0" presId="urn:microsoft.com/office/officeart/2005/8/layout/hierarchy5"/>
    <dgm:cxn modelId="{330002B6-1F49-4C43-A36B-B1F98D5F591C}" type="presParOf" srcId="{90F06D7E-168D-40A6-AA16-FA74BDB5CE73}" destId="{B25573AD-526B-4C2B-B97B-3071E91DEC98}" srcOrd="0" destOrd="0" presId="urn:microsoft.com/office/officeart/2005/8/layout/hierarchy5"/>
    <dgm:cxn modelId="{A6161C6A-E16F-4F13-B46C-43FBDFE94A46}" type="presParOf" srcId="{B25573AD-526B-4C2B-B97B-3071E91DEC98}" destId="{5199B07C-48AC-479B-AFEE-35695939E3E4}" srcOrd="0" destOrd="0" presId="urn:microsoft.com/office/officeart/2005/8/layout/hierarchy5"/>
    <dgm:cxn modelId="{8EC2B6A8-8CBB-4908-B4DB-74A39D382D37}" type="presParOf" srcId="{90F06D7E-168D-40A6-AA16-FA74BDB5CE73}" destId="{0A17119F-31BF-46BD-8C6A-6491BD2DA775}" srcOrd="1" destOrd="0" presId="urn:microsoft.com/office/officeart/2005/8/layout/hierarchy5"/>
    <dgm:cxn modelId="{BC61F4FA-E497-437A-A6ED-B700FE87FE23}" type="presParOf" srcId="{0A17119F-31BF-46BD-8C6A-6491BD2DA775}" destId="{63CD60DF-0267-4AFA-9DCC-07D08A930B17}" srcOrd="0" destOrd="0" presId="urn:microsoft.com/office/officeart/2005/8/layout/hierarchy5"/>
    <dgm:cxn modelId="{53758E1C-9238-4B49-9526-E277E9EA43FE}" type="presParOf" srcId="{0A17119F-31BF-46BD-8C6A-6491BD2DA775}" destId="{9361FDED-5383-4E0A-BBF7-EE0A8DE2AEEE}" srcOrd="1" destOrd="0" presId="urn:microsoft.com/office/officeart/2005/8/layout/hierarchy5"/>
    <dgm:cxn modelId="{4B89CBC0-E788-4556-80B8-0E9E5AA1ED4B}" type="presParOf" srcId="{56D9003D-3B24-49F5-907B-CAA9D5BBA79E}" destId="{EC6E21CD-0507-4CAE-80CC-30D0F746B79E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44A2C-C8F2-4010-BD89-CD1680DDCC1A}">
      <dsp:nvSpPr>
        <dsp:cNvPr id="0" name=""/>
        <dsp:cNvSpPr/>
      </dsp:nvSpPr>
      <dsp:spPr>
        <a:xfrm>
          <a:off x="4257" y="2392567"/>
          <a:ext cx="1583830" cy="63353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Planning/Zoning Fees</a:t>
          </a:r>
          <a:endParaRPr lang="en-US" sz="900" kern="1200" dirty="0"/>
        </a:p>
      </dsp:txBody>
      <dsp:txXfrm>
        <a:off x="321023" y="2392567"/>
        <a:ext cx="950298" cy="633532"/>
      </dsp:txXfrm>
    </dsp:sp>
    <dsp:sp modelId="{CC5032EB-E94D-4545-BC6D-3A8061E5D98A}">
      <dsp:nvSpPr>
        <dsp:cNvPr id="0" name=""/>
        <dsp:cNvSpPr/>
      </dsp:nvSpPr>
      <dsp:spPr>
        <a:xfrm>
          <a:off x="1429705" y="2392567"/>
          <a:ext cx="1583830" cy="633532"/>
        </a:xfrm>
        <a:prstGeom prst="chevron">
          <a:avLst/>
        </a:prstGeom>
        <a:solidFill>
          <a:schemeClr val="accent2">
            <a:hueOff val="-32638"/>
            <a:satOff val="-1886"/>
            <a:lumOff val="258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Building Permit Fees</a:t>
          </a:r>
          <a:endParaRPr lang="en-US" sz="900" kern="1200" dirty="0"/>
        </a:p>
      </dsp:txBody>
      <dsp:txXfrm>
        <a:off x="1746471" y="2392567"/>
        <a:ext cx="950298" cy="633532"/>
      </dsp:txXfrm>
    </dsp:sp>
    <dsp:sp modelId="{A0874580-EDF8-4DE3-9EE2-D31E40A0EF47}">
      <dsp:nvSpPr>
        <dsp:cNvPr id="0" name=""/>
        <dsp:cNvSpPr/>
      </dsp:nvSpPr>
      <dsp:spPr>
        <a:xfrm>
          <a:off x="2855153" y="2392567"/>
          <a:ext cx="1583830" cy="633532"/>
        </a:xfrm>
        <a:prstGeom prst="chevron">
          <a:avLst/>
        </a:prstGeom>
        <a:solidFill>
          <a:schemeClr val="accent2">
            <a:hueOff val="-65276"/>
            <a:satOff val="-3773"/>
            <a:lumOff val="517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Construction Sales Tax</a:t>
          </a:r>
          <a:endParaRPr lang="en-US" sz="900" kern="1200" dirty="0"/>
        </a:p>
      </dsp:txBody>
      <dsp:txXfrm>
        <a:off x="3171919" y="2392567"/>
        <a:ext cx="950298" cy="633532"/>
      </dsp:txXfrm>
    </dsp:sp>
    <dsp:sp modelId="{BC116C4D-2F2D-48B7-9890-8C3BD6BF8C79}">
      <dsp:nvSpPr>
        <dsp:cNvPr id="0" name=""/>
        <dsp:cNvSpPr/>
      </dsp:nvSpPr>
      <dsp:spPr>
        <a:xfrm>
          <a:off x="4280600" y="2392567"/>
          <a:ext cx="1583830" cy="633532"/>
        </a:xfrm>
        <a:prstGeom prst="chevron">
          <a:avLst/>
        </a:prstGeom>
        <a:solidFill>
          <a:schemeClr val="accent2">
            <a:hueOff val="-97914"/>
            <a:satOff val="-5659"/>
            <a:lumOff val="776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Property Taxes</a:t>
          </a:r>
          <a:endParaRPr lang="en-US" sz="900" kern="1200" dirty="0"/>
        </a:p>
      </dsp:txBody>
      <dsp:txXfrm>
        <a:off x="4597366" y="2392567"/>
        <a:ext cx="950298" cy="633532"/>
      </dsp:txXfrm>
    </dsp:sp>
    <dsp:sp modelId="{19D0462D-682F-4879-8A3B-8B17C9AFC6BC}">
      <dsp:nvSpPr>
        <dsp:cNvPr id="0" name=""/>
        <dsp:cNvSpPr/>
      </dsp:nvSpPr>
      <dsp:spPr>
        <a:xfrm>
          <a:off x="5706048" y="2392567"/>
          <a:ext cx="1583830" cy="633532"/>
        </a:xfrm>
        <a:prstGeom prst="chevron">
          <a:avLst/>
        </a:prstGeom>
        <a:solidFill>
          <a:schemeClr val="accent2">
            <a:hueOff val="-130552"/>
            <a:satOff val="-7546"/>
            <a:lumOff val="103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Sales Taxes</a:t>
          </a:r>
          <a:endParaRPr lang="en-US" sz="900" kern="1200" dirty="0"/>
        </a:p>
      </dsp:txBody>
      <dsp:txXfrm>
        <a:off x="6022814" y="2392567"/>
        <a:ext cx="950298" cy="633532"/>
      </dsp:txXfrm>
    </dsp:sp>
    <dsp:sp modelId="{091FF188-4822-4A7D-9E19-0B20402F2DC4}">
      <dsp:nvSpPr>
        <dsp:cNvPr id="0" name=""/>
        <dsp:cNvSpPr/>
      </dsp:nvSpPr>
      <dsp:spPr>
        <a:xfrm>
          <a:off x="7131496" y="2392567"/>
          <a:ext cx="1583830" cy="633532"/>
        </a:xfrm>
        <a:prstGeom prst="chevron">
          <a:avLst/>
        </a:prstGeom>
        <a:solidFill>
          <a:schemeClr val="accent2">
            <a:hueOff val="-163190"/>
            <a:satOff val="-9432"/>
            <a:lumOff val="1294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Other Taxes</a:t>
          </a:r>
          <a:endParaRPr lang="en-US" sz="900" kern="1200" dirty="0"/>
        </a:p>
      </dsp:txBody>
      <dsp:txXfrm>
        <a:off x="7448262" y="2392567"/>
        <a:ext cx="950298" cy="633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81D60-C14E-48DF-B61C-6FD46556D5C1}">
      <dsp:nvSpPr>
        <dsp:cNvPr id="0" name=""/>
        <dsp:cNvSpPr/>
      </dsp:nvSpPr>
      <dsp:spPr>
        <a:xfrm>
          <a:off x="796087" y="2223534"/>
          <a:ext cx="1932595" cy="9662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Sales Tax</a:t>
          </a:r>
        </a:p>
      </dsp:txBody>
      <dsp:txXfrm>
        <a:off x="824389" y="2251836"/>
        <a:ext cx="1875991" cy="909693"/>
      </dsp:txXfrm>
    </dsp:sp>
    <dsp:sp modelId="{84282706-A21E-4677-B63F-24CBF7532CFD}">
      <dsp:nvSpPr>
        <dsp:cNvPr id="0" name=""/>
        <dsp:cNvSpPr/>
      </dsp:nvSpPr>
      <dsp:spPr>
        <a:xfrm rot="18289469">
          <a:off x="2438362" y="2130847"/>
          <a:ext cx="135367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53679" y="20214"/>
              </a:lnTo>
            </a:path>
          </a:pathLst>
        </a:custGeom>
        <a:noFill/>
        <a:ln w="19050" cap="rnd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81359" y="2117220"/>
        <a:ext cx="67683" cy="67683"/>
      </dsp:txXfrm>
    </dsp:sp>
    <dsp:sp modelId="{51758F19-DCE2-4AFE-A0AE-E6F4194A12E3}">
      <dsp:nvSpPr>
        <dsp:cNvPr id="0" name=""/>
        <dsp:cNvSpPr/>
      </dsp:nvSpPr>
      <dsp:spPr>
        <a:xfrm>
          <a:off x="3501720" y="1112292"/>
          <a:ext cx="1932595" cy="9662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Tax Base</a:t>
          </a:r>
        </a:p>
      </dsp:txBody>
      <dsp:txXfrm>
        <a:off x="3530022" y="1140594"/>
        <a:ext cx="1875991" cy="909693"/>
      </dsp:txXfrm>
    </dsp:sp>
    <dsp:sp modelId="{0DA0AF68-2459-48C7-AAD8-FB37C666C34A}">
      <dsp:nvSpPr>
        <dsp:cNvPr id="0" name=""/>
        <dsp:cNvSpPr/>
      </dsp:nvSpPr>
      <dsp:spPr>
        <a:xfrm rot="18289469">
          <a:off x="5143995" y="1019605"/>
          <a:ext cx="135367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53679" y="20214"/>
              </a:lnTo>
            </a:path>
          </a:pathLst>
        </a:custGeom>
        <a:noFill/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86993" y="1005978"/>
        <a:ext cx="67683" cy="67683"/>
      </dsp:txXfrm>
    </dsp:sp>
    <dsp:sp modelId="{7CA73A3E-DEA6-4939-8D58-A1B16BBAE894}">
      <dsp:nvSpPr>
        <dsp:cNvPr id="0" name=""/>
        <dsp:cNvSpPr/>
      </dsp:nvSpPr>
      <dsp:spPr>
        <a:xfrm>
          <a:off x="6207354" y="1050"/>
          <a:ext cx="1932595" cy="9662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Economic indicators </a:t>
          </a:r>
        </a:p>
      </dsp:txBody>
      <dsp:txXfrm>
        <a:off x="6235656" y="29352"/>
        <a:ext cx="1875991" cy="909693"/>
      </dsp:txXfrm>
    </dsp:sp>
    <dsp:sp modelId="{CA36E109-29B5-44B8-B846-19151715EBE8}">
      <dsp:nvSpPr>
        <dsp:cNvPr id="0" name=""/>
        <dsp:cNvSpPr/>
      </dsp:nvSpPr>
      <dsp:spPr>
        <a:xfrm>
          <a:off x="5434316" y="1575226"/>
          <a:ext cx="77303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73038" y="20214"/>
              </a:lnTo>
            </a:path>
          </a:pathLst>
        </a:custGeom>
        <a:noFill/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01509" y="1576115"/>
        <a:ext cx="38651" cy="38651"/>
      </dsp:txXfrm>
    </dsp:sp>
    <dsp:sp modelId="{AA9D0D15-B94E-4920-B887-9D1285E9F67B}">
      <dsp:nvSpPr>
        <dsp:cNvPr id="0" name=""/>
        <dsp:cNvSpPr/>
      </dsp:nvSpPr>
      <dsp:spPr>
        <a:xfrm>
          <a:off x="6207354" y="1112292"/>
          <a:ext cx="1932595" cy="9662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Demographic indicators </a:t>
          </a:r>
        </a:p>
      </dsp:txBody>
      <dsp:txXfrm>
        <a:off x="6235656" y="1140594"/>
        <a:ext cx="1875991" cy="909693"/>
      </dsp:txXfrm>
    </dsp:sp>
    <dsp:sp modelId="{04B013F4-0E4C-41CF-85EF-1504F3BF8366}">
      <dsp:nvSpPr>
        <dsp:cNvPr id="0" name=""/>
        <dsp:cNvSpPr/>
      </dsp:nvSpPr>
      <dsp:spPr>
        <a:xfrm rot="3310531">
          <a:off x="5143995" y="2130847"/>
          <a:ext cx="135367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53679" y="20214"/>
              </a:lnTo>
            </a:path>
          </a:pathLst>
        </a:custGeom>
        <a:noFill/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86993" y="2117220"/>
        <a:ext cx="67683" cy="67683"/>
      </dsp:txXfrm>
    </dsp:sp>
    <dsp:sp modelId="{67838DA5-A2EB-4A4E-ADD5-6D81308677DB}">
      <dsp:nvSpPr>
        <dsp:cNvPr id="0" name=""/>
        <dsp:cNvSpPr/>
      </dsp:nvSpPr>
      <dsp:spPr>
        <a:xfrm>
          <a:off x="6207354" y="2223534"/>
          <a:ext cx="1932595" cy="9662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Tax Policies</a:t>
          </a:r>
        </a:p>
      </dsp:txBody>
      <dsp:txXfrm>
        <a:off x="6235656" y="2251836"/>
        <a:ext cx="1875991" cy="909693"/>
      </dsp:txXfrm>
    </dsp:sp>
    <dsp:sp modelId="{111C39B8-F648-48B6-9E11-68116107500B}">
      <dsp:nvSpPr>
        <dsp:cNvPr id="0" name=""/>
        <dsp:cNvSpPr/>
      </dsp:nvSpPr>
      <dsp:spPr>
        <a:xfrm rot="3310531">
          <a:off x="2438362" y="3242089"/>
          <a:ext cx="135367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53679" y="20214"/>
              </a:lnTo>
            </a:path>
          </a:pathLst>
        </a:custGeom>
        <a:noFill/>
        <a:ln w="19050" cap="rnd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81359" y="3228462"/>
        <a:ext cx="67683" cy="67683"/>
      </dsp:txXfrm>
    </dsp:sp>
    <dsp:sp modelId="{B1260E5A-B803-4EFE-A29C-E1740582C1A1}">
      <dsp:nvSpPr>
        <dsp:cNvPr id="0" name=""/>
        <dsp:cNvSpPr/>
      </dsp:nvSpPr>
      <dsp:spPr>
        <a:xfrm>
          <a:off x="3501720" y="3334777"/>
          <a:ext cx="1932595" cy="9662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Tax Rates</a:t>
          </a:r>
        </a:p>
      </dsp:txBody>
      <dsp:txXfrm>
        <a:off x="3530022" y="3363079"/>
        <a:ext cx="1875991" cy="909693"/>
      </dsp:txXfrm>
    </dsp:sp>
    <dsp:sp modelId="{B25573AD-526B-4C2B-B97B-3071E91DEC98}">
      <dsp:nvSpPr>
        <dsp:cNvPr id="0" name=""/>
        <dsp:cNvSpPr/>
      </dsp:nvSpPr>
      <dsp:spPr>
        <a:xfrm>
          <a:off x="5434316" y="3797711"/>
          <a:ext cx="77303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73038" y="20214"/>
              </a:lnTo>
            </a:path>
          </a:pathLst>
        </a:custGeom>
        <a:noFill/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01509" y="3798599"/>
        <a:ext cx="38651" cy="38651"/>
      </dsp:txXfrm>
    </dsp:sp>
    <dsp:sp modelId="{63CD60DF-0267-4AFA-9DCC-07D08A930B17}">
      <dsp:nvSpPr>
        <dsp:cNvPr id="0" name=""/>
        <dsp:cNvSpPr/>
      </dsp:nvSpPr>
      <dsp:spPr>
        <a:xfrm>
          <a:off x="6207354" y="3334777"/>
          <a:ext cx="1932595" cy="9662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Tax Policies</a:t>
          </a:r>
        </a:p>
      </dsp:txBody>
      <dsp:txXfrm>
        <a:off x="6235656" y="3363079"/>
        <a:ext cx="1875991" cy="909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0.63423</cdr:x>
      <cdr:y>0.89054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98847" y="4260201"/>
          <a:ext cx="2363867" cy="523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latin typeface="News Gothic MT"/>
            </a:rPr>
            <a:t>Total $235.7 million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0.65093</cdr:x>
      <cdr:y>0.86319</cdr:y>
    </cdr:from>
    <cdr:to>
      <cdr:x>0.97574</cdr:x>
      <cdr:y>0.9544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918475" y="2524123"/>
          <a:ext cx="1955275" cy="2667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chemeClr val="accent1">
                  <a:lumMod val="50000"/>
                </a:schemeClr>
              </a:solidFill>
            </a:rPr>
            <a:t>Total</a:t>
          </a:r>
          <a:r>
            <a:rPr lang="en-US" sz="1800" b="1" baseline="0" dirty="0">
              <a:solidFill>
                <a:schemeClr val="accent1">
                  <a:lumMod val="50000"/>
                </a:schemeClr>
              </a:solidFill>
            </a:rPr>
            <a:t> $86.9 Million</a:t>
          </a:r>
          <a:endParaRPr lang="en-US" sz="18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0.55556</cdr:x>
      <cdr:y>0.8791</cdr:y>
    </cdr:from>
    <cdr:to>
      <cdr:x>1</cdr:x>
      <cdr:y>0.99266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6000" y="2947446"/>
          <a:ext cx="1828800" cy="380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>
              <a:latin typeface="News Gothic MT"/>
            </a:rPr>
            <a:t>Total $221.9 Million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50A3A3C-3926-4C03-8DF0-38F16F22F7FA}" type="datetimeFigureOut">
              <a:rPr lang="en-US" smtClean="0"/>
              <a:t>1/6/2020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E153039-67DB-466B-9DFE-6FDDEE999B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4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44A5B3-AB04-4CBF-9921-F25960DE1839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91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  <a:p>
            <a:r>
              <a:rPr lang="en-US" dirty="0"/>
              <a:t>Percentages of Revenue by Fund</a:t>
            </a:r>
          </a:p>
          <a:p>
            <a:r>
              <a:rPr lang="en-US" dirty="0"/>
              <a:t>Actual Percentages for State Shared Revenue Increases and City Sales Tax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B1579-CA1D-4EDD-86F8-D6DD1DB10B9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64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  <a:p>
            <a:r>
              <a:rPr lang="en-US" dirty="0"/>
              <a:t>Percentages of Revenue by Fund</a:t>
            </a:r>
          </a:p>
          <a:p>
            <a:r>
              <a:rPr lang="en-US" dirty="0"/>
              <a:t>Actual Percentages for State Shared Revenue Increases and City Sales Tax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B1579-CA1D-4EDD-86F8-D6DD1DB10B9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97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  <a:p>
            <a:r>
              <a:rPr lang="en-US" dirty="0"/>
              <a:t>Percentages of Revenue by Fund</a:t>
            </a:r>
          </a:p>
          <a:p>
            <a:r>
              <a:rPr lang="en-US" dirty="0"/>
              <a:t>Actual Percentages for State Shared Revenue Increases and City Sales Tax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B1579-CA1D-4EDD-86F8-D6DD1DB10B9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79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  <a:p>
            <a:r>
              <a:rPr lang="en-US" dirty="0"/>
              <a:t>Percentages of Revenue by Fund</a:t>
            </a:r>
          </a:p>
          <a:p>
            <a:r>
              <a:rPr lang="en-US" dirty="0"/>
              <a:t>Actual Percentages for State Shared Revenue Increases and City Sales Tax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B1579-CA1D-4EDD-86F8-D6DD1DB10B9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82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  <a:p>
            <a:r>
              <a:rPr lang="en-US" dirty="0"/>
              <a:t>Percentages of Revenue by Fund</a:t>
            </a:r>
          </a:p>
          <a:p>
            <a:r>
              <a:rPr lang="en-US" dirty="0"/>
              <a:t>Actual Percentages for State Shared Revenue Increases and City Sales Tax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B1579-CA1D-4EDD-86F8-D6DD1DB10B9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79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E3AC4-D90B-4972-A6E2-28A6FD449E3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29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E3AC4-D90B-4972-A6E2-28A6FD449E3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58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  <a:p>
            <a:r>
              <a:rPr lang="en-US" dirty="0"/>
              <a:t>Percentages of Revenue by Fund</a:t>
            </a:r>
          </a:p>
          <a:p>
            <a:r>
              <a:rPr lang="en-US" dirty="0"/>
              <a:t>Actual Percentages for State Shared Revenue Increases and City Sales Tax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B1579-CA1D-4EDD-86F8-D6DD1DB10B9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38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  <a:p>
            <a:r>
              <a:rPr lang="en-US" dirty="0"/>
              <a:t>Percentages of Revenue by Fund</a:t>
            </a:r>
          </a:p>
          <a:p>
            <a:r>
              <a:rPr lang="en-US" dirty="0"/>
              <a:t>Actual Percentages for State Shared Revenue Increases and City Sales Tax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B1579-CA1D-4EDD-86F8-D6DD1DB10B9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75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Vicki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B1579-CA1D-4EDD-86F8-D6DD1DB10B9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59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758712"/>
          </a:xfrm>
        </p:spPr>
        <p:txBody>
          <a:bodyPr/>
          <a:lstStyle/>
          <a:p>
            <a:r>
              <a:rPr lang="en-US" dirty="0"/>
              <a:t>Police Services		96,096,734	</a:t>
            </a:r>
          </a:p>
          <a:p>
            <a:r>
              <a:rPr lang="en-US" dirty="0"/>
              <a:t>Fire Services		48,105,904	</a:t>
            </a:r>
          </a:p>
          <a:p>
            <a:r>
              <a:rPr lang="en-US" dirty="0"/>
              <a:t>Non-Departmental	11,841,250	</a:t>
            </a:r>
          </a:p>
          <a:p>
            <a:r>
              <a:rPr lang="en-US" dirty="0"/>
              <a:t>PFR&amp;SE		14,149,400	</a:t>
            </a:r>
          </a:p>
          <a:p>
            <a:r>
              <a:rPr lang="en-US" dirty="0"/>
              <a:t>Field Operations	9,706,831	</a:t>
            </a:r>
          </a:p>
          <a:p>
            <a:r>
              <a:rPr lang="en-US" dirty="0"/>
              <a:t>Community Services	7,243,059	</a:t>
            </a:r>
          </a:p>
          <a:p>
            <a:r>
              <a:rPr lang="en-US" dirty="0"/>
              <a:t>Development Services	6,759,146	</a:t>
            </a:r>
          </a:p>
          <a:p>
            <a:r>
              <a:rPr lang="en-US" dirty="0"/>
              <a:t>Budget and Finance	5,231,609	</a:t>
            </a:r>
          </a:p>
          <a:p>
            <a:r>
              <a:rPr lang="en-US" dirty="0"/>
              <a:t>City Court		5,185,785	</a:t>
            </a:r>
          </a:p>
          <a:p>
            <a:r>
              <a:rPr lang="en-US" dirty="0"/>
              <a:t>City Attorney		3,791,124	</a:t>
            </a:r>
          </a:p>
          <a:p>
            <a:r>
              <a:rPr lang="en-US" dirty="0"/>
              <a:t>Public Affairs		2,507,099	</a:t>
            </a:r>
          </a:p>
          <a:p>
            <a:r>
              <a:rPr lang="en-US" dirty="0"/>
              <a:t>Engineering		2,128,325	</a:t>
            </a:r>
          </a:p>
          <a:p>
            <a:r>
              <a:rPr lang="en-US" dirty="0"/>
              <a:t>HR &amp; Risk Mgt		2,202,620	</a:t>
            </a:r>
          </a:p>
          <a:p>
            <a:r>
              <a:rPr lang="en-US" dirty="0"/>
              <a:t>Mayor &amp; Council	1,686,022	</a:t>
            </a:r>
          </a:p>
          <a:p>
            <a:r>
              <a:rPr lang="en-US" dirty="0"/>
              <a:t>Transportation		1,142,459	</a:t>
            </a:r>
          </a:p>
          <a:p>
            <a:r>
              <a:rPr lang="en-US" dirty="0"/>
              <a:t>Economic Development	1,350,719	</a:t>
            </a:r>
          </a:p>
          <a:p>
            <a:r>
              <a:rPr lang="en-US" dirty="0"/>
              <a:t>City Manager		1,673,591	</a:t>
            </a:r>
          </a:p>
          <a:p>
            <a:r>
              <a:rPr lang="en-US" dirty="0"/>
              <a:t>City Clerk		769,898	</a:t>
            </a:r>
          </a:p>
          <a:p>
            <a:r>
              <a:rPr lang="en-US" dirty="0"/>
              <a:t>City Auditor		410,043	</a:t>
            </a:r>
          </a:p>
          <a:p>
            <a:r>
              <a:rPr lang="en-US" dirty="0"/>
              <a:t>Total		$221,981,618 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B1579-CA1D-4EDD-86F8-D6DD1DB10B9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02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  <a:p>
            <a:r>
              <a:rPr lang="en-US" dirty="0"/>
              <a:t>Percentages of Revenue by Fund</a:t>
            </a:r>
          </a:p>
          <a:p>
            <a:r>
              <a:rPr lang="en-US" dirty="0"/>
              <a:t>Actual Percentages for State Shared Revenue Increases and City Sales Tax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B1579-CA1D-4EDD-86F8-D6DD1DB10B9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64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Vicki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B1579-CA1D-4EDD-86F8-D6DD1DB10B9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56A1-11BE-4DE2-89FB-D6D1ADF10400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2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3BFA-D586-40C3-97F2-A8C039854961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65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F784-62DA-4EDE-BC41-A8AD29792ACA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4347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FCF0-4653-40A0-AB41-94C87E4A3E86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84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2295-0B35-4275-8AF6-E45C501E842F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7862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9053-A324-4D31-A16C-D79852938541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51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5401-9FAD-4764-9556-6A778D565CE0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61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8D3A-5795-4634-BA28-B206C69FC568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13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G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ingle rule for powerpoint page (1).png">
            <a:extLst>
              <a:ext uri="{FF2B5EF4-FFF2-40B4-BE49-F238E27FC236}">
                <a16:creationId xmlns:a16="http://schemas.microsoft.com/office/drawing/2014/main" id="{F79C9797-2822-4432-A7EB-726CC7F40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64330"/>
            <a:ext cx="11849252" cy="15240"/>
          </a:xfrm>
          <a:prstGeom prst="rect">
            <a:avLst/>
          </a:prstGeom>
        </p:spPr>
      </p:pic>
      <p:pic>
        <p:nvPicPr>
          <p:cNvPr id="19" name="Picture 18" descr="Bottom edge graphic for powerpoint.png">
            <a:extLst>
              <a:ext uri="{FF2B5EF4-FFF2-40B4-BE49-F238E27FC236}">
                <a16:creationId xmlns:a16="http://schemas.microsoft.com/office/drawing/2014/main" id="{C2112B89-37FB-42AD-9F74-3656F2E6C8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5701" y="6552244"/>
            <a:ext cx="12867701" cy="375662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35395078-01A0-45D8-9156-18A5E6A94B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1" y="365760"/>
            <a:ext cx="9775633" cy="1143000"/>
          </a:xfrm>
          <a:prstGeom prst="rect">
            <a:avLst/>
          </a:prstGeom>
        </p:spPr>
        <p:txBody>
          <a:bodyPr vert="horz" anchor="b"/>
          <a:lstStyle>
            <a:lvl1pPr algn="l">
              <a:defRPr sz="4000">
                <a:solidFill>
                  <a:srgbClr val="5A5D59"/>
                </a:solidFill>
                <a:latin typeface="News Gothic MT"/>
                <a:cs typeface="News Gothic M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D5E18F16-DFFA-4D5E-A803-BEFC27B52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909" y="6552244"/>
            <a:ext cx="827127" cy="305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D0D5C7EE-230C-42C8-AD43-68E2CA0EDA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19541F6A-2D53-4615-A165-08A5EE19B4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28801" y="1739900"/>
            <a:ext cx="9775633" cy="452628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A5D59"/>
                </a:solidFill>
                <a:latin typeface="News Gothic MT" panose="020B0504020203020204" pitchFamily="34" charset="0"/>
              </a:defRPr>
            </a:lvl1pPr>
            <a:lvl2pPr>
              <a:defRPr sz="2400">
                <a:solidFill>
                  <a:srgbClr val="5A5D59"/>
                </a:solidFill>
                <a:latin typeface="News Gothic MT" panose="020B0504020203020204" pitchFamily="34" charset="0"/>
              </a:defRPr>
            </a:lvl2pPr>
            <a:lvl3pPr>
              <a:defRPr sz="2000">
                <a:solidFill>
                  <a:srgbClr val="5A5D59"/>
                </a:solidFill>
                <a:latin typeface="News Gothic MT" panose="020B0504020203020204" pitchFamily="34" charset="0"/>
              </a:defRPr>
            </a:lvl3pPr>
            <a:lvl4pPr>
              <a:defRPr sz="1800">
                <a:solidFill>
                  <a:srgbClr val="5A5D59"/>
                </a:solidFill>
                <a:latin typeface="News Gothic MT" panose="020B0504020203020204" pitchFamily="34" charset="0"/>
              </a:defRPr>
            </a:lvl4pPr>
            <a:lvl5pPr>
              <a:defRPr sz="1800">
                <a:solidFill>
                  <a:srgbClr val="5A5D59"/>
                </a:solidFill>
                <a:latin typeface="News Gothic MT" panose="020B05040202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4" name="Picture 23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FE2E2D35-239E-42CC-9704-50D4D7E4F8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288" y="675724"/>
            <a:ext cx="963168" cy="72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9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409D-261B-4C96-BB2C-2E9172D6A062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46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C22B-208F-4942-9DDA-62933DDB35A6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50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CDB25-589B-4787-BB5E-D2FD52AAA96B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1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4386-EFC3-4494-81E3-25960B01A05C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0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61FE-C7C8-4138-B37D-23DD8ED1D4DD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6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7F3C-0C28-43F8-B601-DAE01930C650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75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F83B-AA97-4262-B08A-490F05CA840C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8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7690E-8C0C-46F5-BEF0-390A94417C84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98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E7406-912A-4CE9-80EC-A491E9C629AD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87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70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en.stone@queencreek.org" TargetMode="External"/><Relationship Id="rId2" Type="http://schemas.openxmlformats.org/officeDocument/2006/relationships/hyperlink" Target="mailto:scott.mccarty@queencreek.or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scott.mccarty@queencreek.or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Jeff.Barton@phoenix.gov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anielle.Wang@phoenix.gov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lcamacho1@glendaleaz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Sales Tax Forecasting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Does One Size Fit All?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19"/>
            <a:ext cx="7891272" cy="1520613"/>
          </a:xfrm>
        </p:spPr>
        <p:txBody>
          <a:bodyPr>
            <a:normAutofit/>
          </a:bodyPr>
          <a:lstStyle/>
          <a:p>
            <a:r>
              <a:rPr lang="en-US" dirty="0"/>
              <a:t>Town of Queen Creek</a:t>
            </a:r>
          </a:p>
          <a:p>
            <a:r>
              <a:rPr lang="en-US" dirty="0" smtClean="0"/>
              <a:t>City of Phoenix</a:t>
            </a:r>
          </a:p>
          <a:p>
            <a:r>
              <a:rPr lang="en-US" dirty="0" smtClean="0"/>
              <a:t>City of Glendale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415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Models, Tools, and Processes </a:t>
            </a:r>
            <a:r>
              <a:rPr lang="en-US" sz="2000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53265"/>
            <a:ext cx="8596668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Non-Residential Spending Study Conclusions (2018 data)</a:t>
            </a:r>
          </a:p>
          <a:p>
            <a:pPr lvl="1"/>
            <a:r>
              <a:rPr lang="en-US" dirty="0" smtClean="0"/>
              <a:t>100k+ population in surrounding area (non-residents)</a:t>
            </a:r>
          </a:p>
          <a:p>
            <a:pPr lvl="2"/>
            <a:r>
              <a:rPr lang="en-US" dirty="0" err="1" smtClean="0"/>
              <a:t>Eastmark</a:t>
            </a:r>
            <a:r>
              <a:rPr lang="en-US" dirty="0" smtClean="0"/>
              <a:t>, Cadence, and San Tan Valley</a:t>
            </a:r>
          </a:p>
          <a:p>
            <a:pPr lvl="1"/>
            <a:r>
              <a:rPr lang="en-US" dirty="0" smtClean="0"/>
              <a:t>Evaluated taxable retail and restaurant and bar sales in Queen Creek and how much spending is occurring by non-residents</a:t>
            </a:r>
          </a:p>
          <a:p>
            <a:pPr lvl="1"/>
            <a:r>
              <a:rPr lang="en-US" dirty="0"/>
              <a:t>Non-residents contributed approximately $5.4 million in sales tax revenue in fiscal year 2018</a:t>
            </a:r>
          </a:p>
          <a:p>
            <a:pPr lvl="1"/>
            <a:r>
              <a:rPr lang="en-US" dirty="0" smtClean="0"/>
              <a:t>38% of taxable retail sales and 47% of restaurant and bar sales are estimated to come from non-residents</a:t>
            </a:r>
          </a:p>
          <a:p>
            <a:pPr lvl="1"/>
            <a:r>
              <a:rPr lang="en-US" dirty="0" smtClean="0"/>
              <a:t>Leakage of spending by Town residents for electronics, autos, furniture, and entertainment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084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Models, Tools, and Processes </a:t>
            </a:r>
            <a:r>
              <a:rPr lang="en-US" sz="2000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64145"/>
            <a:ext cx="8790862" cy="388077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+mj-lt"/>
              <a:buAutoNum type="arabicPeriod" startAt="2"/>
            </a:pPr>
            <a:r>
              <a:rPr lang="en-US" dirty="0" smtClean="0"/>
              <a:t>Development Fee Credit Analysis</a:t>
            </a:r>
          </a:p>
          <a:p>
            <a:pPr lvl="1"/>
            <a:r>
              <a:rPr lang="en-US" dirty="0" smtClean="0"/>
              <a:t>Assess potential revenue that may be generated from new development within the Town – should that revenue be viewed as a credit against imposed development fees?</a:t>
            </a:r>
          </a:p>
          <a:p>
            <a:r>
              <a:rPr lang="en-US" dirty="0" smtClean="0"/>
              <a:t>Conclusions:</a:t>
            </a:r>
          </a:p>
          <a:p>
            <a:pPr lvl="1"/>
            <a:r>
              <a:rPr lang="en-US" dirty="0"/>
              <a:t>Receipt of new revenue does not mean it’s </a:t>
            </a:r>
            <a:r>
              <a:rPr lang="en-US" u="sng" dirty="0"/>
              <a:t>net</a:t>
            </a:r>
            <a:r>
              <a:rPr lang="en-US" dirty="0"/>
              <a:t> </a:t>
            </a:r>
            <a:r>
              <a:rPr lang="en-US" u="sng" dirty="0"/>
              <a:t>new</a:t>
            </a:r>
            <a:r>
              <a:rPr lang="en-US" dirty="0"/>
              <a:t> </a:t>
            </a:r>
            <a:r>
              <a:rPr lang="en-US" u="sng" dirty="0"/>
              <a:t>revenue</a:t>
            </a:r>
          </a:p>
          <a:p>
            <a:pPr lvl="1"/>
            <a:r>
              <a:rPr lang="en-US" dirty="0" smtClean="0"/>
              <a:t>Any revenue generated from new development will be used for operations, maintenance, repair, and replacement of existing facilities</a:t>
            </a:r>
          </a:p>
          <a:p>
            <a:pPr lvl="1"/>
            <a:r>
              <a:rPr lang="en-US" dirty="0" smtClean="0"/>
              <a:t>New development occurring in the Town will not pay twice for the cost of growth-related facilities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79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Models, Tools, and Processes </a:t>
            </a:r>
            <a:r>
              <a:rPr lang="en-US" sz="2000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55833"/>
            <a:ext cx="8790862" cy="388077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+mj-lt"/>
              <a:buAutoNum type="arabicPeriod" startAt="3"/>
            </a:pPr>
            <a:r>
              <a:rPr lang="en-US" dirty="0" smtClean="0"/>
              <a:t>Recessionary Sensitivity Analysis &amp; Strategic Planning</a:t>
            </a:r>
          </a:p>
          <a:p>
            <a:pPr lvl="1"/>
            <a:r>
              <a:rPr lang="en-US" dirty="0" smtClean="0"/>
              <a:t>Sales taxes are largest revenue source – how to improve/maintain sales tax growth?</a:t>
            </a:r>
          </a:p>
          <a:p>
            <a:pPr lvl="1"/>
            <a:r>
              <a:rPr lang="en-US" dirty="0" smtClean="0"/>
              <a:t>Rate comparisons with surrounding communities – examine opportunities to prevent leakage</a:t>
            </a:r>
          </a:p>
          <a:p>
            <a:pPr lvl="1"/>
            <a:r>
              <a:rPr lang="en-US" dirty="0" smtClean="0"/>
              <a:t>Strategies</a:t>
            </a:r>
          </a:p>
          <a:p>
            <a:pPr lvl="2"/>
            <a:r>
              <a:rPr lang="en-US" dirty="0" smtClean="0"/>
              <a:t>Median forecast and recessionary forecast</a:t>
            </a:r>
          </a:p>
          <a:p>
            <a:pPr lvl="2"/>
            <a:r>
              <a:rPr lang="en-US" dirty="0" smtClean="0"/>
              <a:t>Zoning</a:t>
            </a:r>
          </a:p>
          <a:p>
            <a:pPr lvl="2"/>
            <a:r>
              <a:rPr lang="en-US" dirty="0" smtClean="0"/>
              <a:t>Incentives (i.e. auto cap)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796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Analysis of New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0651"/>
            <a:ext cx="8383539" cy="49360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Strong emphasis on construction sales tax activity &amp; permitting</a:t>
            </a:r>
          </a:p>
          <a:p>
            <a:pPr lvl="1"/>
            <a:r>
              <a:rPr lang="en-US" dirty="0" smtClean="0"/>
              <a:t>“Development Pipeline”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Collaboration with other departments</a:t>
            </a:r>
          </a:p>
          <a:p>
            <a:pPr lvl="1"/>
            <a:r>
              <a:rPr lang="en-US" dirty="0" smtClean="0"/>
              <a:t>Community Development</a:t>
            </a:r>
          </a:p>
          <a:p>
            <a:pPr lvl="2"/>
            <a:r>
              <a:rPr lang="en-US" dirty="0" smtClean="0"/>
              <a:t>New </a:t>
            </a:r>
            <a:r>
              <a:rPr lang="en-US" dirty="0"/>
              <a:t>d</a:t>
            </a:r>
            <a:r>
              <a:rPr lang="en-US" dirty="0" smtClean="0"/>
              <a:t>evelopment </a:t>
            </a:r>
            <a:r>
              <a:rPr lang="en-US" dirty="0"/>
              <a:t>p</a:t>
            </a:r>
            <a:r>
              <a:rPr lang="en-US" dirty="0" smtClean="0"/>
              <a:t>rojections</a:t>
            </a:r>
          </a:p>
          <a:p>
            <a:pPr lvl="3"/>
            <a:r>
              <a:rPr lang="en-US" dirty="0" smtClean="0"/>
              <a:t>Track permits on monthly basis, certificates of occupancy for revenue collections</a:t>
            </a:r>
          </a:p>
          <a:p>
            <a:pPr lvl="2"/>
            <a:r>
              <a:rPr lang="en-US" dirty="0" smtClean="0"/>
              <a:t>Analyze potential annexations and impacts of zoning changes </a:t>
            </a:r>
          </a:p>
          <a:p>
            <a:pPr lvl="1"/>
            <a:r>
              <a:rPr lang="en-US" dirty="0" smtClean="0"/>
              <a:t>Economic Development</a:t>
            </a:r>
          </a:p>
          <a:p>
            <a:pPr lvl="2"/>
            <a:r>
              <a:rPr lang="en-US" dirty="0" smtClean="0"/>
              <a:t>New development </a:t>
            </a:r>
            <a:r>
              <a:rPr lang="en-US" dirty="0"/>
              <a:t>e</a:t>
            </a:r>
            <a:r>
              <a:rPr lang="en-US" dirty="0" smtClean="0"/>
              <a:t>conomic </a:t>
            </a:r>
            <a:r>
              <a:rPr lang="en-US" dirty="0"/>
              <a:t>i</a:t>
            </a:r>
            <a:r>
              <a:rPr lang="en-US" dirty="0" smtClean="0"/>
              <a:t>mpact </a:t>
            </a:r>
            <a:r>
              <a:rPr lang="en-US" dirty="0"/>
              <a:t>s</a:t>
            </a:r>
            <a:r>
              <a:rPr lang="en-US" dirty="0" smtClean="0"/>
              <a:t>tudies</a:t>
            </a:r>
          </a:p>
          <a:p>
            <a:pPr lvl="2"/>
            <a:r>
              <a:rPr lang="en-US" dirty="0" smtClean="0"/>
              <a:t>Potential </a:t>
            </a:r>
            <a:r>
              <a:rPr lang="en-US" dirty="0"/>
              <a:t>c</a:t>
            </a:r>
            <a:r>
              <a:rPr lang="en-US" dirty="0" smtClean="0"/>
              <a:t>ommercial development permits and </a:t>
            </a:r>
            <a:r>
              <a:rPr lang="en-US" dirty="0"/>
              <a:t>s</a:t>
            </a:r>
            <a:r>
              <a:rPr lang="en-US" dirty="0" smtClean="0"/>
              <a:t>quare footage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677333" y="0"/>
          <a:ext cx="871958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ight Brace 9"/>
          <p:cNvSpPr/>
          <p:nvPr/>
        </p:nvSpPr>
        <p:spPr>
          <a:xfrm rot="5400000">
            <a:off x="2569769" y="1190382"/>
            <a:ext cx="376860" cy="4066160"/>
          </a:xfrm>
          <a:prstGeom prst="rightBrace">
            <a:avLst>
              <a:gd name="adj1" fmla="val 8333"/>
              <a:gd name="adj2" fmla="val 502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 rot="5400000">
            <a:off x="6839364" y="1190383"/>
            <a:ext cx="376860" cy="4066160"/>
          </a:xfrm>
          <a:prstGeom prst="rightBrace">
            <a:avLst>
              <a:gd name="adj1" fmla="val 8333"/>
              <a:gd name="adj2" fmla="val 502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61387" y="3425044"/>
            <a:ext cx="1993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One-Time Revenues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2172" y="3425044"/>
            <a:ext cx="1731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Annual Revenues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451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Tax Analysis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60539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 smtClean="0"/>
              <a:t>Access database developed in-house</a:t>
            </a:r>
          </a:p>
          <a:p>
            <a:r>
              <a:rPr lang="en-US" dirty="0" smtClean="0"/>
              <a:t>Monthly DOR sales tax data downloaded to database</a:t>
            </a:r>
          </a:p>
          <a:p>
            <a:r>
              <a:rPr lang="en-US" dirty="0" smtClean="0"/>
              <a:t>Easily organize data, run queries, and see trends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33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3364"/>
            <a:ext cx="8596668" cy="4537998"/>
          </a:xfrm>
        </p:spPr>
        <p:txBody>
          <a:bodyPr>
            <a:normAutofit/>
          </a:bodyPr>
          <a:lstStyle/>
          <a:p>
            <a:r>
              <a:rPr lang="en-US" dirty="0"/>
              <a:t>Monthly Reporting</a:t>
            </a:r>
          </a:p>
          <a:p>
            <a:pPr lvl="1"/>
            <a:r>
              <a:rPr lang="en-US" dirty="0"/>
              <a:t>Prepare </a:t>
            </a:r>
            <a:r>
              <a:rPr lang="en-US" dirty="0" smtClean="0"/>
              <a:t>monthly financial report after </a:t>
            </a:r>
            <a:r>
              <a:rPr lang="en-US" dirty="0"/>
              <a:t>DOR distribution reports are available</a:t>
            </a:r>
          </a:p>
          <a:p>
            <a:pPr lvl="1"/>
            <a:r>
              <a:rPr lang="en-US" dirty="0" smtClean="0"/>
              <a:t>Have </a:t>
            </a:r>
            <a:r>
              <a:rPr lang="en-US" dirty="0"/>
              <a:t>report completed by end of third business week for prior month activity</a:t>
            </a:r>
          </a:p>
          <a:p>
            <a:r>
              <a:rPr lang="en-US" dirty="0" smtClean="0"/>
              <a:t>Sales Tax Appendix in Monthly Financial Report</a:t>
            </a:r>
          </a:p>
          <a:p>
            <a:pPr lvl="1"/>
            <a:r>
              <a:rPr lang="en-US" dirty="0" smtClean="0"/>
              <a:t>Year-to-date performance vs. current year budget and prior YTD</a:t>
            </a:r>
          </a:p>
          <a:p>
            <a:pPr lvl="1"/>
            <a:r>
              <a:rPr lang="en-US" dirty="0" smtClean="0"/>
              <a:t>YTD performance by broad sales tax category (construction, retail trade, restaurants &amp; bars, etc.)</a:t>
            </a:r>
          </a:p>
          <a:p>
            <a:pPr lvl="1"/>
            <a:r>
              <a:rPr lang="en-US" dirty="0" smtClean="0"/>
              <a:t>Construction summary – 12-month rolling home closings/completions, monthly closings &amp; average new home sale price by builder</a:t>
            </a:r>
          </a:p>
          <a:p>
            <a:pPr lvl="1"/>
            <a:r>
              <a:rPr lang="en-US" dirty="0"/>
              <a:t>Utilize sales tax database to organize data</a:t>
            </a:r>
          </a:p>
          <a:p>
            <a:pPr lvl="2"/>
            <a:r>
              <a:rPr lang="en-US" dirty="0"/>
              <a:t>Formatted to easily spot anomalies</a:t>
            </a:r>
          </a:p>
          <a:p>
            <a:pPr lvl="1"/>
            <a:r>
              <a:rPr lang="en-US" dirty="0" smtClean="0"/>
              <a:t>Historical performance charts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220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Monthly Reporting </a:t>
            </a:r>
            <a:r>
              <a:rPr lang="en-US" sz="2000" dirty="0" smtClean="0"/>
              <a:t>(continued)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157" y="4826628"/>
            <a:ext cx="3622500" cy="1906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155" y="1985088"/>
            <a:ext cx="3622502" cy="27961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0723" y="1589371"/>
            <a:ext cx="3109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Sample of Sales Tax Appendix Charts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98" y="1985088"/>
            <a:ext cx="5533651" cy="38612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79585" y="3117318"/>
            <a:ext cx="12997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Total Sales Tax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5836" y="3827317"/>
            <a:ext cx="12997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Construction Only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1299" y="4711212"/>
            <a:ext cx="25363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Sales Tax Base (Excludes Construction)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33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1825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 smtClean="0"/>
              <a:t>Annual Budget Projections</a:t>
            </a:r>
          </a:p>
          <a:p>
            <a:pPr lvl="1"/>
            <a:r>
              <a:rPr lang="en-US" dirty="0" smtClean="0"/>
              <a:t>Year-over-year trends for current establishments</a:t>
            </a:r>
          </a:p>
          <a:p>
            <a:pPr lvl="1"/>
            <a:r>
              <a:rPr lang="en-US" dirty="0" smtClean="0"/>
              <a:t>Estimates for newly permitted commercial establishments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otential economic development updates – closings, market concerns impacting larger establishments</a:t>
            </a:r>
          </a:p>
          <a:p>
            <a:pPr lvl="2"/>
            <a:r>
              <a:rPr lang="en-US" dirty="0" smtClean="0"/>
              <a:t>As of October 2019, the top 10 payers in the retail trade sales tax category accounted for 54% of total retail sales tax collections</a:t>
            </a:r>
          </a:p>
          <a:p>
            <a:pPr lvl="2"/>
            <a:r>
              <a:rPr lang="en-US" dirty="0" smtClean="0"/>
              <a:t>Review RL Brown housing data to identify trends or market concerns</a:t>
            </a:r>
          </a:p>
          <a:p>
            <a:pPr lvl="1"/>
            <a:r>
              <a:rPr lang="en-US" dirty="0" smtClean="0"/>
              <a:t>Review Joint Legislative Budget Committee forecasts</a:t>
            </a:r>
          </a:p>
          <a:p>
            <a:pPr lvl="1"/>
            <a:r>
              <a:rPr lang="en-US" dirty="0" smtClean="0"/>
              <a:t>Revenue adjustments are made in January each year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33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1825"/>
            <a:ext cx="8596668" cy="3880773"/>
          </a:xfrm>
        </p:spPr>
        <p:txBody>
          <a:bodyPr/>
          <a:lstStyle/>
          <a:p>
            <a:r>
              <a:rPr lang="en-US" dirty="0" smtClean="0"/>
              <a:t>Contracted Sales Tax Auditing</a:t>
            </a:r>
          </a:p>
          <a:p>
            <a:pPr lvl="1"/>
            <a:r>
              <a:rPr lang="en-US" dirty="0" smtClean="0"/>
              <a:t>Conduct sales tax audits and follow-ups on trends or irregularities in sales tax collection data</a:t>
            </a:r>
          </a:p>
          <a:p>
            <a:pPr lvl="1"/>
            <a:r>
              <a:rPr lang="en-US" dirty="0" smtClean="0"/>
              <a:t>Collections from tax audits cover the cost of audits by about 4x</a:t>
            </a:r>
          </a:p>
          <a:p>
            <a:pPr lvl="1"/>
            <a:r>
              <a:rPr lang="en-US" dirty="0" smtClean="0"/>
              <a:t>In FY18-19, sales tax audit collections represented </a:t>
            </a:r>
            <a:r>
              <a:rPr lang="en-US" dirty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%</a:t>
            </a:r>
            <a:r>
              <a:rPr lang="en-US" dirty="0" smtClean="0"/>
              <a:t> of total sales tax collections</a:t>
            </a:r>
          </a:p>
          <a:p>
            <a:pPr lvl="1"/>
            <a:r>
              <a:rPr lang="en-US" dirty="0" smtClean="0"/>
              <a:t>Main audit focus is construction speculative builders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804332" y="4351165"/>
          <a:ext cx="8128000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09829011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2625468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56394167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4175464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6446797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Fiscal Years </a:t>
                      </a:r>
                    </a:p>
                    <a:p>
                      <a:pPr algn="ctr"/>
                      <a:r>
                        <a:rPr lang="en-US" sz="1400" dirty="0" smtClean="0"/>
                        <a:t>16-18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Fiscal</a:t>
                      </a:r>
                      <a:r>
                        <a:rPr lang="en-US" sz="1400" baseline="0" dirty="0" smtClean="0"/>
                        <a:t> Year 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18-19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Fiscal Year </a:t>
                      </a:r>
                    </a:p>
                    <a:p>
                      <a:pPr algn="ctr"/>
                      <a:r>
                        <a:rPr lang="en-US" sz="1400" dirty="0" smtClean="0"/>
                        <a:t>19-20 (YTD)</a:t>
                      </a:r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</a:t>
                      </a:r>
                      <a:endParaRPr lang="en-US" sz="14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555741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Completed Audits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23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21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48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4998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Total Assessments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$370K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$300K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$150K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$820K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7718747"/>
                  </a:ext>
                </a:extLst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Processes </a:t>
            </a:r>
            <a:r>
              <a:rPr lang="en-US" sz="2000" dirty="0" smtClean="0"/>
              <a:t>(continued)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145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70633"/>
            <a:ext cx="8596668" cy="388077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Town is improving its accuracy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Most of variance between budget and actual is from construction sales tax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43162" y="2378047"/>
          <a:ext cx="808857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095">
                  <a:extLst>
                    <a:ext uri="{9D8B030D-6E8A-4147-A177-3AD203B41FA5}">
                      <a16:colId xmlns:a16="http://schemas.microsoft.com/office/drawing/2014/main" val="4280303651"/>
                    </a:ext>
                  </a:extLst>
                </a:gridCol>
                <a:gridCol w="1348095">
                  <a:extLst>
                    <a:ext uri="{9D8B030D-6E8A-4147-A177-3AD203B41FA5}">
                      <a16:colId xmlns:a16="http://schemas.microsoft.com/office/drawing/2014/main" val="1931582146"/>
                    </a:ext>
                  </a:extLst>
                </a:gridCol>
                <a:gridCol w="1348095">
                  <a:extLst>
                    <a:ext uri="{9D8B030D-6E8A-4147-A177-3AD203B41FA5}">
                      <a16:colId xmlns:a16="http://schemas.microsoft.com/office/drawing/2014/main" val="887009347"/>
                    </a:ext>
                  </a:extLst>
                </a:gridCol>
                <a:gridCol w="1348095">
                  <a:extLst>
                    <a:ext uri="{9D8B030D-6E8A-4147-A177-3AD203B41FA5}">
                      <a16:colId xmlns:a16="http://schemas.microsoft.com/office/drawing/2014/main" val="3451729839"/>
                    </a:ext>
                  </a:extLst>
                </a:gridCol>
                <a:gridCol w="1348095">
                  <a:extLst>
                    <a:ext uri="{9D8B030D-6E8A-4147-A177-3AD203B41FA5}">
                      <a16:colId xmlns:a16="http://schemas.microsoft.com/office/drawing/2014/main" val="3223630343"/>
                    </a:ext>
                  </a:extLst>
                </a:gridCol>
                <a:gridCol w="1348095">
                  <a:extLst>
                    <a:ext uri="{9D8B030D-6E8A-4147-A177-3AD203B41FA5}">
                      <a16:colId xmlns:a16="http://schemas.microsoft.com/office/drawing/2014/main" val="3460050962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Sales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Tax Revenues – Budget to Actual</a:t>
                      </a:r>
                      <a:endParaRPr lang="en-US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 smtClean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 smtClean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 smtClean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59372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Fiscal Year</a:t>
                      </a: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Adopted Budget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(millions)</a:t>
                      </a: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Revised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Budget</a:t>
                      </a:r>
                    </a:p>
                    <a:p>
                      <a:pPr algn="ctr"/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(millions)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Actuals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(millions)</a:t>
                      </a: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Difference (vs. Revised)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(millions)</a:t>
                      </a: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Difference (vs. Revised)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(%)</a:t>
                      </a:r>
                    </a:p>
                  </a:txBody>
                  <a:tcPr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94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2019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$29.0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$32.3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$38.2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$5.9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18%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544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2019 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(net of construction</a:t>
                      </a:r>
                      <a:r>
                        <a:rPr lang="en-US" sz="9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sales</a:t>
                      </a:r>
                      <a:r>
                        <a:rPr lang="en-US" sz="9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tax)</a:t>
                      </a:r>
                      <a:endParaRPr 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$20.6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22.0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0.1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&lt;1%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799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2018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29.4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30.2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32.8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2.6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9%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673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2017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25.2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27.9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30.4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2.5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9%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098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2016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20.8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23.6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24.6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1.0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4%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053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2015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18.9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18.9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22.2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3.3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17%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948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2014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13.2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13.2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18.6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5.4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41%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133030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03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Queen Creek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519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55789"/>
            <a:ext cx="8596668" cy="3880773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en-US" dirty="0" smtClean="0"/>
              <a:t>Significant growth</a:t>
            </a:r>
          </a:p>
          <a:p>
            <a:pPr lvl="1"/>
            <a:r>
              <a:rPr lang="en-US" dirty="0" smtClean="0"/>
              <a:t>Construction activity</a:t>
            </a:r>
          </a:p>
          <a:p>
            <a:pPr lvl="1"/>
            <a:r>
              <a:rPr lang="en-US" dirty="0" smtClean="0"/>
              <a:t>Annexations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Finalize Recessionary Study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Numbers are Growing – Data Management Time Consuming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DOR</a:t>
            </a:r>
          </a:p>
          <a:p>
            <a:pPr lvl="1"/>
            <a:r>
              <a:rPr lang="en-US" dirty="0" smtClean="0"/>
              <a:t>Data Quality</a:t>
            </a:r>
          </a:p>
          <a:p>
            <a:pPr lvl="1"/>
            <a:r>
              <a:rPr lang="en-US" dirty="0" smtClean="0"/>
              <a:t>Improve DOR Data Preparation Process/Timeliness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Develop a better understanding of Online Impact and Trends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Develop internal process to validate payment of sales taxes relating to Town’s construction contracts/projects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Develop a process to track sales tax revenues relating to Town’s utility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28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Scott McCarty, Finance Director</a:t>
            </a:r>
          </a:p>
          <a:p>
            <a:pPr lvl="1"/>
            <a:r>
              <a:rPr lang="en-US" dirty="0" smtClean="0">
                <a:hlinkClick r:id="rId2"/>
              </a:rPr>
              <a:t>scott.mccarty@queencreek.org</a:t>
            </a:r>
            <a:endParaRPr lang="en-US" dirty="0" smtClean="0"/>
          </a:p>
          <a:p>
            <a:pPr lvl="1"/>
            <a:r>
              <a:rPr lang="en-US" dirty="0" smtClean="0"/>
              <a:t>480-358-3170</a:t>
            </a:r>
          </a:p>
          <a:p>
            <a:r>
              <a:rPr lang="en-US" dirty="0" smtClean="0"/>
              <a:t>Kristen Stone, Revenue Analyst</a:t>
            </a:r>
          </a:p>
          <a:p>
            <a:pPr lvl="1"/>
            <a:r>
              <a:rPr lang="en-US" dirty="0" smtClean="0">
                <a:hlinkClick r:id="rId3"/>
              </a:rPr>
              <a:t>kristen.stone@queencreek.org</a:t>
            </a:r>
            <a:endParaRPr lang="en-US" dirty="0" smtClean="0"/>
          </a:p>
          <a:p>
            <a:pPr lvl="1"/>
            <a:r>
              <a:rPr lang="en-US" dirty="0" smtClean="0"/>
              <a:t>480-358-3177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73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Phoenix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454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of Phoenix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4489"/>
            <a:ext cx="8596668" cy="3880773"/>
          </a:xfrm>
        </p:spPr>
        <p:txBody>
          <a:bodyPr/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Sales Tax in Phoenix </a:t>
            </a:r>
          </a:p>
          <a:p>
            <a:r>
              <a:rPr lang="en-US" dirty="0"/>
              <a:t>Sales Tax as a Percentage of Total Revenue</a:t>
            </a:r>
          </a:p>
          <a:p>
            <a:r>
              <a:rPr lang="en-US" dirty="0"/>
              <a:t>Importance of Sales Tax Forecasting</a:t>
            </a:r>
          </a:p>
          <a:p>
            <a:r>
              <a:rPr lang="en-US" dirty="0"/>
              <a:t>Variables for Sales Tax Forecasting</a:t>
            </a:r>
          </a:p>
          <a:p>
            <a:r>
              <a:rPr lang="en-US" dirty="0"/>
              <a:t>Forecasting Methods</a:t>
            </a:r>
          </a:p>
          <a:p>
            <a:r>
              <a:rPr lang="en-US" dirty="0"/>
              <a:t>Accuracy &amp; Challenges</a:t>
            </a:r>
          </a:p>
          <a:p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830883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9CBB7-FE7A-4E93-A618-DFFF1A128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Sales Tax in Phoenix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95DD0-8956-4D93-9DF2-83B8E1265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4301"/>
            <a:ext cx="8596668" cy="46570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Local Sales Tax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Stated-Shared Sales Tax: distribute based on jurisdictions’ population share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E2FD74-633A-42A6-AF87-D1CDC7234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1757360"/>
            <a:ext cx="7635878" cy="381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89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4737-C9C2-48D0-8255-6D35D255A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Sales Tax as a Percentage of Total Revenue</a:t>
            </a:r>
            <a:br>
              <a:rPr lang="en-US" dirty="0"/>
            </a:b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9ADDBF-D86E-4241-9DD2-74617518C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911" y="1656200"/>
            <a:ext cx="4217989" cy="41135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F5C0CD-FB52-4557-BF08-C648919D7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61" y="1759154"/>
            <a:ext cx="4217989" cy="40541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CF3524-6702-423E-B300-06D2D953DBDE}"/>
              </a:ext>
            </a:extLst>
          </p:cNvPr>
          <p:cNvSpPr txBox="1"/>
          <p:nvPr/>
        </p:nvSpPr>
        <p:spPr>
          <a:xfrm>
            <a:off x="2470445" y="13208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Funds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80C845-CC36-4967-808E-1F0CF8754A54}"/>
              </a:ext>
            </a:extLst>
          </p:cNvPr>
          <p:cNvSpPr txBox="1"/>
          <p:nvPr/>
        </p:nvSpPr>
        <p:spPr>
          <a:xfrm>
            <a:off x="6707174" y="1270000"/>
            <a:ext cx="210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General Fund Only</a:t>
            </a:r>
          </a:p>
        </p:txBody>
      </p:sp>
    </p:spTree>
    <p:extLst>
      <p:ext uri="{BB962C8B-B14F-4D97-AF65-F5344CB8AC3E}">
        <p14:creationId xmlns:p14="http://schemas.microsoft.com/office/powerpoint/2010/main" val="4224520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C8DC8-6542-43AF-AC35-6876D9102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Sales Tax Forecasting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FD702D-BAF3-4049-8BD0-ED9F1EA20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258052"/>
            <a:ext cx="4325759" cy="2669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617F46-3FF2-4687-86D2-9A1D72508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232652"/>
            <a:ext cx="4102100" cy="294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74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3A84B-3B05-4EC3-9694-8277F4739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for Sales Tax Forecasting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C5BB754-36EB-489B-80CE-4137A4D92E4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1498600"/>
          <a:ext cx="8936037" cy="430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9987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2FECB-8A27-432F-98A3-213632E5B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Forecasting Methods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B76AD9-2AA3-44E8-9DF4-86B63ACB8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652588"/>
            <a:ext cx="2602917" cy="38814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59FB35-6C4B-44CC-A938-7A96D3767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755" y="1572138"/>
            <a:ext cx="2865825" cy="40423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CD901C-DC81-422F-9523-F02BAF0C9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906" y="1576388"/>
            <a:ext cx="2749500" cy="401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8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94A14-4122-4706-9726-808D81EFE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Forecasting Accuracy and Challenges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F5F91-F7CD-4495-A12A-CA03E3B12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36914"/>
            <a:ext cx="8596668" cy="5065485"/>
          </a:xfrm>
        </p:spPr>
        <p:txBody>
          <a:bodyPr/>
          <a:lstStyle/>
          <a:p>
            <a:r>
              <a:rPr lang="en-US" dirty="0"/>
              <a:t>Accuracy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Challenges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sz="1600" dirty="0"/>
              <a:t>Data Quality/Limited Access to Tax Data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FF992F-4430-4BDC-972F-A62CED844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3" y="1799770"/>
            <a:ext cx="5941946" cy="362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03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Scott McCarty, Finance Director</a:t>
            </a:r>
          </a:p>
          <a:p>
            <a:pPr lvl="1"/>
            <a:r>
              <a:rPr lang="en-US" dirty="0" smtClean="0">
                <a:hlinkClick r:id="rId2"/>
              </a:rPr>
              <a:t>scott.mccarty@queencreek.org</a:t>
            </a:r>
            <a:endParaRPr lang="en-US" dirty="0" smtClean="0"/>
          </a:p>
          <a:p>
            <a:pPr lvl="1"/>
            <a:r>
              <a:rPr lang="en-US" dirty="0" smtClean="0"/>
              <a:t>480-358-3170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821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AACC5-5C01-4A24-9487-642EFCFA2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303" y="453351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Contact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652573-CE3E-4A94-9EB0-D4111B89C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47" y="1850551"/>
            <a:ext cx="3163872" cy="26626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B97D5-4BC6-4074-B7C8-E51506BD9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8516" y="2247022"/>
            <a:ext cx="4512988" cy="3317938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Jeff Barton, Budget and Research Director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Email: </a:t>
            </a: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Jeff.Barton@phoenix.gov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Tel: (602)262-4800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Dan Wang, Fiscal Manager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Email: </a:t>
            </a:r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Danielle.Wang@phoenix.gov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Tel: (602)534-1787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97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Glendale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5974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65BFD-4EC7-49DD-9773-D229F758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22" y="365760"/>
            <a:ext cx="7498676" cy="1143000"/>
          </a:xfrm>
        </p:spPr>
        <p:txBody>
          <a:bodyPr/>
          <a:lstStyle/>
          <a:p>
            <a:r>
              <a:rPr lang="en-US" dirty="0"/>
              <a:t>City Sales Tax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70FF46-D09D-423A-A60E-FE0F7DF3F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5C7EE-230C-42C8-AD43-68E2CA0EDA8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F144C-1A29-4087-BDF1-EC757FF929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15067" y="1780062"/>
            <a:ext cx="8054622" cy="471217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Sales Tax Rate (2.9%)</a:t>
            </a:r>
          </a:p>
          <a:p>
            <a:pPr lvl="1"/>
            <a:r>
              <a:rPr lang="en-US" sz="2000" dirty="0"/>
              <a:t>7/10 of one (1) cent increase in June 2012 with a 5-year sunset provision</a:t>
            </a:r>
          </a:p>
          <a:p>
            <a:pPr lvl="2"/>
            <a:r>
              <a:rPr lang="en-US" sz="1800" dirty="0"/>
              <a:t>Does not apply to single transaction over $5,000</a:t>
            </a:r>
          </a:p>
          <a:p>
            <a:pPr lvl="1"/>
            <a:r>
              <a:rPr lang="en-US" sz="2000" dirty="0"/>
              <a:t>Sunset provision removed in June 2014</a:t>
            </a:r>
          </a:p>
          <a:p>
            <a:pPr lvl="2"/>
            <a:r>
              <a:rPr lang="en-US" sz="1800" dirty="0"/>
              <a:t>Sales tax reviewed annually through the budget process</a:t>
            </a:r>
          </a:p>
          <a:p>
            <a:pPr marL="192881" lvl="1" indent="-192881">
              <a:buFont typeface="Arial"/>
              <a:buChar char="•"/>
            </a:pPr>
            <a:r>
              <a:rPr lang="en-US" sz="2800" dirty="0"/>
              <a:t>General Fund (1.9%)</a:t>
            </a:r>
          </a:p>
          <a:p>
            <a:pPr lvl="1"/>
            <a:r>
              <a:rPr lang="en-US" sz="2000" dirty="0"/>
              <a:t>General government operations</a:t>
            </a:r>
          </a:p>
          <a:p>
            <a:pPr lvl="2"/>
            <a:r>
              <a:rPr lang="en-US" sz="1600" dirty="0"/>
              <a:t>Public Safety</a:t>
            </a:r>
          </a:p>
          <a:p>
            <a:pPr lvl="2"/>
            <a:r>
              <a:rPr lang="en-US" sz="1600" dirty="0"/>
              <a:t>Parks and recreation</a:t>
            </a:r>
          </a:p>
          <a:p>
            <a:pPr lvl="1"/>
            <a:r>
              <a:rPr lang="en-US" sz="2000" dirty="0"/>
              <a:t>Contractual obligations</a:t>
            </a:r>
          </a:p>
          <a:p>
            <a:pPr lvl="1"/>
            <a:r>
              <a:rPr lang="en-US" sz="2000" dirty="0"/>
              <a:t>Municipal Property Corporation and Excise Tax debt service</a:t>
            </a:r>
          </a:p>
          <a:p>
            <a:pPr marL="192881" lvl="1" indent="-192881">
              <a:buFont typeface="Arial"/>
              <a:buChar char="•"/>
            </a:pPr>
            <a:endParaRPr lang="en-US" sz="2800" dirty="0"/>
          </a:p>
          <a:p>
            <a:pPr marL="225028" lvl="2" indent="0">
              <a:buNone/>
            </a:pPr>
            <a:endParaRPr lang="en-US" sz="2400" dirty="0"/>
          </a:p>
          <a:p>
            <a:pPr marL="225028" lvl="2" indent="0">
              <a:buNone/>
            </a:pPr>
            <a:endParaRPr lang="en-US" sz="2400" dirty="0"/>
          </a:p>
          <a:p>
            <a:pPr marL="3429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1128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65BFD-4EC7-49DD-9773-D229F758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22" y="365760"/>
            <a:ext cx="7498676" cy="1143000"/>
          </a:xfrm>
        </p:spPr>
        <p:txBody>
          <a:bodyPr/>
          <a:lstStyle/>
          <a:p>
            <a:r>
              <a:rPr lang="en-US" dirty="0"/>
              <a:t>City Sales Tax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70FF46-D09D-423A-A60E-FE0F7DF3F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5C7EE-230C-42C8-AD43-68E2CA0EDA8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F144C-1A29-4087-BDF1-EC757FF929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15067" y="1780062"/>
            <a:ext cx="8054622" cy="4712178"/>
          </a:xfrm>
        </p:spPr>
        <p:txBody>
          <a:bodyPr>
            <a:normAutofit lnSpcReduction="10000"/>
          </a:bodyPr>
          <a:lstStyle/>
          <a:p>
            <a:pPr marL="192881" lvl="1" indent="-192881">
              <a:buFont typeface="Arial"/>
              <a:buChar char="•"/>
            </a:pPr>
            <a:r>
              <a:rPr lang="en-US" sz="2800" dirty="0"/>
              <a:t>Transportation (0.5%)</a:t>
            </a:r>
          </a:p>
          <a:p>
            <a:pPr lvl="1"/>
            <a:r>
              <a:rPr lang="en-US" sz="2000" dirty="0"/>
              <a:t>Voter approved in November 2001</a:t>
            </a:r>
          </a:p>
          <a:p>
            <a:pPr lvl="1"/>
            <a:r>
              <a:rPr lang="en-US" sz="2000" dirty="0"/>
              <a:t>Create and implement a transportation plan</a:t>
            </a:r>
          </a:p>
          <a:p>
            <a:pPr lvl="1"/>
            <a:r>
              <a:rPr lang="en-US" sz="2000" dirty="0"/>
              <a:t>Provide regional transit connection</a:t>
            </a:r>
          </a:p>
          <a:p>
            <a:pPr lvl="1"/>
            <a:r>
              <a:rPr lang="en-US" sz="2000" dirty="0"/>
              <a:t>Improve traffic flow</a:t>
            </a:r>
          </a:p>
          <a:p>
            <a:pPr lvl="1"/>
            <a:r>
              <a:rPr lang="en-US" sz="2000" dirty="0"/>
              <a:t>Reduce air pollution</a:t>
            </a:r>
            <a:endParaRPr lang="en-US" sz="2800" dirty="0"/>
          </a:p>
          <a:p>
            <a:r>
              <a:rPr lang="en-US" sz="2800" dirty="0"/>
              <a:t>Public Safety (0.5%)</a:t>
            </a:r>
          </a:p>
          <a:p>
            <a:pPr lvl="1"/>
            <a:r>
              <a:rPr lang="en-US" sz="2000" dirty="0"/>
              <a:t>Police (2/3) and fire (1/3) services</a:t>
            </a:r>
          </a:p>
          <a:p>
            <a:pPr lvl="1"/>
            <a:r>
              <a:rPr lang="en-US" sz="2000" dirty="0"/>
              <a:t>Voter approved original tax rate of 0.1% in March 1994</a:t>
            </a:r>
          </a:p>
          <a:p>
            <a:pPr lvl="1"/>
            <a:r>
              <a:rPr lang="en-US" sz="2000" dirty="0"/>
              <a:t>Voter approved increasing tax rate to 0.5% in November 2007</a:t>
            </a:r>
          </a:p>
          <a:p>
            <a:pPr lvl="2"/>
            <a:r>
              <a:rPr lang="en-US" sz="1900" dirty="0"/>
              <a:t>0.4% increase excludes food for home consumption</a:t>
            </a:r>
          </a:p>
          <a:p>
            <a:pPr marL="225028" lvl="2" indent="0">
              <a:buNone/>
            </a:pPr>
            <a:endParaRPr lang="en-US" sz="1900" dirty="0"/>
          </a:p>
          <a:p>
            <a:pPr marL="3429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47385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1DD1C-4CD3-459B-B3CA-560DB04AD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552" y="342445"/>
            <a:ext cx="7331725" cy="1143000"/>
          </a:xfrm>
        </p:spPr>
        <p:txBody>
          <a:bodyPr/>
          <a:lstStyle/>
          <a:p>
            <a:r>
              <a:rPr lang="en-US" dirty="0"/>
              <a:t>General Fund Revenue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6ADBEA-5F64-41BE-9205-3C230683A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5C7EE-230C-42C8-AD43-68E2CA0EDA8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E3584-0423-46DA-A513-453E4D5924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32001" y="1768404"/>
            <a:ext cx="8195325" cy="4526280"/>
          </a:xfrm>
        </p:spPr>
        <p:txBody>
          <a:bodyPr/>
          <a:lstStyle/>
          <a:p>
            <a:endParaRPr lang="en-US" sz="2200" dirty="0"/>
          </a:p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2735ED9-3683-44A7-9835-613AD872854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864643" y="1768404"/>
          <a:ext cx="6462714" cy="4783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0046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DB60B-F56A-412E-B8BB-189464757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23" y="365760"/>
            <a:ext cx="7331725" cy="1143000"/>
          </a:xfrm>
        </p:spPr>
        <p:txBody>
          <a:bodyPr/>
          <a:lstStyle/>
          <a:p>
            <a:r>
              <a:rPr lang="en-US" sz="3600" dirty="0"/>
              <a:t>FY19-20 Debt Service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678712-450D-4B37-BE5C-20B213CE3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5C7EE-230C-42C8-AD43-68E2CA0EDA8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7EA99E-50E8-47A4-92B9-2386A10CD8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94820" y="1637884"/>
            <a:ext cx="7913104" cy="10048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6AD80CB-D49A-4D16-8C0F-5DBD12FE794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518670" y="1834956"/>
          <a:ext cx="7154660" cy="4545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19383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65BFD-4EC7-49DD-9773-D229F758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22" y="365760"/>
            <a:ext cx="7498676" cy="1143000"/>
          </a:xfrm>
        </p:spPr>
        <p:txBody>
          <a:bodyPr/>
          <a:lstStyle/>
          <a:p>
            <a:r>
              <a:rPr lang="en-US" dirty="0"/>
              <a:t>Forecast Methodology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70FF46-D09D-423A-A60E-FE0F7DF3F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5C7EE-230C-42C8-AD43-68E2CA0EDA8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F144C-1A29-4087-BDF1-EC757FF929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15067" y="1780062"/>
            <a:ext cx="8054622" cy="4526280"/>
          </a:xfrm>
        </p:spPr>
        <p:txBody>
          <a:bodyPr/>
          <a:lstStyle/>
          <a:p>
            <a:r>
              <a:rPr lang="en-US" sz="2800" dirty="0"/>
              <a:t>Conservative city sales tax growth </a:t>
            </a:r>
          </a:p>
          <a:p>
            <a:pPr lvl="1"/>
            <a:r>
              <a:rPr lang="en-US" sz="2000" dirty="0"/>
              <a:t>Averages 2.4% over five-year forecast</a:t>
            </a:r>
          </a:p>
          <a:p>
            <a:pPr lvl="1"/>
            <a:r>
              <a:rPr lang="en-US" sz="2000" dirty="0"/>
              <a:t>Slightly higher growth in FY20 and FY21</a:t>
            </a:r>
          </a:p>
          <a:p>
            <a:pPr marL="342900" lvl="1" indent="0">
              <a:buNone/>
            </a:pPr>
            <a:endParaRPr lang="en-US" sz="2000" dirty="0"/>
          </a:p>
          <a:p>
            <a:r>
              <a:rPr lang="en-US" sz="2800" dirty="0"/>
              <a:t>Moderate State-Shared Revenue increases</a:t>
            </a:r>
          </a:p>
          <a:p>
            <a:pPr lvl="1"/>
            <a:r>
              <a:rPr lang="en-US" sz="2000" dirty="0"/>
              <a:t>Consistent with State JLBC Forecast</a:t>
            </a:r>
          </a:p>
          <a:p>
            <a:pPr lvl="1"/>
            <a:r>
              <a:rPr lang="en-US" sz="2000" dirty="0"/>
              <a:t>Assumes continued stable statewide economy</a:t>
            </a:r>
          </a:p>
          <a:p>
            <a:pPr marL="257175" lvl="1" indent="0">
              <a:buNone/>
            </a:pPr>
            <a:endParaRPr lang="en-US" sz="2000" dirty="0"/>
          </a:p>
          <a:p>
            <a:pPr marL="192881" lvl="1" indent="-192881">
              <a:buFont typeface="Arial"/>
              <a:buChar char="•"/>
            </a:pPr>
            <a:r>
              <a:rPr lang="en-US" sz="2800" dirty="0"/>
              <a:t>Accurate in expenditure forecast</a:t>
            </a:r>
          </a:p>
        </p:txBody>
      </p:sp>
    </p:spTree>
    <p:extLst>
      <p:ext uri="{BB962C8B-B14F-4D97-AF65-F5344CB8AC3E}">
        <p14:creationId xmlns:p14="http://schemas.microsoft.com/office/powerpoint/2010/main" val="30209140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1DD1C-4CD3-459B-B3CA-560DB04AD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552" y="342445"/>
            <a:ext cx="7331725" cy="1143000"/>
          </a:xfrm>
        </p:spPr>
        <p:txBody>
          <a:bodyPr/>
          <a:lstStyle/>
          <a:p>
            <a:r>
              <a:rPr lang="en-US" sz="3600" dirty="0"/>
              <a:t>General Fund Operating Budget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6ADBEA-5F64-41BE-9205-3C230683A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5C7EE-230C-42C8-AD43-68E2CA0EDA8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E3584-0423-46DA-A513-453E4D5924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32001" y="1768404"/>
            <a:ext cx="8195325" cy="4526280"/>
          </a:xfrm>
        </p:spPr>
        <p:txBody>
          <a:bodyPr/>
          <a:lstStyle/>
          <a:p>
            <a:endParaRPr lang="en-US" sz="2200" dirty="0"/>
          </a:p>
          <a:p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113D378-C861-492D-A4CB-E72F5639D9F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430138" y="1788397"/>
          <a:ext cx="7331725" cy="4526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48448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65BFD-4EC7-49DD-9773-D229F758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22" y="365760"/>
            <a:ext cx="7498676" cy="1143000"/>
          </a:xfrm>
        </p:spPr>
        <p:txBody>
          <a:bodyPr/>
          <a:lstStyle/>
          <a:p>
            <a:r>
              <a:rPr lang="en-US" dirty="0"/>
              <a:t>General Fund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70FF46-D09D-423A-A60E-FE0F7DF3F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5C7EE-230C-42C8-AD43-68E2CA0EDA8B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BA4F571-3389-4438-B321-6A390CCA1D52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986575747"/>
              </p:ext>
            </p:extLst>
          </p:nvPr>
        </p:nvGraphicFramePr>
        <p:xfrm>
          <a:off x="1091497" y="1906075"/>
          <a:ext cx="7918101" cy="4371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24755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65BFD-4EC7-49DD-9773-D229F758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22" y="365760"/>
            <a:ext cx="7498676" cy="1143000"/>
          </a:xfrm>
        </p:spPr>
        <p:txBody>
          <a:bodyPr/>
          <a:lstStyle/>
          <a:p>
            <a:r>
              <a:rPr lang="en-US" dirty="0"/>
              <a:t>Transportation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70FF46-D09D-423A-A60E-FE0F7DF3F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5C7EE-230C-42C8-AD43-68E2CA0EDA8B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D356BD2-4411-45A2-8891-D345C2501D8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090075375"/>
              </p:ext>
            </p:extLst>
          </p:nvPr>
        </p:nvGraphicFramePr>
        <p:xfrm>
          <a:off x="1000797" y="1824370"/>
          <a:ext cx="776917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18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Sales Tax Revenues in Queen Creek: $29.5M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-710759" y="1186774"/>
          <a:ext cx="10557492" cy="549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82139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65BFD-4EC7-49DD-9773-D229F758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22" y="365760"/>
            <a:ext cx="7498676" cy="1143000"/>
          </a:xfrm>
        </p:spPr>
        <p:txBody>
          <a:bodyPr/>
          <a:lstStyle/>
          <a:p>
            <a:r>
              <a:rPr lang="en-US" dirty="0"/>
              <a:t>Public Safety - Police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70FF46-D09D-423A-A60E-FE0F7DF3F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5C7EE-230C-42C8-AD43-68E2CA0EDA8B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40A3445-D190-4A9A-9638-53F50F9E89E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951501529"/>
              </p:ext>
            </p:extLst>
          </p:nvPr>
        </p:nvGraphicFramePr>
        <p:xfrm>
          <a:off x="1015074" y="1726738"/>
          <a:ext cx="7627501" cy="4701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6624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65BFD-4EC7-49DD-9773-D229F758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22" y="365760"/>
            <a:ext cx="7498676" cy="1143000"/>
          </a:xfrm>
        </p:spPr>
        <p:txBody>
          <a:bodyPr/>
          <a:lstStyle/>
          <a:p>
            <a:r>
              <a:rPr lang="en-US"/>
              <a:t>Public Safety - Fire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70FF46-D09D-423A-A60E-FE0F7DF3F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5C7EE-230C-42C8-AD43-68E2CA0EDA8B}" type="slidenum">
              <a:rPr lang="en-US" smtClean="0"/>
              <a:pPr/>
              <a:t>41</a:t>
            </a:fld>
            <a:endParaRPr lang="en-US" dirty="0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ABFD511E-2DD3-4916-95C4-1421D050DA5C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979523965"/>
              </p:ext>
            </p:extLst>
          </p:nvPr>
        </p:nvGraphicFramePr>
        <p:xfrm>
          <a:off x="1013787" y="1804295"/>
          <a:ext cx="73310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84361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65BFD-4EC7-49DD-9773-D229F758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22" y="365760"/>
            <a:ext cx="7498676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70FF46-D09D-423A-A60E-FE0F7DF3F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D5C7EE-230C-42C8-AD43-68E2CA0EDA8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F144C-1A29-4087-BDF1-EC757FF929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8695" y="1702788"/>
            <a:ext cx="8054622" cy="4712178"/>
          </a:xfrm>
        </p:spPr>
        <p:txBody>
          <a:bodyPr/>
          <a:lstStyle/>
          <a:p>
            <a:pPr marL="417909" lvl="2" indent="-192881"/>
            <a:endParaRPr lang="en-US" sz="1900" dirty="0"/>
          </a:p>
          <a:p>
            <a:pPr marL="417909" lvl="2" indent="-192881"/>
            <a:endParaRPr lang="en-US" sz="1900" dirty="0"/>
          </a:p>
          <a:p>
            <a:pPr marL="225028" lvl="2" indent="0">
              <a:buNone/>
            </a:pPr>
            <a:endParaRPr lang="en-US" sz="1900" dirty="0"/>
          </a:p>
          <a:p>
            <a:pPr marL="225028" lvl="2" indent="0" algn="ctr">
              <a:buNone/>
            </a:pPr>
            <a:r>
              <a:rPr lang="en-US" sz="1900" dirty="0"/>
              <a:t>Lisette Camacho</a:t>
            </a:r>
          </a:p>
          <a:p>
            <a:pPr marL="225028" lvl="2" indent="0" algn="ctr">
              <a:buNone/>
            </a:pPr>
            <a:r>
              <a:rPr lang="en-US" sz="1900" dirty="0"/>
              <a:t>City of Glendale</a:t>
            </a:r>
          </a:p>
          <a:p>
            <a:pPr marL="225028" lvl="2" indent="0" algn="ctr">
              <a:buNone/>
            </a:pPr>
            <a:r>
              <a:rPr lang="en-US" sz="1900" dirty="0"/>
              <a:t>Budget and Finance Director</a:t>
            </a:r>
          </a:p>
          <a:p>
            <a:pPr marL="225028" lvl="2" indent="0" algn="ctr">
              <a:buNone/>
            </a:pPr>
            <a:r>
              <a:rPr lang="en-US" sz="1900" dirty="0">
                <a:hlinkClick r:id="rId3"/>
              </a:rPr>
              <a:t>lcamacho1@glendaleaz.com</a:t>
            </a:r>
            <a:endParaRPr lang="en-US" sz="1900" dirty="0"/>
          </a:p>
          <a:p>
            <a:pPr marL="225028" lvl="2" indent="0" algn="ctr">
              <a:buNone/>
            </a:pPr>
            <a:r>
              <a:rPr lang="en-US" sz="1900" dirty="0"/>
              <a:t>623.930.2492</a:t>
            </a:r>
          </a:p>
          <a:p>
            <a:pPr marL="417909" lvl="2" indent="-192881"/>
            <a:endParaRPr lang="en-US" sz="1900" dirty="0"/>
          </a:p>
          <a:p>
            <a:pPr marL="417909" lvl="2" indent="-192881"/>
            <a:endParaRPr lang="en-US" sz="1900" dirty="0"/>
          </a:p>
          <a:p>
            <a:pPr marL="3429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01751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7934" y="2540000"/>
            <a:ext cx="5405966" cy="1320800"/>
          </a:xfrm>
        </p:spPr>
        <p:txBody>
          <a:bodyPr>
            <a:noAutofit/>
          </a:bodyPr>
          <a:lstStyle/>
          <a:p>
            <a:r>
              <a:rPr lang="en-US" sz="6000" dirty="0" smtClean="0"/>
              <a:t>QUESTIONS??</a:t>
            </a:r>
            <a:endParaRPr lang="en-US" sz="6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44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 Used in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Demographic Information</a:t>
            </a:r>
          </a:p>
          <a:p>
            <a:r>
              <a:rPr lang="en-US" dirty="0" smtClean="0"/>
              <a:t>Population Projections</a:t>
            </a:r>
          </a:p>
          <a:p>
            <a:r>
              <a:rPr lang="en-US" dirty="0" smtClean="0"/>
              <a:t>DOR</a:t>
            </a:r>
          </a:p>
          <a:p>
            <a:r>
              <a:rPr lang="en-US" dirty="0" smtClean="0"/>
              <a:t>Community and Economic Development departments</a:t>
            </a:r>
          </a:p>
          <a:p>
            <a:r>
              <a:rPr lang="en-US" dirty="0" smtClean="0"/>
              <a:t>External analyses</a:t>
            </a:r>
          </a:p>
          <a:p>
            <a:r>
              <a:rPr lang="en-US" dirty="0" smtClean="0"/>
              <a:t>RL Brown Housing Data – Magic Tool Subscription</a:t>
            </a:r>
          </a:p>
          <a:p>
            <a:r>
              <a:rPr lang="en-US" dirty="0" smtClean="0"/>
              <a:t>Joint Legislative Budget Committee</a:t>
            </a:r>
            <a:endParaRPr lang="en-US" dirty="0"/>
          </a:p>
          <a:p>
            <a:r>
              <a:rPr lang="en-US" dirty="0" smtClean="0"/>
              <a:t>City of Phoenix Tax Business Intelligence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083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50775" y="6025764"/>
            <a:ext cx="406400" cy="365125"/>
          </a:xfrm>
        </p:spPr>
        <p:txBody>
          <a:bodyPr/>
          <a:lstStyle/>
          <a:p>
            <a:fld id="{06088CE5-F78B-4A77-BAEA-F69DAE2E5B91}" type="slidenum">
              <a:rPr lang="en-US">
                <a:solidFill>
                  <a:schemeClr val="accent1"/>
                </a:solidFill>
              </a:rPr>
              <a:pPr/>
              <a:t>6</a:t>
            </a:fld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43881" y="1484351"/>
          <a:ext cx="7893506" cy="3814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7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6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81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4660" marR="84660" marT="31747" marB="31747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84660" marR="84660" marT="31747" marB="3174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8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 Incorporated</a:t>
                      </a:r>
                      <a:endParaRPr lang="en-US" sz="1600" dirty="0"/>
                    </a:p>
                  </a:txBody>
                  <a:tcPr marL="84660" marR="84660" marT="31747" marB="31747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1989</a:t>
                      </a:r>
                      <a:endParaRPr lang="en-US" sz="1600" dirty="0"/>
                    </a:p>
                  </a:txBody>
                  <a:tcPr marL="84660" marR="84660" marT="31747" marB="3174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8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Square Miles</a:t>
                      </a:r>
                      <a:endParaRPr lang="en-US" sz="1600" dirty="0"/>
                    </a:p>
                  </a:txBody>
                  <a:tcPr marL="84660" marR="84660" marT="31747" marB="31747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39 Town Boundary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(Planning Area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~70)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4660" marR="84660" marT="31747" marB="31747" anchor="ctr"/>
                </a:tc>
                <a:extLst>
                  <a:ext uri="{0D108BD9-81ED-4DB2-BD59-A6C34878D82A}">
                    <a16:rowId xmlns:a16="http://schemas.microsoft.com/office/drawing/2014/main" val="1094822822"/>
                  </a:ext>
                </a:extLst>
              </a:tr>
              <a:tr h="515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Population June 30, 2019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(AZ</a:t>
                      </a:r>
                      <a:r>
                        <a:rPr lang="en-US" sz="1300" baseline="0" dirty="0" smtClean="0"/>
                        <a:t> Office of Economic Opportunity)</a:t>
                      </a:r>
                      <a:endParaRPr lang="en-US" sz="1300" dirty="0" smtClean="0"/>
                    </a:p>
                  </a:txBody>
                  <a:tcPr marL="84660" marR="84660" marT="31747" marB="31747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52,405</a:t>
                      </a:r>
                      <a:endParaRPr lang="en-US" sz="1600" dirty="0"/>
                    </a:p>
                  </a:txBody>
                  <a:tcPr marL="84660" marR="84660" marT="31747" marB="31747" anchor="ctr"/>
                </a:tc>
                <a:extLst>
                  <a:ext uri="{0D108BD9-81ED-4DB2-BD59-A6C34878D82A}">
                    <a16:rowId xmlns:a16="http://schemas.microsoft.com/office/drawing/2014/main" val="2104106017"/>
                  </a:ext>
                </a:extLst>
              </a:tr>
              <a:tr h="51501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Median Household</a:t>
                      </a:r>
                      <a:r>
                        <a:rPr lang="en-US" sz="1600" baseline="0" dirty="0" smtClean="0"/>
                        <a:t> Income </a:t>
                      </a:r>
                    </a:p>
                    <a:p>
                      <a:r>
                        <a:rPr lang="en-US" sz="1300" baseline="0" dirty="0" smtClean="0"/>
                        <a:t>(2017 ACS 1-Year Supplemental Estimate)</a:t>
                      </a:r>
                      <a:endParaRPr lang="en-US" sz="1300" dirty="0"/>
                    </a:p>
                  </a:txBody>
                  <a:tcPr marL="84660" marR="84660" marT="31747" marB="31747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$96,802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4660" marR="84660" marT="31747" marB="31747" anchor="ctr"/>
                </a:tc>
                <a:extLst>
                  <a:ext uri="{0D108BD9-81ED-4DB2-BD59-A6C34878D82A}">
                    <a16:rowId xmlns:a16="http://schemas.microsoft.com/office/drawing/2014/main" val="2086857869"/>
                  </a:ext>
                </a:extLst>
              </a:tr>
              <a:tr h="51501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Average Household</a:t>
                      </a:r>
                      <a:r>
                        <a:rPr lang="en-US" sz="1600" baseline="0" dirty="0" smtClean="0"/>
                        <a:t> Size</a:t>
                      </a:r>
                    </a:p>
                    <a:p>
                      <a:r>
                        <a:rPr lang="en-US" sz="1300" baseline="0" dirty="0" smtClean="0"/>
                        <a:t>(2015 Census)</a:t>
                      </a:r>
                      <a:endParaRPr lang="en-US" sz="1300" dirty="0"/>
                    </a:p>
                  </a:txBody>
                  <a:tcPr marL="84660" marR="84660" marT="31747" marB="31747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3.49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4660" marR="84660" marT="31747" marB="31747" anchor="ctr"/>
                </a:tc>
                <a:extLst>
                  <a:ext uri="{0D108BD9-81ED-4DB2-BD59-A6C34878D82A}">
                    <a16:rowId xmlns:a16="http://schemas.microsoft.com/office/drawing/2014/main" val="2972875506"/>
                  </a:ext>
                </a:extLst>
              </a:tr>
              <a:tr h="51501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Median Age </a:t>
                      </a:r>
                    </a:p>
                    <a:p>
                      <a:r>
                        <a:rPr lang="en-US" sz="1300" dirty="0" smtClean="0"/>
                        <a:t>(2013-2017 ACS* 5-Yr Estimates</a:t>
                      </a:r>
                      <a:r>
                        <a:rPr lang="en-US" sz="1300" baseline="0" dirty="0" smtClean="0"/>
                        <a:t>)</a:t>
                      </a:r>
                      <a:endParaRPr lang="en-US" sz="1300" dirty="0"/>
                    </a:p>
                  </a:txBody>
                  <a:tcPr marL="84660" marR="84660" marT="31747" marB="31747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33.3</a:t>
                      </a:r>
                      <a:r>
                        <a:rPr lang="en-US" sz="1600" dirty="0" smtClean="0"/>
                        <a:t> years</a:t>
                      </a:r>
                      <a:endParaRPr lang="en-US" sz="1600" dirty="0"/>
                    </a:p>
                  </a:txBody>
                  <a:tcPr marL="84660" marR="84660" marT="31747" marB="31747" anchor="ctr"/>
                </a:tc>
                <a:extLst>
                  <a:ext uri="{0D108BD9-81ED-4DB2-BD59-A6C34878D82A}">
                    <a16:rowId xmlns:a16="http://schemas.microsoft.com/office/drawing/2014/main" val="82266515"/>
                  </a:ext>
                </a:extLst>
              </a:tr>
              <a:tr h="5150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Median Value of Housing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dirty="0" smtClean="0"/>
                        <a:t>(2017 ACS 1-Year Supplemental Estimate)</a:t>
                      </a:r>
                      <a:endParaRPr lang="en-US" sz="1300" dirty="0" smtClean="0"/>
                    </a:p>
                  </a:txBody>
                  <a:tcPr marL="84660" marR="84660" marT="31747" marB="31747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$363,200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4660" marR="84660" marT="31747" marB="31747" anchor="ctr"/>
                </a:tc>
                <a:extLst>
                  <a:ext uri="{0D108BD9-81ED-4DB2-BD59-A6C34878D82A}">
                    <a16:rowId xmlns:a16="http://schemas.microsoft.com/office/drawing/2014/main" val="1407669695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3881" y="163551"/>
            <a:ext cx="8596668" cy="1320800"/>
          </a:xfrm>
        </p:spPr>
        <p:txBody>
          <a:bodyPr/>
          <a:lstStyle/>
          <a:p>
            <a:r>
              <a:rPr lang="en-US" dirty="0" smtClean="0"/>
              <a:t>Demographic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59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455" y="1695076"/>
            <a:ext cx="3668452" cy="4151001"/>
          </a:xfrm>
        </p:spPr>
        <p:txBody>
          <a:bodyPr/>
          <a:lstStyle/>
          <a:p>
            <a:r>
              <a:rPr lang="en-US" dirty="0" smtClean="0"/>
              <a:t>Fast Growing Community</a:t>
            </a:r>
          </a:p>
          <a:p>
            <a:r>
              <a:rPr lang="en-US" dirty="0"/>
              <a:t>Current Population = </a:t>
            </a:r>
            <a:r>
              <a:rPr lang="en-US" dirty="0" smtClean="0"/>
              <a:t>54K</a:t>
            </a:r>
            <a:endParaRPr lang="en-US" dirty="0"/>
          </a:p>
          <a:p>
            <a:r>
              <a:rPr lang="en-US" dirty="0"/>
              <a:t>Buildout Population = </a:t>
            </a:r>
            <a:r>
              <a:rPr lang="en-US" dirty="0" smtClean="0"/>
              <a:t>175K</a:t>
            </a:r>
            <a:endParaRPr lang="en-US" dirty="0"/>
          </a:p>
          <a:p>
            <a:r>
              <a:rPr lang="en-US" dirty="0"/>
              <a:t>10-Year Projection = 88K (+36K, 70%)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348" y="1270000"/>
            <a:ext cx="7177755" cy="549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93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Models, Tools, and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12180"/>
            <a:ext cx="8596668" cy="4151001"/>
          </a:xfrm>
        </p:spPr>
        <p:txBody>
          <a:bodyPr/>
          <a:lstStyle/>
          <a:p>
            <a:r>
              <a:rPr lang="en-US" dirty="0" smtClean="0"/>
              <a:t>Sales tax rates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35523" y="2254895"/>
          <a:ext cx="8267161" cy="3065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1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5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911"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Type of Sales</a:t>
                      </a:r>
                      <a:r>
                        <a:rPr lang="en-US" sz="2000" baseline="0" dirty="0" smtClean="0"/>
                        <a:t> Tax  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Rate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FY 19-20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Annual Amount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00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*General Fund 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2.00%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>
                        <a:tabLst/>
                      </a:pPr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$26.2M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1920" marR="48768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00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*Publi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 Safety (Dedicated)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+0.25%</a:t>
                      </a:r>
                      <a:endParaRPr lang="en-US" sz="2000" u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$3.3M</a:t>
                      </a:r>
                      <a:endParaRPr lang="en-US" sz="2000" u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1920" marR="48768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00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Town Center (Dedicated)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+0.25%</a:t>
                      </a:r>
                      <a:endParaRPr lang="en-US" sz="2000" u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$1.0M</a:t>
                      </a:r>
                      <a:endParaRPr lang="en-US" sz="2000" u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1920" marR="48768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64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Construction Sales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Tax (Dedicated)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+2.00%</a:t>
                      </a:r>
                      <a:endParaRPr lang="en-US" sz="2000" u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sng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$4.9M</a:t>
                      </a:r>
                      <a:endParaRPr lang="en-US" sz="2000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1920" marR="48768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004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Total All Purposes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2000" u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$35.4M</a:t>
                      </a:r>
                      <a:endParaRPr lang="en-US" sz="2000" u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21920" marR="487680" marT="60960" marB="60960"/>
                </a:tc>
                <a:extLst>
                  <a:ext uri="{0D108BD9-81ED-4DB2-BD59-A6C34878D82A}">
                    <a16:rowId xmlns:a16="http://schemas.microsoft.com/office/drawing/2014/main" val="2115005599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5523" y="5337182"/>
            <a:ext cx="3028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 FY19-20 Operating Budget $29.5M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91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Models, Tools, and Processes </a:t>
            </a:r>
            <a:r>
              <a:rPr lang="en-US" sz="2000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Studies &amp; Analyses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Non-Residential Taxable Retail and Restaurant/Bar Study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Potential Impact Fee Credit Analysis (per Impact Fee law)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Recessionary Sensitivity Analysis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Internal Economic Impact Studies – Annexations &amp; Zoning Cases</a:t>
            </a:r>
          </a:p>
          <a:p>
            <a:pPr lvl="1">
              <a:buFont typeface="Wingdings 3" panose="05040102010807070707" pitchFamily="18" charset="2"/>
              <a:buChar char=""/>
            </a:pPr>
            <a:r>
              <a:rPr lang="en-US" dirty="0" err="1" smtClean="0"/>
              <a:t>Encanterra</a:t>
            </a:r>
            <a:r>
              <a:rPr lang="en-US" dirty="0"/>
              <a:t> </a:t>
            </a:r>
            <a:r>
              <a:rPr lang="en-US" dirty="0" smtClean="0"/>
              <a:t>– Occupied Subdivision</a:t>
            </a:r>
          </a:p>
          <a:p>
            <a:pPr lvl="1">
              <a:buFont typeface="Wingdings 3" panose="05040102010807070707" pitchFamily="18" charset="2"/>
              <a:buChar char=""/>
            </a:pPr>
            <a:r>
              <a:rPr lang="en-US" dirty="0" smtClean="0"/>
              <a:t>Arizona State Lands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89273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1083</TotalTime>
  <Words>1671</Words>
  <Application>Microsoft Office PowerPoint</Application>
  <PresentationFormat>Widescreen</PresentationFormat>
  <Paragraphs>467</Paragraphs>
  <Slides>43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News Gothic MT</vt:lpstr>
      <vt:lpstr>Trebuchet MS</vt:lpstr>
      <vt:lpstr>Wingdings 3</vt:lpstr>
      <vt:lpstr>Facet</vt:lpstr>
      <vt:lpstr>Sales Tax Forecasting Does One Size Fit All?</vt:lpstr>
      <vt:lpstr>Queen Creek</vt:lpstr>
      <vt:lpstr>Introduction</vt:lpstr>
      <vt:lpstr>Sales Tax Revenues in Queen Creek: $29.5M</vt:lpstr>
      <vt:lpstr>Data Sources Used in Analysis</vt:lpstr>
      <vt:lpstr>Demographic Overview</vt:lpstr>
      <vt:lpstr>Population Projections</vt:lpstr>
      <vt:lpstr>Models, Tools, and Processes</vt:lpstr>
      <vt:lpstr>Models, Tools, and Processes (continued)</vt:lpstr>
      <vt:lpstr>Models, Tools, and Processes (continued)</vt:lpstr>
      <vt:lpstr>Models, Tools, and Processes (continued)</vt:lpstr>
      <vt:lpstr>Models, Tools, and Processes (continued)</vt:lpstr>
      <vt:lpstr>Economic Analysis of New Construction</vt:lpstr>
      <vt:lpstr>Sales Tax Analysis Tools</vt:lpstr>
      <vt:lpstr>Monthly Reporting</vt:lpstr>
      <vt:lpstr>Monthly Reporting (continued)</vt:lpstr>
      <vt:lpstr>Annual Processes</vt:lpstr>
      <vt:lpstr>Annual Processes (continued)</vt:lpstr>
      <vt:lpstr>Accuracy</vt:lpstr>
      <vt:lpstr>Challenges</vt:lpstr>
      <vt:lpstr>Contact Information</vt:lpstr>
      <vt:lpstr>Phoenix</vt:lpstr>
      <vt:lpstr>City of Phoenix</vt:lpstr>
      <vt:lpstr>Sales Tax in Phoenix</vt:lpstr>
      <vt:lpstr>Sales Tax as a Percentage of Total Revenue </vt:lpstr>
      <vt:lpstr>Importance of Sales Tax Forecasting</vt:lpstr>
      <vt:lpstr>Variables for Sales Tax Forecasting</vt:lpstr>
      <vt:lpstr>Forecasting Methods</vt:lpstr>
      <vt:lpstr>Forecasting Accuracy and Challenges</vt:lpstr>
      <vt:lpstr>Contact Information</vt:lpstr>
      <vt:lpstr>Glendale</vt:lpstr>
      <vt:lpstr>City Sales Tax</vt:lpstr>
      <vt:lpstr>City Sales Tax</vt:lpstr>
      <vt:lpstr>General Fund Revenue</vt:lpstr>
      <vt:lpstr>FY19-20 Debt Service</vt:lpstr>
      <vt:lpstr>Forecast Methodology</vt:lpstr>
      <vt:lpstr>General Fund Operating Budget</vt:lpstr>
      <vt:lpstr>General Fund</vt:lpstr>
      <vt:lpstr>Transportation</vt:lpstr>
      <vt:lpstr>Public Safety - Police</vt:lpstr>
      <vt:lpstr>Public Safety - Fire</vt:lpstr>
      <vt:lpstr>Questions?</vt:lpstr>
      <vt:lpstr>QUESTIONS??</vt:lpstr>
    </vt:vector>
  </TitlesOfParts>
  <Company>City of Surprise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Tax Forecasting</dc:title>
  <dc:creator>Brandi Flores</dc:creator>
  <cp:lastModifiedBy>Brandi Flores</cp:lastModifiedBy>
  <cp:revision>93</cp:revision>
  <cp:lastPrinted>2019-12-11T14:50:49Z</cp:lastPrinted>
  <dcterms:created xsi:type="dcterms:W3CDTF">2019-11-07T22:08:43Z</dcterms:created>
  <dcterms:modified xsi:type="dcterms:W3CDTF">2020-01-06T16:51:56Z</dcterms:modified>
</cp:coreProperties>
</file>