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8" r:id="rId3"/>
  </p:sldMasterIdLst>
  <p:notesMasterIdLst>
    <p:notesMasterId r:id="rId17"/>
  </p:notesMasterIdLst>
  <p:handoutMasterIdLst>
    <p:handoutMasterId r:id="rId18"/>
  </p:handoutMasterIdLst>
  <p:sldIdLst>
    <p:sldId id="312" r:id="rId4"/>
    <p:sldId id="313" r:id="rId5"/>
    <p:sldId id="314" r:id="rId6"/>
    <p:sldId id="315" r:id="rId7"/>
    <p:sldId id="316" r:id="rId8"/>
    <p:sldId id="317" r:id="rId9"/>
    <p:sldId id="318" r:id="rId10"/>
    <p:sldId id="319" r:id="rId11"/>
    <p:sldId id="320" r:id="rId12"/>
    <p:sldId id="321" r:id="rId13"/>
    <p:sldId id="322" r:id="rId14"/>
    <p:sldId id="323" r:id="rId15"/>
    <p:sldId id="311" r:id="rId1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61" autoAdjust="0"/>
    <p:restoredTop sz="91152" autoAdjust="0"/>
  </p:normalViewPr>
  <p:slideViewPr>
    <p:cSldViewPr>
      <p:cViewPr varScale="1">
        <p:scale>
          <a:sx n="81" d="100"/>
          <a:sy n="81" d="100"/>
        </p:scale>
        <p:origin x="139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4" d="100"/>
          <a:sy n="64" d="100"/>
        </p:scale>
        <p:origin x="1740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930" tIns="46465" rIns="92930" bIns="46465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1" y="0"/>
            <a:ext cx="3037840" cy="4648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930" tIns="46465" rIns="92930" bIns="4646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930" tIns="46465" rIns="92930" bIns="46465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1" y="8831580"/>
            <a:ext cx="3037840" cy="4648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930" tIns="46465" rIns="92930" bIns="46465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27D06E40-C056-4306-83E9-00AA15DD51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6107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1" y="4415791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76" tIns="46788" rIns="93576" bIns="467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930" tIns="46465" rIns="92930" bIns="46465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1" y="0"/>
            <a:ext cx="3037840" cy="4648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930" tIns="46465" rIns="92930" bIns="4646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930" tIns="46465" rIns="92930" bIns="46465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1" y="8831580"/>
            <a:ext cx="3037840" cy="4648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2930" tIns="46465" rIns="92930" bIns="46465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FCD17940-D19E-437D-B033-1A2A3DFF036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3956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FFFFFF">
                    <a:alpha val="50000"/>
                  </a:srgbClr>
                </a:solidFill>
              </a:rPr>
              <a:pPr/>
              <a:t>1/9/2020</a:t>
            </a:fld>
            <a:endParaRPr lang="en-US">
              <a:solidFill>
                <a:srgbClr val="FFFFFF">
                  <a:alpha val="50000"/>
                </a:srgb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357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FFFFFF">
                    <a:alpha val="50000"/>
                  </a:srgbClr>
                </a:solidFill>
              </a:rPr>
              <a:pPr/>
              <a:t>1/9/2020</a:t>
            </a:fld>
            <a:endParaRPr lang="en-US">
              <a:solidFill>
                <a:srgbClr val="FFFFFF">
                  <a:alpha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051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FFFFFF">
                    <a:alpha val="50000"/>
                  </a:srgbClr>
                </a:solidFill>
              </a:rPr>
              <a:pPr/>
              <a:t>1/9/2020</a:t>
            </a:fld>
            <a:endParaRPr lang="en-US">
              <a:solidFill>
                <a:srgbClr val="FFFFFF">
                  <a:alpha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435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4BBAAADC-414B-674B-8F4C-8061446B50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BB3015A3-4425-DD4C-835D-92F1ABB1ED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C895C025-FF84-8A4F-A33A-B9FF6BEDE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1A4944-52B3-4124-94D6-89FE398E1059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6795075"/>
      </p:ext>
    </p:extLst>
  </p:cSld>
  <p:clrMapOvr>
    <a:masterClrMapping/>
  </p:clrMapOvr>
  <p:transition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4BBAAADC-414B-674B-8F4C-8061446B50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BB3015A3-4425-DD4C-835D-92F1ABB1ED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C895C025-FF84-8A4F-A33A-B9FF6BEDE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031FF7-98E3-4AFC-9C4B-5B5D17016DBB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554"/>
      </p:ext>
    </p:extLst>
  </p:cSld>
  <p:clrMapOvr>
    <a:masterClrMapping/>
  </p:clrMapOvr>
  <p:transition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4BBAAADC-414B-674B-8F4C-8061446B50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BB3015A3-4425-DD4C-835D-92F1ABB1ED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C895C025-FF84-8A4F-A33A-B9FF6BEDE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53AB02-B426-4ADE-A725-C05937A66937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0604965"/>
      </p:ext>
    </p:extLst>
  </p:cSld>
  <p:clrMapOvr>
    <a:masterClrMapping/>
  </p:clrMapOvr>
  <p:transition>
    <p:fade thruBlk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4BBAAADC-414B-674B-8F4C-8061446B50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BB3015A3-4425-DD4C-835D-92F1ABB1ED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C895C025-FF84-8A4F-A33A-B9FF6BEDE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6634E1-12DE-44C2-9C78-2C0BDC8FFCDD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9357395"/>
      </p:ext>
    </p:extLst>
  </p:cSld>
  <p:clrMapOvr>
    <a:masterClrMapping/>
  </p:clrMapOvr>
  <p:transition>
    <p:fade thruBlk="1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4BBAAADC-414B-674B-8F4C-8061446B50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BB3015A3-4425-DD4C-835D-92F1ABB1ED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="" xmlns:a16="http://schemas.microsoft.com/office/drawing/2014/main" id="{C895C025-FF84-8A4F-A33A-B9FF6BEDE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F52268-761F-4455-BB9D-8B5D04ADFB56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130760"/>
      </p:ext>
    </p:extLst>
  </p:cSld>
  <p:clrMapOvr>
    <a:masterClrMapping/>
  </p:clrMapOvr>
  <p:transition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4BBAAADC-414B-674B-8F4C-8061446B50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BB3015A3-4425-DD4C-835D-92F1ABB1ED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C895C025-FF84-8A4F-A33A-B9FF6BEDE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C2CD3E-07FD-4F66-A250-A84FF7C3033B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041945"/>
      </p:ext>
    </p:extLst>
  </p:cSld>
  <p:clrMapOvr>
    <a:masterClrMapping/>
  </p:clrMapOvr>
  <p:transition>
    <p:fade thruBlk="1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4BBAAADC-414B-674B-8F4C-8061446B50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BB3015A3-4425-DD4C-835D-92F1ABB1ED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C895C025-FF84-8A4F-A33A-B9FF6BEDE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420DCA-8371-4F71-87DD-1E92BB941F1D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195965"/>
      </p:ext>
    </p:extLst>
  </p:cSld>
  <p:clrMapOvr>
    <a:masterClrMapping/>
  </p:clrMapOvr>
  <p:transition>
    <p:fade thruBlk="1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4BBAAADC-414B-674B-8F4C-8061446B50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BB3015A3-4425-DD4C-835D-92F1ABB1ED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C895C025-FF84-8A4F-A33A-B9FF6BEDE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286409-9009-4F72-B77A-654E25377BE2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857047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FFFFFF">
                    <a:alpha val="50000"/>
                  </a:srgbClr>
                </a:solidFill>
              </a:rPr>
              <a:pPr/>
              <a:t>1/9/2020</a:t>
            </a:fld>
            <a:endParaRPr lang="en-US">
              <a:solidFill>
                <a:srgbClr val="FFFFFF">
                  <a:alpha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1450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4BBAAADC-414B-674B-8F4C-8061446B50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BB3015A3-4425-DD4C-835D-92F1ABB1ED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C895C025-FF84-8A4F-A33A-B9FF6BEDE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EB6E8F-1E4E-4AA3-963C-8DDFBC5CFFBC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092915"/>
      </p:ext>
    </p:extLst>
  </p:cSld>
  <p:clrMapOvr>
    <a:masterClrMapping/>
  </p:clrMapOvr>
  <p:transition>
    <p:fade thruBlk="1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4BBAAADC-414B-674B-8F4C-8061446B50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BB3015A3-4425-DD4C-835D-92F1ABB1ED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C895C025-FF84-8A4F-A33A-B9FF6BEDE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D0A622-8091-4F20-AD40-E2CCE30A90C7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8070707"/>
      </p:ext>
    </p:extLst>
  </p:cSld>
  <p:clrMapOvr>
    <a:masterClrMapping/>
  </p:clrMapOvr>
  <p:transition>
    <p:fade thruBlk="1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4BBAAADC-414B-674B-8F4C-8061446B50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BB3015A3-4425-DD4C-835D-92F1ABB1ED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C895C025-FF84-8A4F-A33A-B9FF6BEDE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565A87-F5AF-4FF4-9A5A-66CBAB38B68E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6616521"/>
      </p:ext>
    </p:extLst>
  </p:cSld>
  <p:clrMapOvr>
    <a:masterClrMapping/>
  </p:clrMapOvr>
  <p:transition>
    <p:fade thruBlk="1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4BBAAADC-414B-674B-8F4C-8061446B50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BB3015A3-4425-DD4C-835D-92F1ABB1ED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C895C025-FF84-8A4F-A33A-B9FF6BEDE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1641E7-355E-4839-9F09-0A002A1767DA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3660962"/>
      </p:ext>
    </p:extLst>
  </p:cSld>
  <p:clrMapOvr>
    <a:masterClrMapping/>
  </p:clrMapOvr>
  <p:transition>
    <p:fade thruBlk="1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4BBAAADC-414B-674B-8F4C-8061446B50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BB3015A3-4425-DD4C-835D-92F1ABB1ED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C895C025-FF84-8A4F-A33A-B9FF6BEDE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BEDD33-24D0-494C-9A4A-8255BB647DC3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582320"/>
      </p:ext>
    </p:extLst>
  </p:cSld>
  <p:clrMapOvr>
    <a:masterClrMapping/>
  </p:clrMapOvr>
  <p:transition>
    <p:fade thruBlk="1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FFFFFF">
                    <a:alpha val="50000"/>
                  </a:srgbClr>
                </a:solidFill>
              </a:rPr>
              <a:pPr/>
              <a:t>1/9/2020</a:t>
            </a:fld>
            <a:endParaRPr lang="en-US">
              <a:solidFill>
                <a:srgbClr val="FFFFFF">
                  <a:alpha val="50000"/>
                </a:srgb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24840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FFFFFF">
                    <a:alpha val="50000"/>
                  </a:srgbClr>
                </a:solidFill>
              </a:rPr>
              <a:pPr/>
              <a:t>1/9/2020</a:t>
            </a:fld>
            <a:endParaRPr lang="en-US">
              <a:solidFill>
                <a:srgbClr val="FFFFFF">
                  <a:alpha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474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FFFFFF">
                    <a:alpha val="50000"/>
                  </a:srgbClr>
                </a:solidFill>
              </a:rPr>
              <a:pPr/>
              <a:t>1/9/2020</a:t>
            </a:fld>
            <a:endParaRPr lang="en-US">
              <a:solidFill>
                <a:srgbClr val="FFFFFF">
                  <a:alpha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030912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FFFFFF">
                    <a:alpha val="50000"/>
                  </a:srgbClr>
                </a:solidFill>
              </a:rPr>
              <a:pPr/>
              <a:t>1/9/2020</a:t>
            </a:fld>
            <a:endParaRPr lang="en-US">
              <a:solidFill>
                <a:srgbClr val="FFFFFF">
                  <a:alpha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739131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FFFFFF">
                    <a:alpha val="50000"/>
                  </a:srgbClr>
                </a:solidFill>
              </a:rPr>
              <a:pPr/>
              <a:t>1/9/2020</a:t>
            </a:fld>
            <a:endParaRPr lang="en-US">
              <a:solidFill>
                <a:srgbClr val="FFFFFF">
                  <a:alpha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439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FFFFFF">
                    <a:alpha val="50000"/>
                  </a:srgbClr>
                </a:solidFill>
              </a:rPr>
              <a:pPr/>
              <a:t>1/9/2020</a:t>
            </a:fld>
            <a:endParaRPr lang="en-US">
              <a:solidFill>
                <a:srgbClr val="FFFFFF">
                  <a:alpha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88374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FFFFFF">
                    <a:alpha val="50000"/>
                  </a:srgbClr>
                </a:solidFill>
              </a:rPr>
              <a:pPr/>
              <a:t>1/9/2020</a:t>
            </a:fld>
            <a:endParaRPr lang="en-US">
              <a:solidFill>
                <a:srgbClr val="FFFFFF">
                  <a:alpha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87746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FFFFFF">
                    <a:alpha val="50000"/>
                  </a:srgbClr>
                </a:solidFill>
              </a:rPr>
              <a:pPr/>
              <a:t>1/9/2020</a:t>
            </a:fld>
            <a:endParaRPr lang="en-US">
              <a:solidFill>
                <a:srgbClr val="FFFFFF">
                  <a:alpha val="5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399119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FFFFFF">
                    <a:alpha val="50000"/>
                  </a:srgbClr>
                </a:solidFill>
              </a:rPr>
              <a:pPr/>
              <a:t>1/9/2020</a:t>
            </a:fld>
            <a:endParaRPr lang="en-US">
              <a:solidFill>
                <a:srgbClr val="FFFFFF">
                  <a:alpha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1901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FFFFFF">
                    <a:alpha val="50000"/>
                  </a:srgbClr>
                </a:solidFill>
              </a:rPr>
              <a:pPr/>
              <a:t>1/9/2020</a:t>
            </a:fld>
            <a:endParaRPr lang="en-US">
              <a:solidFill>
                <a:srgbClr val="FFFFFF">
                  <a:alpha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30752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FFFFFF">
                    <a:alpha val="50000"/>
                  </a:srgbClr>
                </a:solidFill>
              </a:rPr>
              <a:pPr/>
              <a:t>1/9/2020</a:t>
            </a:fld>
            <a:endParaRPr lang="en-US">
              <a:solidFill>
                <a:srgbClr val="FFFFFF">
                  <a:alpha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630908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FFFFFF">
                    <a:alpha val="50000"/>
                  </a:srgbClr>
                </a:solidFill>
              </a:rPr>
              <a:pPr/>
              <a:t>1/9/2020</a:t>
            </a:fld>
            <a:endParaRPr lang="en-US">
              <a:solidFill>
                <a:srgbClr val="FFFFFF">
                  <a:alpha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159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FFFFFF">
                    <a:alpha val="50000"/>
                  </a:srgbClr>
                </a:solidFill>
              </a:rPr>
              <a:pPr/>
              <a:t>1/9/2020</a:t>
            </a:fld>
            <a:endParaRPr lang="en-US">
              <a:solidFill>
                <a:srgbClr val="FFFFFF">
                  <a:alpha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33253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FFFFFF">
                    <a:alpha val="50000"/>
                  </a:srgbClr>
                </a:solidFill>
              </a:rPr>
              <a:pPr/>
              <a:t>1/9/2020</a:t>
            </a:fld>
            <a:endParaRPr lang="en-US">
              <a:solidFill>
                <a:srgbClr val="FFFFFF">
                  <a:alpha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878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FFFFFF">
                    <a:alpha val="50000"/>
                  </a:srgbClr>
                </a:solidFill>
              </a:rPr>
              <a:pPr/>
              <a:t>1/9/2020</a:t>
            </a:fld>
            <a:endParaRPr lang="en-US">
              <a:solidFill>
                <a:srgbClr val="FFFFFF">
                  <a:alpha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0819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FFFFFF">
                    <a:alpha val="50000"/>
                  </a:srgbClr>
                </a:solidFill>
              </a:rPr>
              <a:pPr/>
              <a:t>1/9/2020</a:t>
            </a:fld>
            <a:endParaRPr lang="en-US">
              <a:solidFill>
                <a:srgbClr val="FFFFFF">
                  <a:alpha val="5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158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FFFFFF">
                    <a:alpha val="50000"/>
                  </a:srgbClr>
                </a:solidFill>
              </a:rPr>
              <a:pPr/>
              <a:t>1/9/2020</a:t>
            </a:fld>
            <a:endParaRPr lang="en-US">
              <a:solidFill>
                <a:srgbClr val="FFFFFF">
                  <a:alpha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209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FFFFFF">
                    <a:alpha val="50000"/>
                  </a:srgbClr>
                </a:solidFill>
              </a:rPr>
              <a:pPr/>
              <a:t>1/9/2020</a:t>
            </a:fld>
            <a:endParaRPr lang="en-US">
              <a:solidFill>
                <a:srgbClr val="FFFFFF">
                  <a:alpha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893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1D8BD707-D9CF-40AE-B4C6-C98DA3205C09}" type="datetimeFigureOut">
              <a:rPr lang="en-US" smtClean="0">
                <a:solidFill>
                  <a:srgbClr val="FFFFFF">
                    <a:alpha val="50000"/>
                  </a:srgbClr>
                </a:solidFill>
                <a:latin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1/9/2020</a:t>
            </a:fld>
            <a:endParaRPr lang="en-US">
              <a:solidFill>
                <a:srgbClr val="FFFFFF">
                  <a:alpha val="50000"/>
                </a:srgbClr>
              </a:solidFill>
              <a:latin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B6F15528-21DE-4FAA-801E-634DDDAF4B2B}" type="slidenum">
              <a:rPr lang="en-US" smtClean="0">
                <a:solidFill>
                  <a:srgbClr val="FFFFFF"/>
                </a:solidFill>
                <a:latin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361178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4BBAAADC-414B-674B-8F4C-8061446B50A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400" i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  <a:cs typeface="Times New Roman" pitchFamily="18" charset="0"/>
            </a:endParaRPr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BB3015A3-4425-DD4C-835D-92F1ABB1EDF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400" i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  <a:cs typeface="Times New Roman" pitchFamily="18" charset="0"/>
            </a:endParaRPr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C895C025-FF84-8A4F-A33A-B9FF6BEDE31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F96CD5DF-1881-45C0-B9A2-8BCE4396EBBB}" type="slidenum">
              <a:rPr lang="en-US" altLang="en-US">
                <a:solidFill>
                  <a:srgbClr val="FFFFFF"/>
                </a:solidFill>
                <a:cs typeface="Times New Roman" pitchFamily="18" charset="0"/>
              </a:rPr>
              <a:pPr/>
              <a:t>‹#›</a:t>
            </a:fld>
            <a:endParaRPr lang="en-US" altLang="en-US">
              <a:solidFill>
                <a:srgbClr val="FFFFFF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55314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</p:sldLayoutIdLst>
  <p:transition>
    <p:fade thruBlk="1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1D8BD707-D9CF-40AE-B4C6-C98DA3205C09}" type="datetimeFigureOut">
              <a:rPr lang="en-US" smtClean="0">
                <a:solidFill>
                  <a:srgbClr val="FFFFFF">
                    <a:alpha val="50000"/>
                  </a:srgbClr>
                </a:solidFill>
                <a:latin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1/9/2020</a:t>
            </a:fld>
            <a:endParaRPr lang="en-US">
              <a:solidFill>
                <a:srgbClr val="FFFFFF">
                  <a:alpha val="50000"/>
                </a:srgbClr>
              </a:solidFill>
              <a:latin typeface="Arial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B6F15528-21DE-4FAA-801E-634DDDAF4B2B}" type="slidenum">
              <a:rPr lang="en-US" smtClean="0">
                <a:solidFill>
                  <a:srgbClr val="FFFFFF"/>
                </a:solidFill>
                <a:latin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898818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216380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066800"/>
            <a:ext cx="9144000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u="sng" dirty="0" smtClean="0">
                <a:solidFill>
                  <a:srgbClr val="002060"/>
                </a:solidFill>
                <a:latin typeface="Arial"/>
              </a:rPr>
              <a:t>If you discover an anomaly:</a:t>
            </a:r>
          </a:p>
          <a:p>
            <a:pPr marL="1371600" lvl="2" indent="-457200" fontAlgn="auto"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If you have a contract auditor, provide them a list of potential audits</a:t>
            </a:r>
          </a:p>
          <a:p>
            <a:pPr marL="1371600" lvl="2" indent="-457200" fontAlgn="auto"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Recognize that your auditor will review the list and the DOR reports and may come to a different conclusion about the need to audit</a:t>
            </a:r>
          </a:p>
          <a:p>
            <a:pPr marL="1371600" lvl="2" indent="-457200" fontAlgn="auto"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If you don’t have an auditor, notify the DOR</a:t>
            </a:r>
          </a:p>
          <a:p>
            <a:pPr marL="1371600" lvl="2" indent="-457200" fontAlgn="auto"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If the company is in business in multiple locations, notify both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228600"/>
            <a:ext cx="9144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1117600" indent="-1117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fontAlgn="auto">
              <a:spcBef>
                <a:spcPct val="0"/>
              </a:spcBef>
              <a:spcAft>
                <a:spcPts val="0"/>
              </a:spcAft>
              <a:buFontTx/>
              <a:buNone/>
            </a:pPr>
            <a:r>
              <a:rPr lang="en-US" altLang="en-US" sz="3600" b="1" dirty="0" smtClean="0">
                <a:solidFill>
                  <a:srgbClr val="002060"/>
                </a:solidFill>
                <a:latin typeface="Arial Black" pitchFamily="34" charset="0"/>
              </a:rPr>
              <a:t>Bang for Your Buck</a:t>
            </a:r>
            <a:endParaRPr lang="en-US" altLang="en-US" sz="3600" b="1" dirty="0">
              <a:solidFill>
                <a:srgbClr val="00206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8095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066800"/>
            <a:ext cx="91440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u="sng" dirty="0">
                <a:solidFill>
                  <a:srgbClr val="002060"/>
                </a:solidFill>
                <a:latin typeface="Arial"/>
              </a:rPr>
              <a:t>Business License – </a:t>
            </a:r>
            <a:r>
              <a:rPr lang="en-US" sz="2800" u="sng" dirty="0" smtClean="0">
                <a:solidFill>
                  <a:srgbClr val="002060"/>
                </a:solidFill>
                <a:latin typeface="Arial"/>
              </a:rPr>
              <a:t>Purpose:</a:t>
            </a:r>
          </a:p>
          <a:p>
            <a:pPr marL="1371600" lvl="2" indent="-457200" fontAlgn="auto"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>
                <a:solidFill>
                  <a:srgbClr val="002060"/>
                </a:solidFill>
                <a:latin typeface="Arial"/>
              </a:rPr>
              <a:t>Provides the ability to regulate the approval process and </a:t>
            </a: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independent </a:t>
            </a:r>
            <a:r>
              <a:rPr lang="en-US" sz="2800" dirty="0">
                <a:solidFill>
                  <a:srgbClr val="002060"/>
                </a:solidFill>
                <a:latin typeface="Arial"/>
              </a:rPr>
              <a:t>knowledge of all business activity within the </a:t>
            </a: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city</a:t>
            </a:r>
            <a:endParaRPr lang="en-US" sz="2800" dirty="0">
              <a:solidFill>
                <a:srgbClr val="002060"/>
              </a:solidFill>
              <a:latin typeface="Arial"/>
            </a:endParaRPr>
          </a:p>
          <a:p>
            <a:pPr marL="1371600" lvl="2" indent="-457200" fontAlgn="auto"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>
                <a:solidFill>
                  <a:srgbClr val="002060"/>
                </a:solidFill>
                <a:latin typeface="Arial"/>
              </a:rPr>
              <a:t>Provides significant demographic data used by various city functions, such as economic development, planning, zoning, police &amp; </a:t>
            </a: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fire</a:t>
            </a:r>
            <a:endParaRPr lang="en-US" sz="2800" dirty="0">
              <a:solidFill>
                <a:srgbClr val="002060"/>
              </a:solidFill>
              <a:latin typeface="Arial"/>
            </a:endParaRPr>
          </a:p>
          <a:p>
            <a:pPr marL="1371600" lvl="2" indent="-457200" fontAlgn="auto"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>
                <a:solidFill>
                  <a:srgbClr val="002060"/>
                </a:solidFill>
                <a:latin typeface="Arial"/>
              </a:rPr>
              <a:t>A full Business License program assists city efforts to review tax payments and reports received from ADOR</a:t>
            </a:r>
          </a:p>
          <a:p>
            <a:pPr marL="1371600" lvl="2" indent="-457200" fontAlgn="auto"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endParaRPr lang="en-US" sz="2800" dirty="0" smtClean="0">
              <a:solidFill>
                <a:srgbClr val="002060"/>
              </a:solidFill>
              <a:latin typeface="Arial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228600"/>
            <a:ext cx="9144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1117600" indent="-1117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fontAlgn="auto">
              <a:spcBef>
                <a:spcPct val="0"/>
              </a:spcBef>
              <a:spcAft>
                <a:spcPts val="0"/>
              </a:spcAft>
              <a:buFontTx/>
              <a:buNone/>
            </a:pPr>
            <a:r>
              <a:rPr lang="en-US" altLang="en-US" sz="3600" b="1" dirty="0" smtClean="0">
                <a:solidFill>
                  <a:srgbClr val="002060"/>
                </a:solidFill>
                <a:latin typeface="Arial Black" pitchFamily="34" charset="0"/>
              </a:rPr>
              <a:t>Business Licenses</a:t>
            </a:r>
            <a:endParaRPr lang="en-US" altLang="en-US" sz="3600" b="1" dirty="0">
              <a:solidFill>
                <a:srgbClr val="00206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5223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066800"/>
            <a:ext cx="914400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u="sng" dirty="0" smtClean="0">
                <a:solidFill>
                  <a:srgbClr val="002060"/>
                </a:solidFill>
                <a:latin typeface="Arial"/>
              </a:rPr>
              <a:t>Recommendations for a Business License:</a:t>
            </a:r>
          </a:p>
          <a:p>
            <a:pPr marL="1371600" lvl="2" indent="-457200" fontAlgn="auto"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Only license businesses with a physical location in your town</a:t>
            </a:r>
          </a:p>
          <a:p>
            <a:pPr marL="1371600" lvl="2" indent="-457200" fontAlgn="auto"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Do not make the need for a TPT license a criteria that requires your business license </a:t>
            </a:r>
          </a:p>
          <a:p>
            <a:pPr marL="1371600" lvl="2" indent="-457200" fontAlgn="auto"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Provide exceptions for statutorily preempted businesses: wholesale liquor distributors, real estate agents and property managers without an office in town; Out-of-state sellers, residential and vacation rentals,			  and insurance agents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228600"/>
            <a:ext cx="9144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1117600" indent="-1117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fontAlgn="auto">
              <a:spcBef>
                <a:spcPct val="0"/>
              </a:spcBef>
              <a:spcAft>
                <a:spcPts val="0"/>
              </a:spcAft>
              <a:buFontTx/>
              <a:buNone/>
            </a:pPr>
            <a:r>
              <a:rPr lang="en-US" altLang="en-US" sz="3600" b="1" dirty="0" smtClean="0">
                <a:solidFill>
                  <a:srgbClr val="002060"/>
                </a:solidFill>
                <a:latin typeface="Arial Black" pitchFamily="34" charset="0"/>
              </a:rPr>
              <a:t>Business Licenses</a:t>
            </a:r>
            <a:endParaRPr lang="en-US" altLang="en-US" sz="3600" b="1" dirty="0">
              <a:solidFill>
                <a:srgbClr val="00206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00718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066801"/>
            <a:ext cx="9144000" cy="1143000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2060"/>
                </a:solidFill>
              </a:rPr>
              <a:t>Questions?</a:t>
            </a:r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85800" y="4114800"/>
            <a:ext cx="3733800" cy="1905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071965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800" dirty="0" err="1">
                <a:solidFill>
                  <a:srgbClr val="002060"/>
                </a:solidFill>
                <a:latin typeface="Arial"/>
              </a:rPr>
              <a:t>GFOAz</a:t>
            </a:r>
            <a:r>
              <a:rPr lang="en-US" sz="1800" dirty="0">
                <a:solidFill>
                  <a:srgbClr val="002060"/>
                </a:solidFill>
                <a:latin typeface="Arial"/>
              </a:rPr>
              <a:t> </a:t>
            </a:r>
            <a:r>
              <a:rPr lang="en-US" sz="1800" dirty="0" smtClean="0">
                <a:solidFill>
                  <a:srgbClr val="002060"/>
                </a:solidFill>
                <a:latin typeface="Arial"/>
              </a:rPr>
              <a:t>Winter </a:t>
            </a:r>
            <a:r>
              <a:rPr lang="en-US" sz="1800" dirty="0">
                <a:solidFill>
                  <a:srgbClr val="002060"/>
                </a:solidFill>
                <a:latin typeface="Arial"/>
              </a:rPr>
              <a:t>Training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solidFill>
                  <a:srgbClr val="002060"/>
                </a:solidFill>
                <a:latin typeface="Arial"/>
              </a:rPr>
              <a:t>January 9, 2020</a:t>
            </a:r>
            <a:endParaRPr lang="en-US" sz="1800" dirty="0">
              <a:solidFill>
                <a:srgbClr val="002060"/>
              </a:solidFill>
              <a:latin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2868305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b="1" dirty="0" smtClean="0">
                <a:solidFill>
                  <a:srgbClr val="002060"/>
                </a:solidFill>
                <a:latin typeface="Arial"/>
              </a:rPr>
              <a:t>Lee Grafstrom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b="1" dirty="0" smtClean="0">
                <a:solidFill>
                  <a:srgbClr val="002060"/>
                </a:solidFill>
                <a:latin typeface="Arial"/>
              </a:rPr>
              <a:t>Tax </a:t>
            </a:r>
            <a:r>
              <a:rPr lang="en-US" b="1" dirty="0">
                <a:solidFill>
                  <a:srgbClr val="002060"/>
                </a:solidFill>
                <a:latin typeface="Arial"/>
              </a:rPr>
              <a:t>Policy </a:t>
            </a:r>
            <a:r>
              <a:rPr lang="en-US" b="1" dirty="0" smtClean="0">
                <a:solidFill>
                  <a:srgbClr val="002060"/>
                </a:solidFill>
                <a:latin typeface="Arial"/>
              </a:rPr>
              <a:t>Analyst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b="1" dirty="0" smtClean="0">
                <a:solidFill>
                  <a:srgbClr val="002060"/>
                </a:solidFill>
                <a:latin typeface="Arial"/>
              </a:rPr>
              <a:t>lgrafstrom@azleague.org</a:t>
            </a:r>
          </a:p>
        </p:txBody>
      </p:sp>
    </p:spTree>
    <p:extLst>
      <p:ext uri="{BB962C8B-B14F-4D97-AF65-F5344CB8AC3E}">
        <p14:creationId xmlns:p14="http://schemas.microsoft.com/office/powerpoint/2010/main" val="1754837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066801"/>
            <a:ext cx="9144000" cy="1143000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2060"/>
                </a:solidFill>
              </a:rPr>
              <a:t>Make the Most of Your</a:t>
            </a:r>
            <a:br>
              <a:rPr lang="en-US" b="1" dirty="0" smtClean="0">
                <a:solidFill>
                  <a:srgbClr val="002060"/>
                </a:solidFill>
              </a:rPr>
            </a:br>
            <a:r>
              <a:rPr lang="en-US" b="1" dirty="0" smtClean="0">
                <a:solidFill>
                  <a:srgbClr val="002060"/>
                </a:solidFill>
              </a:rPr>
              <a:t>TPT Audit Contract</a:t>
            </a:r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85800" y="4114800"/>
            <a:ext cx="3733800" cy="1905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071965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800" dirty="0" err="1">
                <a:solidFill>
                  <a:srgbClr val="002060"/>
                </a:solidFill>
                <a:latin typeface="Arial"/>
              </a:rPr>
              <a:t>GFOAz</a:t>
            </a:r>
            <a:r>
              <a:rPr lang="en-US" sz="1800" dirty="0">
                <a:solidFill>
                  <a:srgbClr val="002060"/>
                </a:solidFill>
                <a:latin typeface="Arial"/>
              </a:rPr>
              <a:t> </a:t>
            </a:r>
            <a:r>
              <a:rPr lang="en-US" sz="1800" dirty="0" smtClean="0">
                <a:solidFill>
                  <a:srgbClr val="002060"/>
                </a:solidFill>
                <a:latin typeface="Arial"/>
              </a:rPr>
              <a:t>Winter </a:t>
            </a:r>
            <a:r>
              <a:rPr lang="en-US" sz="1800" dirty="0">
                <a:solidFill>
                  <a:srgbClr val="002060"/>
                </a:solidFill>
                <a:latin typeface="Arial"/>
              </a:rPr>
              <a:t>Training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solidFill>
                  <a:srgbClr val="002060"/>
                </a:solidFill>
                <a:latin typeface="Arial"/>
              </a:rPr>
              <a:t>January 9, 2020</a:t>
            </a:r>
            <a:endParaRPr lang="en-US" sz="1800" dirty="0">
              <a:solidFill>
                <a:srgbClr val="002060"/>
              </a:solidFill>
              <a:latin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2868305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srgbClr val="002060"/>
                </a:solidFill>
                <a:latin typeface="Arial"/>
              </a:rPr>
              <a:t>Presented by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b="1" dirty="0">
              <a:solidFill>
                <a:srgbClr val="002060"/>
              </a:solidFill>
              <a:latin typeface="Arial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b="1" dirty="0" smtClean="0">
                <a:solidFill>
                  <a:srgbClr val="002060"/>
                </a:solidFill>
                <a:latin typeface="Arial"/>
              </a:rPr>
              <a:t>Lee Grafstrom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b="1" dirty="0" smtClean="0">
                <a:solidFill>
                  <a:srgbClr val="002060"/>
                </a:solidFill>
                <a:latin typeface="Arial"/>
              </a:rPr>
              <a:t>Tax </a:t>
            </a:r>
            <a:r>
              <a:rPr lang="en-US" b="1" dirty="0">
                <a:solidFill>
                  <a:srgbClr val="002060"/>
                </a:solidFill>
                <a:latin typeface="Arial"/>
              </a:rPr>
              <a:t>Policy </a:t>
            </a:r>
            <a:r>
              <a:rPr lang="en-US" b="1" dirty="0" smtClean="0">
                <a:solidFill>
                  <a:srgbClr val="002060"/>
                </a:solidFill>
                <a:latin typeface="Arial"/>
              </a:rPr>
              <a:t>Analyst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b="1" dirty="0" smtClean="0">
                <a:solidFill>
                  <a:srgbClr val="002060"/>
                </a:solidFill>
                <a:latin typeface="Arial"/>
              </a:rPr>
              <a:t>League </a:t>
            </a:r>
            <a:r>
              <a:rPr lang="en-US" b="1" dirty="0">
                <a:solidFill>
                  <a:srgbClr val="002060"/>
                </a:solidFill>
                <a:latin typeface="Arial"/>
              </a:rPr>
              <a:t>of </a:t>
            </a:r>
            <a:r>
              <a:rPr lang="en-US" b="1" dirty="0" smtClean="0">
                <a:solidFill>
                  <a:srgbClr val="002060"/>
                </a:solidFill>
                <a:latin typeface="Arial"/>
              </a:rPr>
              <a:t>Arizona </a:t>
            </a:r>
            <a:r>
              <a:rPr lang="en-US" b="1" dirty="0">
                <a:solidFill>
                  <a:srgbClr val="002060"/>
                </a:solidFill>
                <a:latin typeface="Arial"/>
              </a:rPr>
              <a:t>Cities &amp; </a:t>
            </a:r>
            <a:r>
              <a:rPr lang="en-US" b="1" dirty="0" smtClean="0">
                <a:solidFill>
                  <a:srgbClr val="002060"/>
                </a:solidFill>
                <a:latin typeface="Arial"/>
              </a:rPr>
              <a:t>Towns</a:t>
            </a:r>
          </a:p>
        </p:txBody>
      </p:sp>
    </p:spTree>
    <p:extLst>
      <p:ext uri="{BB962C8B-B14F-4D97-AF65-F5344CB8AC3E}">
        <p14:creationId xmlns:p14="http://schemas.microsoft.com/office/powerpoint/2010/main" val="1843996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066800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Cities </a:t>
            </a: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and towns </a:t>
            </a: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are authorized to have staff auditors or contract auditors</a:t>
            </a:r>
          </a:p>
          <a:p>
            <a:pPr marL="914400" lvl="1" indent="-457200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ALL auditors must undergo DOR training and certification BEFORE they can audit</a:t>
            </a:r>
          </a:p>
          <a:p>
            <a:pPr marL="914400" lvl="1" indent="-457200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All audits are performed under the supervision of the DOR, and must cover ALL jurisdictions</a:t>
            </a:r>
          </a:p>
          <a:p>
            <a:pPr marL="914400" lvl="1" indent="-457200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Cities and towns can audit any business that is located only in their town</a:t>
            </a:r>
          </a:p>
          <a:p>
            <a:pPr marL="914400" lvl="1" indent="-457200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Cities and towns can audit multijurisdictional business if the DOR authorizes it</a:t>
            </a:r>
            <a:endParaRPr lang="en-US" sz="2800" dirty="0">
              <a:solidFill>
                <a:srgbClr val="FF0000"/>
              </a:solidFill>
              <a:latin typeface="Arial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228600"/>
            <a:ext cx="9144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1117600" indent="-1117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fontAlgn="auto">
              <a:spcBef>
                <a:spcPct val="0"/>
              </a:spcBef>
              <a:spcAft>
                <a:spcPts val="0"/>
              </a:spcAft>
              <a:buFontTx/>
              <a:buNone/>
            </a:pPr>
            <a:r>
              <a:rPr lang="en-US" altLang="en-US" sz="3600" b="1" dirty="0" smtClean="0">
                <a:solidFill>
                  <a:srgbClr val="002060"/>
                </a:solidFill>
                <a:latin typeface="Arial Black" pitchFamily="34" charset="0"/>
              </a:rPr>
              <a:t>Local </a:t>
            </a:r>
            <a:r>
              <a:rPr lang="en-US" altLang="en-US" sz="3600" b="1" dirty="0" smtClean="0">
                <a:solidFill>
                  <a:srgbClr val="002060"/>
                </a:solidFill>
                <a:latin typeface="Arial Black" pitchFamily="34" charset="0"/>
              </a:rPr>
              <a:t>Audits</a:t>
            </a:r>
            <a:endParaRPr lang="en-US" altLang="en-US" sz="3600" b="1" dirty="0">
              <a:solidFill>
                <a:srgbClr val="00206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1138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066800"/>
            <a:ext cx="9144000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Currently, there is a limited field of qualified independent auditors available</a:t>
            </a:r>
          </a:p>
          <a:p>
            <a:pPr marL="914400" lvl="1" indent="-457200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Your local CPA </a:t>
            </a:r>
            <a:r>
              <a:rPr lang="en-US" sz="2800" u="sng" dirty="0" smtClean="0">
                <a:solidFill>
                  <a:srgbClr val="002060"/>
                </a:solidFill>
                <a:latin typeface="Arial"/>
              </a:rPr>
              <a:t>cannot</a:t>
            </a: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 do a TPT audit</a:t>
            </a:r>
          </a:p>
          <a:p>
            <a:pPr marL="914400" lvl="1" indent="-457200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Your financial auditing firm </a:t>
            </a:r>
            <a:r>
              <a:rPr lang="en-US" sz="2800" u="sng" dirty="0" smtClean="0">
                <a:solidFill>
                  <a:srgbClr val="002060"/>
                </a:solidFill>
                <a:latin typeface="Arial"/>
              </a:rPr>
              <a:t>cannot</a:t>
            </a: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 do a TPT audit</a:t>
            </a:r>
          </a:p>
          <a:p>
            <a:pPr marL="914400" lvl="1" indent="-457200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The League is exploring the concept of having an auditor on contract with us to perform certain audits for towns without staff or contract auditors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228600"/>
            <a:ext cx="9144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1117600" indent="-1117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fontAlgn="auto">
              <a:spcBef>
                <a:spcPct val="0"/>
              </a:spcBef>
              <a:spcAft>
                <a:spcPts val="0"/>
              </a:spcAft>
              <a:buFontTx/>
              <a:buNone/>
            </a:pPr>
            <a:r>
              <a:rPr lang="en-US" altLang="en-US" sz="3600" b="1" dirty="0" smtClean="0">
                <a:solidFill>
                  <a:srgbClr val="002060"/>
                </a:solidFill>
                <a:latin typeface="Arial Black" pitchFamily="34" charset="0"/>
              </a:rPr>
              <a:t>Contract Auditors</a:t>
            </a:r>
            <a:endParaRPr lang="en-US" altLang="en-US" sz="3600" b="1" dirty="0">
              <a:solidFill>
                <a:srgbClr val="00206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387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066800"/>
            <a:ext cx="9144000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fontAlgn="auto">
              <a:spcBef>
                <a:spcPts val="0"/>
              </a:spcBef>
              <a:spcAft>
                <a:spcPts val="1200"/>
              </a:spcAft>
            </a:pP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The contract auditors available are very good at identifying and capturing the audits that are likely to have the greatest ROI – spec builder, commercial property rental, etc.</a:t>
            </a:r>
          </a:p>
          <a:p>
            <a:pPr lvl="1" fontAlgn="auto">
              <a:spcBef>
                <a:spcPts val="0"/>
              </a:spcBef>
              <a:spcAft>
                <a:spcPts val="1200"/>
              </a:spcAft>
            </a:pPr>
            <a:r>
              <a:rPr lang="en-US" sz="2800" u="sng" dirty="0" smtClean="0">
                <a:solidFill>
                  <a:srgbClr val="002060"/>
                </a:solidFill>
                <a:latin typeface="Arial"/>
              </a:rPr>
              <a:t>How do you enhance a contract audit program?</a:t>
            </a:r>
          </a:p>
          <a:p>
            <a:pPr marL="914400" lvl="1" indent="-457200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Know your taxpayers!</a:t>
            </a:r>
          </a:p>
          <a:p>
            <a:pPr marL="1371600" lvl="2" indent="-457200" fontAlgn="auto"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Review the monthly reports from the DOR</a:t>
            </a:r>
          </a:p>
          <a:p>
            <a:pPr marL="1371600" lvl="2" indent="-457200" fontAlgn="auto"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Maintain an effective Business License</a:t>
            </a:r>
          </a:p>
          <a:p>
            <a:pPr marL="914400" lvl="1" indent="-457200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Notify your auditor and/or the DOR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228600"/>
            <a:ext cx="9144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1117600" indent="-1117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fontAlgn="auto">
              <a:spcBef>
                <a:spcPct val="0"/>
              </a:spcBef>
              <a:spcAft>
                <a:spcPts val="0"/>
              </a:spcAft>
              <a:buFontTx/>
              <a:buNone/>
            </a:pPr>
            <a:r>
              <a:rPr lang="en-US" altLang="en-US" sz="3600" b="1" dirty="0" smtClean="0">
                <a:solidFill>
                  <a:srgbClr val="002060"/>
                </a:solidFill>
                <a:latin typeface="Arial Black" pitchFamily="34" charset="0"/>
              </a:rPr>
              <a:t>Bang for Your Buck</a:t>
            </a:r>
            <a:endParaRPr lang="en-US" altLang="en-US" sz="3600" b="1" dirty="0">
              <a:solidFill>
                <a:srgbClr val="00206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7643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066800"/>
            <a:ext cx="91440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u="sng" dirty="0" smtClean="0">
                <a:solidFill>
                  <a:srgbClr val="002060"/>
                </a:solidFill>
                <a:latin typeface="Arial"/>
              </a:rPr>
              <a:t>DOR Reports </a:t>
            </a:r>
            <a:r>
              <a:rPr lang="en-US" sz="2800" u="sng" dirty="0">
                <a:solidFill>
                  <a:srgbClr val="002060"/>
                </a:solidFill>
                <a:latin typeface="Arial"/>
              </a:rPr>
              <a:t>to the </a:t>
            </a:r>
            <a:r>
              <a:rPr lang="en-US" sz="2800" u="sng" dirty="0" smtClean="0">
                <a:solidFill>
                  <a:srgbClr val="002060"/>
                </a:solidFill>
                <a:latin typeface="Arial"/>
              </a:rPr>
              <a:t>Cities and Towns</a:t>
            </a:r>
            <a:endParaRPr lang="en-US" sz="2800" u="sng" dirty="0">
              <a:solidFill>
                <a:srgbClr val="002060"/>
              </a:solidFill>
              <a:latin typeface="Arial"/>
            </a:endParaRPr>
          </a:p>
          <a:p>
            <a:pPr marL="1371600" lvl="2" indent="-457200" fontAlgn="auto"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New </a:t>
            </a:r>
            <a:r>
              <a:rPr lang="en-US" sz="2800" dirty="0">
                <a:solidFill>
                  <a:srgbClr val="002060"/>
                </a:solidFill>
                <a:latin typeface="Arial"/>
              </a:rPr>
              <a:t>License Report</a:t>
            </a:r>
          </a:p>
          <a:p>
            <a:pPr marL="1371600" lvl="2" indent="-457200" fontAlgn="auto"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License </a:t>
            </a:r>
            <a:r>
              <a:rPr lang="en-US" sz="2800" dirty="0">
                <a:solidFill>
                  <a:srgbClr val="002060"/>
                </a:solidFill>
                <a:latin typeface="Arial"/>
              </a:rPr>
              <a:t>Update Report</a:t>
            </a:r>
          </a:p>
          <a:p>
            <a:pPr marL="1371600" lvl="2" indent="-457200" fontAlgn="auto"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>
                <a:solidFill>
                  <a:srgbClr val="002060"/>
                </a:solidFill>
                <a:latin typeface="Arial"/>
              </a:rPr>
              <a:t>City Payment Journal</a:t>
            </a:r>
          </a:p>
          <a:p>
            <a:pPr marL="1371600" lvl="2" indent="-457200" fontAlgn="auto"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>
                <a:solidFill>
                  <a:srgbClr val="002060"/>
                </a:solidFill>
                <a:latin typeface="Arial"/>
              </a:rPr>
              <a:t>Deduction Report</a:t>
            </a:r>
          </a:p>
          <a:p>
            <a:pPr marL="1371600" lvl="2" indent="-457200" fontAlgn="auto"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>
                <a:solidFill>
                  <a:srgbClr val="002060"/>
                </a:solidFill>
                <a:latin typeface="Arial"/>
              </a:rPr>
              <a:t>No-Money Report</a:t>
            </a:r>
          </a:p>
          <a:p>
            <a:pPr marL="914400" lvl="1" indent="-457200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Reports are available on the DOR secure server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228600"/>
            <a:ext cx="9144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1117600" indent="-1117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fontAlgn="auto">
              <a:spcBef>
                <a:spcPct val="0"/>
              </a:spcBef>
              <a:spcAft>
                <a:spcPts val="0"/>
              </a:spcAft>
              <a:buFontTx/>
              <a:buNone/>
            </a:pPr>
            <a:r>
              <a:rPr lang="en-US" altLang="en-US" sz="3600" b="1" dirty="0" smtClean="0">
                <a:solidFill>
                  <a:srgbClr val="002060"/>
                </a:solidFill>
                <a:latin typeface="Arial Black" pitchFamily="34" charset="0"/>
              </a:rPr>
              <a:t>Know Your Taxpayers</a:t>
            </a:r>
            <a:endParaRPr lang="en-US" altLang="en-US" sz="3600" b="1" dirty="0">
              <a:solidFill>
                <a:srgbClr val="00206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890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066800"/>
            <a:ext cx="9144000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u="sng" dirty="0" smtClean="0">
                <a:solidFill>
                  <a:srgbClr val="002060"/>
                </a:solidFill>
                <a:latin typeface="Arial"/>
              </a:rPr>
              <a:t>TPT License vs Business License</a:t>
            </a:r>
          </a:p>
          <a:p>
            <a:pPr marL="1371600" lvl="2" indent="-457200" fontAlgn="auto"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42-5005 </a:t>
            </a:r>
            <a:r>
              <a:rPr lang="en-US" sz="2800" dirty="0">
                <a:solidFill>
                  <a:srgbClr val="002060"/>
                </a:solidFill>
                <a:latin typeface="Arial"/>
              </a:rPr>
              <a:t>requires all </a:t>
            </a: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TPT licensing and annual renewals be </a:t>
            </a:r>
            <a:r>
              <a:rPr lang="en-US" sz="2800" dirty="0">
                <a:solidFill>
                  <a:srgbClr val="002060"/>
                </a:solidFill>
                <a:latin typeface="Arial"/>
              </a:rPr>
              <a:t>administered by </a:t>
            </a: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the DOR</a:t>
            </a:r>
            <a:endParaRPr lang="en-US" sz="2800" dirty="0">
              <a:solidFill>
                <a:srgbClr val="002060"/>
              </a:solidFill>
              <a:latin typeface="Arial"/>
            </a:endParaRPr>
          </a:p>
          <a:p>
            <a:pPr marL="1371600" lvl="2" indent="-457200" fontAlgn="auto"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Taxpayers who do not renew are available for review before the TPT license is cancelled</a:t>
            </a:r>
          </a:p>
          <a:p>
            <a:pPr marL="1371600" lvl="2" indent="-457200" fontAlgn="auto"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TPT License info is subject to taxpayer confidentiality and cannot be shared for any purpose that is not tax administration</a:t>
            </a:r>
            <a:endParaRPr lang="en-US" sz="2800" dirty="0">
              <a:solidFill>
                <a:srgbClr val="002060"/>
              </a:solidFill>
              <a:latin typeface="Arial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228600"/>
            <a:ext cx="9144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1117600" indent="-1117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fontAlgn="auto">
              <a:spcBef>
                <a:spcPct val="0"/>
              </a:spcBef>
              <a:spcAft>
                <a:spcPts val="0"/>
              </a:spcAft>
              <a:buFontTx/>
              <a:buNone/>
            </a:pPr>
            <a:r>
              <a:rPr lang="en-US" altLang="en-US" sz="3600" b="1" dirty="0" smtClean="0">
                <a:solidFill>
                  <a:srgbClr val="002060"/>
                </a:solidFill>
                <a:latin typeface="Arial Black" pitchFamily="34" charset="0"/>
              </a:rPr>
              <a:t>Know Your Taxpayers</a:t>
            </a:r>
            <a:endParaRPr lang="en-US" altLang="en-US" sz="3600" b="1" dirty="0">
              <a:solidFill>
                <a:srgbClr val="00206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296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066800"/>
            <a:ext cx="9144000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u="sng" dirty="0" smtClean="0">
                <a:solidFill>
                  <a:srgbClr val="002060"/>
                </a:solidFill>
                <a:latin typeface="Arial"/>
              </a:rPr>
              <a:t>TPT License vs Business License</a:t>
            </a:r>
          </a:p>
          <a:p>
            <a:pPr marL="1371600" lvl="2" indent="-457200" fontAlgn="auto"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There are only a few restrictions on local Business Licenses</a:t>
            </a:r>
          </a:p>
          <a:p>
            <a:pPr marL="1371600" lvl="2" indent="-457200" fontAlgn="auto"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The League also offers some prudent suggestions for Business Licenses</a:t>
            </a:r>
          </a:p>
          <a:p>
            <a:pPr marL="1371600" lvl="2" indent="-457200" fontAlgn="auto"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Business License information can be shared among all departments and with the public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228600"/>
            <a:ext cx="9144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1117600" indent="-1117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fontAlgn="auto">
              <a:spcBef>
                <a:spcPct val="0"/>
              </a:spcBef>
              <a:spcAft>
                <a:spcPts val="0"/>
              </a:spcAft>
              <a:buFontTx/>
              <a:buNone/>
            </a:pPr>
            <a:r>
              <a:rPr lang="en-US" altLang="en-US" sz="3600" b="1" dirty="0" smtClean="0">
                <a:solidFill>
                  <a:srgbClr val="002060"/>
                </a:solidFill>
                <a:latin typeface="Arial Black" pitchFamily="34" charset="0"/>
              </a:rPr>
              <a:t>Know Your Taxpayers</a:t>
            </a:r>
            <a:endParaRPr lang="en-US" altLang="en-US" sz="3600" b="1" dirty="0">
              <a:solidFill>
                <a:srgbClr val="00206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1036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066800"/>
            <a:ext cx="91440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 fontAlgn="auto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u="sng" dirty="0" smtClean="0">
                <a:solidFill>
                  <a:srgbClr val="002060"/>
                </a:solidFill>
                <a:latin typeface="Arial"/>
              </a:rPr>
              <a:t>Review all of available information to identify potential audits</a:t>
            </a:r>
          </a:p>
          <a:p>
            <a:pPr marL="1371600" lvl="2" indent="-457200" fontAlgn="auto"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Compare Business Licenses to TPT Licenses</a:t>
            </a:r>
          </a:p>
          <a:p>
            <a:pPr marL="1828800" lvl="3" indent="-457200" fontAlgn="auto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Does everyone selling something have a TPT license?</a:t>
            </a:r>
          </a:p>
          <a:p>
            <a:pPr marL="1828800" lvl="3" indent="-457200" fontAlgn="auto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Note: The DOR typically only licenses a taxpayer who will owe TPT. They don’t license doctors, attorneys, CPA’s, etc.</a:t>
            </a:r>
          </a:p>
          <a:p>
            <a:pPr marL="1371600" lvl="2" indent="-457200" fontAlgn="auto"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Has anyone not filed a TPT return?</a:t>
            </a:r>
          </a:p>
          <a:p>
            <a:pPr marL="1371600" lvl="2" indent="-457200" fontAlgn="auto"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rgbClr val="002060"/>
                </a:solidFill>
                <a:latin typeface="Arial"/>
              </a:rPr>
              <a:t>Any unusual exemptions?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228600"/>
            <a:ext cx="9144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1117600" indent="-1117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fontAlgn="auto">
              <a:spcBef>
                <a:spcPct val="0"/>
              </a:spcBef>
              <a:spcAft>
                <a:spcPts val="0"/>
              </a:spcAft>
              <a:buFontTx/>
              <a:buNone/>
            </a:pPr>
            <a:r>
              <a:rPr lang="en-US" altLang="en-US" sz="3600" b="1" dirty="0" smtClean="0">
                <a:solidFill>
                  <a:srgbClr val="002060"/>
                </a:solidFill>
                <a:latin typeface="Arial Black" pitchFamily="34" charset="0"/>
              </a:rPr>
              <a:t>Know Your Taxpayers</a:t>
            </a:r>
            <a:endParaRPr lang="en-US" altLang="en-US" sz="3600" b="1" dirty="0">
              <a:solidFill>
                <a:srgbClr val="00206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051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Perspective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">
      <a:dk1>
        <a:srgbClr val="808080"/>
      </a:dk1>
      <a:lt1>
        <a:srgbClr val="FFFFFF"/>
      </a:lt1>
      <a:dk2>
        <a:srgbClr val="000099"/>
      </a:dk2>
      <a:lt2>
        <a:srgbClr val="FFCC00"/>
      </a:lt2>
      <a:accent1>
        <a:srgbClr val="CC3300"/>
      </a:accent1>
      <a:accent2>
        <a:srgbClr val="3333CC"/>
      </a:accent2>
      <a:accent3>
        <a:srgbClr val="AAAACA"/>
      </a:accent3>
      <a:accent4>
        <a:srgbClr val="DADADA"/>
      </a:accent4>
      <a:accent5>
        <a:srgbClr val="E2ADA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1" u="none" strike="noStrike" cap="none" normalizeH="0" baseline="0" smtClean="0">
            <a:ln>
              <a:noFill/>
            </a:ln>
            <a:solidFill>
              <a:srgbClr val="969696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1" u="none" strike="noStrike" cap="none" normalizeH="0" baseline="0" smtClean="0">
            <a:ln>
              <a:noFill/>
            </a:ln>
            <a:solidFill>
              <a:srgbClr val="969696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808080"/>
        </a:dk1>
        <a:lt1>
          <a:srgbClr val="FFFFFF"/>
        </a:lt1>
        <a:dk2>
          <a:srgbClr val="0000A0"/>
        </a:dk2>
        <a:lt2>
          <a:srgbClr val="FFCC00"/>
        </a:lt2>
        <a:accent1>
          <a:srgbClr val="CC3300"/>
        </a:accent1>
        <a:accent2>
          <a:srgbClr val="3333CC"/>
        </a:accent2>
        <a:accent3>
          <a:srgbClr val="AAAACD"/>
        </a:accent3>
        <a:accent4>
          <a:srgbClr val="DADADA"/>
        </a:accent4>
        <a:accent5>
          <a:srgbClr val="E2ADA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Perspective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Project status report</Template>
  <TotalTime>14499</TotalTime>
  <Words>621</Words>
  <Application>Microsoft Office PowerPoint</Application>
  <PresentationFormat>On-screen Show (4:3)</PresentationFormat>
  <Paragraphs>73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Arial Black</vt:lpstr>
      <vt:lpstr>Courier New</vt:lpstr>
      <vt:lpstr>Times New Roman</vt:lpstr>
      <vt:lpstr>Wingdings</vt:lpstr>
      <vt:lpstr>1_Perspective</vt:lpstr>
      <vt:lpstr>Default Design</vt:lpstr>
      <vt:lpstr>2_Perspective</vt:lpstr>
      <vt:lpstr>PowerPoint Presentation</vt:lpstr>
      <vt:lpstr>Make the Most of Your TPT Audit Contract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Questions?</vt:lpstr>
    </vt:vector>
  </TitlesOfParts>
  <Company>City of Peoria, AZ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Tax &amp; Business Licenses: 2015 and Beyond</dc:title>
  <dc:creator>garyt</dc:creator>
  <cp:lastModifiedBy>Lee Grafstrom</cp:lastModifiedBy>
  <cp:revision>200</cp:revision>
  <cp:lastPrinted>2014-06-26T14:31:25Z</cp:lastPrinted>
  <dcterms:created xsi:type="dcterms:W3CDTF">2014-06-05T22:50:17Z</dcterms:created>
  <dcterms:modified xsi:type="dcterms:W3CDTF">2020-01-09T11:45:57Z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TC062070741033</vt:lpwstr>
  </property>
</Properties>
</file>