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48"/>
  </p:notesMasterIdLst>
  <p:handoutMasterIdLst>
    <p:handoutMasterId r:id="rId49"/>
  </p:handoutMasterIdLst>
  <p:sldIdLst>
    <p:sldId id="256" r:id="rId2"/>
    <p:sldId id="612" r:id="rId3"/>
    <p:sldId id="445" r:id="rId4"/>
    <p:sldId id="785" r:id="rId5"/>
    <p:sldId id="493" r:id="rId6"/>
    <p:sldId id="824" r:id="rId7"/>
    <p:sldId id="737" r:id="rId8"/>
    <p:sldId id="738" r:id="rId9"/>
    <p:sldId id="825" r:id="rId10"/>
    <p:sldId id="826" r:id="rId11"/>
    <p:sldId id="827" r:id="rId12"/>
    <p:sldId id="536" r:id="rId13"/>
    <p:sldId id="294" r:id="rId14"/>
    <p:sldId id="829" r:id="rId15"/>
    <p:sldId id="830" r:id="rId16"/>
    <p:sldId id="295" r:id="rId17"/>
    <p:sldId id="538" r:id="rId18"/>
    <p:sldId id="589" r:id="rId19"/>
    <p:sldId id="590" r:id="rId20"/>
    <p:sldId id="591" r:id="rId21"/>
    <p:sldId id="831" r:id="rId22"/>
    <p:sldId id="596" r:id="rId23"/>
    <p:sldId id="488" r:id="rId24"/>
    <p:sldId id="304" r:id="rId25"/>
    <p:sldId id="631" r:id="rId26"/>
    <p:sldId id="264" r:id="rId27"/>
    <p:sldId id="312" r:id="rId28"/>
    <p:sldId id="313" r:id="rId29"/>
    <p:sldId id="314" r:id="rId30"/>
    <p:sldId id="315" r:id="rId31"/>
    <p:sldId id="297" r:id="rId32"/>
    <p:sldId id="823" r:id="rId33"/>
    <p:sldId id="267" r:id="rId34"/>
    <p:sldId id="305" r:id="rId35"/>
    <p:sldId id="272" r:id="rId36"/>
    <p:sldId id="311" r:id="rId37"/>
    <p:sldId id="331" r:id="rId38"/>
    <p:sldId id="318" r:id="rId39"/>
    <p:sldId id="278" r:id="rId40"/>
    <p:sldId id="333" r:id="rId41"/>
    <p:sldId id="832" r:id="rId42"/>
    <p:sldId id="833" r:id="rId43"/>
    <p:sldId id="834" r:id="rId44"/>
    <p:sldId id="828" r:id="rId45"/>
    <p:sldId id="835" r:id="rId46"/>
    <p:sldId id="534" r:id="rId47"/>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46"/>
    <a:srgbClr val="FFB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5214" autoAdjust="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50"/>
      <c:rotY val="255"/>
      <c:rAngAx val="0"/>
      <c:perspective val="0"/>
    </c:view3D>
    <c:floor>
      <c:thickness val="0"/>
    </c:floor>
    <c:sideWall>
      <c:thickness val="0"/>
    </c:sideWall>
    <c:backWall>
      <c:thickness val="0"/>
    </c:backWall>
    <c:plotArea>
      <c:layout>
        <c:manualLayout>
          <c:layoutTarget val="inner"/>
          <c:xMode val="edge"/>
          <c:yMode val="edge"/>
          <c:x val="0.26156583629893226"/>
          <c:y val="0.15431164901664143"/>
          <c:w val="0.46619217081850522"/>
          <c:h val="0.67927382753404009"/>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Times New Roman"/>
                <a:ea typeface="Times New Roman"/>
                <a:cs typeface="Times New Roman"/>
              </a:defRPr>
            </a:pPr>
            <a:r>
              <a:rPr lang="en-US" dirty="0"/>
              <a:t>General Fund Revenues
Fiscal Year</a:t>
            </a:r>
            <a:r>
              <a:rPr lang="en-US" baseline="0" dirty="0"/>
              <a:t> 2019</a:t>
            </a:r>
            <a:endParaRPr lang="en-US" dirty="0"/>
          </a:p>
        </c:rich>
      </c:tx>
      <c:layout>
        <c:manualLayout>
          <c:xMode val="edge"/>
          <c:yMode val="edge"/>
          <c:x val="0.32763059789940052"/>
          <c:y val="5.2465006405304257E-2"/>
        </c:manualLayout>
      </c:layout>
      <c:overlay val="0"/>
      <c:spPr>
        <a:ln w="31750">
          <a:solidFill>
            <a:sysClr val="windowText" lastClr="000000"/>
          </a:solidFill>
        </a:ln>
        <a:scene3d>
          <a:camera prst="orthographicFront"/>
          <a:lightRig rig="threePt" dir="t"/>
        </a:scene3d>
        <a:sp3d>
          <a:bevelB/>
        </a:sp3d>
      </c:spPr>
    </c:title>
    <c:autoTitleDeleted val="0"/>
    <c:view3D>
      <c:rotX val="40"/>
      <c:rotY val="275"/>
      <c:rAngAx val="0"/>
      <c:perspective val="0"/>
    </c:view3D>
    <c:floor>
      <c:thickness val="0"/>
    </c:floor>
    <c:sideWall>
      <c:thickness val="0"/>
    </c:sideWall>
    <c:backWall>
      <c:thickness val="0"/>
    </c:backWall>
    <c:plotArea>
      <c:layout>
        <c:manualLayout>
          <c:layoutTarget val="inner"/>
          <c:xMode val="edge"/>
          <c:yMode val="edge"/>
          <c:x val="0.2015628793527246"/>
          <c:y val="0.2709749953493511"/>
          <c:w val="0.58002735978107856"/>
          <c:h val="0.56396186433563145"/>
        </c:manualLayout>
      </c:layout>
      <c:pie3DChart>
        <c:varyColors val="1"/>
        <c:ser>
          <c:idx val="0"/>
          <c:order val="0"/>
          <c:spPr>
            <a:scene3d>
              <a:camera prst="orthographicFront"/>
              <a:lightRig rig="threePt" dir="t"/>
            </a:scene3d>
            <a:sp3d>
              <a:bevelT/>
            </a:sp3d>
          </c:spPr>
          <c:explosion val="8"/>
          <c:dPt>
            <c:idx val="0"/>
            <c:bubble3D val="0"/>
            <c:spPr>
              <a:solidFill>
                <a:schemeClr val="accent3">
                  <a:lumMod val="50000"/>
                </a:schemeClr>
              </a:solidFill>
              <a:scene3d>
                <a:camera prst="orthographicFront"/>
                <a:lightRig rig="threePt" dir="t"/>
              </a:scene3d>
              <a:sp3d>
                <a:bevelT/>
              </a:sp3d>
            </c:spPr>
            <c:extLst>
              <c:ext xmlns:c16="http://schemas.microsoft.com/office/drawing/2014/chart" uri="{C3380CC4-5D6E-409C-BE32-E72D297353CC}">
                <c16:uniqueId val="{00000001-A3EF-4524-9494-D7AC4C589090}"/>
              </c:ext>
            </c:extLst>
          </c:dPt>
          <c:dPt>
            <c:idx val="1"/>
            <c:bubble3D val="0"/>
            <c:explosion val="4"/>
            <c:spPr>
              <a:solidFill>
                <a:schemeClr val="accent5">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3-A3EF-4524-9494-D7AC4C589090}"/>
              </c:ext>
            </c:extLst>
          </c:dPt>
          <c:dPt>
            <c:idx val="2"/>
            <c:bubble3D val="0"/>
            <c:spPr>
              <a:solidFill>
                <a:srgbClr val="FF00FF"/>
              </a:solidFill>
              <a:scene3d>
                <a:camera prst="orthographicFront"/>
                <a:lightRig rig="threePt" dir="t"/>
              </a:scene3d>
              <a:sp3d>
                <a:bevelT/>
              </a:sp3d>
            </c:spPr>
            <c:extLst>
              <c:ext xmlns:c16="http://schemas.microsoft.com/office/drawing/2014/chart" uri="{C3380CC4-5D6E-409C-BE32-E72D297353CC}">
                <c16:uniqueId val="{00000005-A3EF-4524-9494-D7AC4C589090}"/>
              </c:ext>
            </c:extLst>
          </c:dPt>
          <c:dPt>
            <c:idx val="3"/>
            <c:bubble3D val="0"/>
            <c:explosion val="4"/>
            <c:spPr>
              <a:solidFill>
                <a:schemeClr val="bg1">
                  <a:lumMod val="75000"/>
                </a:schemeClr>
              </a:solidFill>
              <a:scene3d>
                <a:camera prst="orthographicFront"/>
                <a:lightRig rig="threePt" dir="t"/>
              </a:scene3d>
              <a:sp3d>
                <a:bevelT/>
              </a:sp3d>
            </c:spPr>
            <c:extLst>
              <c:ext xmlns:c16="http://schemas.microsoft.com/office/drawing/2014/chart" uri="{C3380CC4-5D6E-409C-BE32-E72D297353CC}">
                <c16:uniqueId val="{00000007-A3EF-4524-9494-D7AC4C589090}"/>
              </c:ext>
            </c:extLst>
          </c:dPt>
          <c:dPt>
            <c:idx val="4"/>
            <c:bubble3D val="0"/>
            <c:explosion val="6"/>
            <c:spPr>
              <a:solidFill>
                <a:srgbClr val="FF0000"/>
              </a:solidFill>
              <a:scene3d>
                <a:camera prst="orthographicFront"/>
                <a:lightRig rig="threePt" dir="t"/>
              </a:scene3d>
              <a:sp3d>
                <a:bevelT/>
              </a:sp3d>
            </c:spPr>
            <c:extLst>
              <c:ext xmlns:c16="http://schemas.microsoft.com/office/drawing/2014/chart" uri="{C3380CC4-5D6E-409C-BE32-E72D297353CC}">
                <c16:uniqueId val="{00000009-A3EF-4524-9494-D7AC4C589090}"/>
              </c:ext>
            </c:extLst>
          </c:dPt>
          <c:dPt>
            <c:idx val="5"/>
            <c:bubble3D val="0"/>
            <c:explosion val="12"/>
            <c:spPr>
              <a:solidFill>
                <a:srgbClr val="66FF33"/>
              </a:solidFill>
              <a:scene3d>
                <a:camera prst="orthographicFront"/>
                <a:lightRig rig="threePt" dir="t"/>
              </a:scene3d>
              <a:sp3d>
                <a:bevelT/>
              </a:sp3d>
            </c:spPr>
            <c:extLst>
              <c:ext xmlns:c16="http://schemas.microsoft.com/office/drawing/2014/chart" uri="{C3380CC4-5D6E-409C-BE32-E72D297353CC}">
                <c16:uniqueId val="{0000000B-A3EF-4524-9494-D7AC4C589090}"/>
              </c:ext>
            </c:extLst>
          </c:dPt>
          <c:dPt>
            <c:idx val="6"/>
            <c:bubble3D val="0"/>
            <c:explosion val="2"/>
            <c:spPr>
              <a:solidFill>
                <a:schemeClr val="accent4">
                  <a:lumMod val="75000"/>
                </a:schemeClr>
              </a:solidFill>
              <a:scene3d>
                <a:camera prst="orthographicFront"/>
                <a:lightRig rig="threePt" dir="t"/>
              </a:scene3d>
              <a:sp3d>
                <a:bevelT/>
              </a:sp3d>
            </c:spPr>
            <c:extLst>
              <c:ext xmlns:c16="http://schemas.microsoft.com/office/drawing/2014/chart" uri="{C3380CC4-5D6E-409C-BE32-E72D297353CC}">
                <c16:uniqueId val="{0000000D-A3EF-4524-9494-D7AC4C589090}"/>
              </c:ext>
            </c:extLst>
          </c:dPt>
          <c:dPt>
            <c:idx val="7"/>
            <c:bubble3D val="0"/>
            <c:explosion val="1"/>
            <c:spPr>
              <a:solidFill>
                <a:srgbClr val="FFC000"/>
              </a:solidFill>
              <a:scene3d>
                <a:camera prst="orthographicFront"/>
                <a:lightRig rig="threePt" dir="t"/>
              </a:scene3d>
              <a:sp3d>
                <a:bevelT/>
              </a:sp3d>
            </c:spPr>
            <c:extLst>
              <c:ext xmlns:c16="http://schemas.microsoft.com/office/drawing/2014/chart" uri="{C3380CC4-5D6E-409C-BE32-E72D297353CC}">
                <c16:uniqueId val="{0000000F-A3EF-4524-9494-D7AC4C589090}"/>
              </c:ext>
            </c:extLst>
          </c:dPt>
          <c:dLbls>
            <c:dLbl>
              <c:idx val="0"/>
              <c:layout>
                <c:manualLayout>
                  <c:x val="0.12638879910126177"/>
                  <c:y val="-1.6039499240867873E-2"/>
                </c:manualLayout>
              </c:layout>
              <c:tx>
                <c:rich>
                  <a:bodyPr/>
                  <a:lstStyle/>
                  <a:p>
                    <a:r>
                      <a:rPr lang="en-US"/>
                      <a:t>Taxes
56.95%</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3EF-4524-9494-D7AC4C589090}"/>
                </c:ext>
              </c:extLst>
            </c:dLbl>
            <c:dLbl>
              <c:idx val="1"/>
              <c:layout>
                <c:manualLayout>
                  <c:x val="5.1556630133876943E-2"/>
                  <c:y val="-2.9228179031923939E-2"/>
                </c:manualLayout>
              </c:layout>
              <c:tx>
                <c:rich>
                  <a:bodyPr/>
                  <a:lstStyle/>
                  <a:p>
                    <a:r>
                      <a:rPr lang="en-US"/>
                      <a:t>Licenses &amp; Permits
1.5%</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3EF-4524-9494-D7AC4C589090}"/>
                </c:ext>
              </c:extLst>
            </c:dLbl>
            <c:dLbl>
              <c:idx val="2"/>
              <c:layout>
                <c:manualLayout>
                  <c:x val="1.7449973925673084E-2"/>
                  <c:y val="0.10928968140820837"/>
                </c:manualLayout>
              </c:layout>
              <c:tx>
                <c:rich>
                  <a:bodyPr/>
                  <a:lstStyle/>
                  <a:p>
                    <a:r>
                      <a:rPr lang="en-US"/>
                      <a:t>Miscellaneous
0.2%</a:t>
                    </a:r>
                  </a:p>
                </c:rich>
              </c:tx>
              <c:dLblPos val="bestFit"/>
              <c:showLegendKey val="1"/>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EF-4524-9494-D7AC4C589090}"/>
                </c:ext>
              </c:extLst>
            </c:dLbl>
            <c:dLbl>
              <c:idx val="3"/>
              <c:layout>
                <c:manualLayout>
                  <c:x val="4.1582445872426869E-2"/>
                  <c:y val="8.9840301995676719E-2"/>
                </c:manualLayout>
              </c:layout>
              <c:tx>
                <c:rich>
                  <a:bodyPr/>
                  <a:lstStyle/>
                  <a:p>
                    <a:r>
                      <a:rPr lang="en-US"/>
                      <a:t>Inter-Governmental
18%</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3EF-4524-9494-D7AC4C589090}"/>
                </c:ext>
              </c:extLst>
            </c:dLbl>
            <c:dLbl>
              <c:idx val="4"/>
              <c:layout>
                <c:manualLayout>
                  <c:x val="0.19514299218344833"/>
                  <c:y val="0.11316243315453721"/>
                </c:manualLayout>
              </c:layout>
              <c:tx>
                <c:rich>
                  <a:bodyPr/>
                  <a:lstStyle/>
                  <a:p>
                    <a:r>
                      <a:rPr lang="en-US"/>
                      <a:t>Fines &amp; Forfeitures
1%</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3EF-4524-9494-D7AC4C589090}"/>
                </c:ext>
              </c:extLst>
            </c:dLbl>
            <c:dLbl>
              <c:idx val="5"/>
              <c:layout>
                <c:manualLayout>
                  <c:x val="-8.7283629776163038E-2"/>
                  <c:y val="6.2801875856511438E-2"/>
                </c:manualLayout>
              </c:layout>
              <c:tx>
                <c:rich>
                  <a:bodyPr/>
                  <a:lstStyle/>
                  <a:p>
                    <a:r>
                      <a:rPr lang="en-US"/>
                      <a:t>Uses of Monies &amp; Property
0.25%</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3EF-4524-9494-D7AC4C589090}"/>
                </c:ext>
              </c:extLst>
            </c:dLbl>
            <c:dLbl>
              <c:idx val="6"/>
              <c:layout>
                <c:manualLayout>
                  <c:x val="-5.0093738282714663E-2"/>
                  <c:y val="6.8839352369718873E-3"/>
                </c:manualLayout>
              </c:layout>
              <c:tx>
                <c:rich>
                  <a:bodyPr/>
                  <a:lstStyle/>
                  <a:p>
                    <a:r>
                      <a:rPr lang="en-US"/>
                      <a:t>Charges for Services
16.3%</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3EF-4524-9494-D7AC4C589090}"/>
                </c:ext>
              </c:extLst>
            </c:dLbl>
            <c:dLbl>
              <c:idx val="7"/>
              <c:layout>
                <c:manualLayout>
                  <c:x val="-3.6937624176288306E-2"/>
                  <c:y val="-1.6426335751670705E-2"/>
                </c:manualLayout>
              </c:layout>
              <c:tx>
                <c:rich>
                  <a:bodyPr/>
                  <a:lstStyle/>
                  <a:p>
                    <a:r>
                      <a:rPr lang="en-US"/>
                      <a:t>Other Sources
5.8%</a:t>
                    </a:r>
                  </a:p>
                </c:rich>
              </c:tx>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3EF-4524-9494-D7AC4C589090}"/>
                </c:ext>
              </c:extLst>
            </c:dLbl>
            <c:dLbl>
              <c:idx val="8"/>
              <c:layout>
                <c:manualLayout>
                  <c:x val="1.0318003520589238E-2"/>
                  <c:y val="-2.2175081816211382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A3EF-4524-9494-D7AC4C589090}"/>
                </c:ext>
              </c:extLst>
            </c:dLbl>
            <c:numFmt formatCode="0.00%" sourceLinked="0"/>
            <c:spPr>
              <a:noFill/>
              <a:ln w="25400">
                <a:noFill/>
              </a:ln>
              <a:scene3d>
                <a:camera prst="orthographicFront"/>
                <a:lightRig rig="threePt" dir="t"/>
              </a:scene3d>
              <a:sp3d>
                <a:bevelB/>
              </a:sp3d>
            </c:spPr>
            <c:txPr>
              <a:bodyPr/>
              <a:lstStyle/>
              <a:p>
                <a:pPr>
                  <a:defRPr sz="1200" b="0" i="0" u="none" strike="noStrike" baseline="0">
                    <a:solidFill>
                      <a:srgbClr val="000000"/>
                    </a:solidFill>
                    <a:latin typeface="Times New Roman"/>
                    <a:ea typeface="Times New Roman"/>
                    <a:cs typeface="Times New Roman"/>
                  </a:defRPr>
                </a:pPr>
                <a:endParaRPr lang="en-US"/>
              </a:p>
            </c:txPr>
            <c:showLegendKey val="1"/>
            <c:showVal val="0"/>
            <c:showCatName val="1"/>
            <c:showSerName val="0"/>
            <c:showPercent val="1"/>
            <c:showBubbleSize val="0"/>
            <c:showLeaderLines val="1"/>
            <c:extLst>
              <c:ext xmlns:c15="http://schemas.microsoft.com/office/drawing/2012/chart" uri="{CE6537A1-D6FC-4f65-9D91-7224C49458BB}"/>
            </c:extLst>
          </c:dLbls>
          <c:cat>
            <c:strRef>
              <c:f>'[Graphs for Budget Presentation.xlsx]W'!$C$42:$C$49</c:f>
              <c:strCache>
                <c:ptCount val="8"/>
                <c:pt idx="0">
                  <c:v>Taxes</c:v>
                </c:pt>
                <c:pt idx="1">
                  <c:v>Licenses &amp; Permits</c:v>
                </c:pt>
                <c:pt idx="2">
                  <c:v>Miscellaneous</c:v>
                </c:pt>
                <c:pt idx="3">
                  <c:v>Inter-Governmental</c:v>
                </c:pt>
                <c:pt idx="4">
                  <c:v>Fines &amp; Forfeitures</c:v>
                </c:pt>
                <c:pt idx="5">
                  <c:v>Uses of Monies &amp; Property</c:v>
                </c:pt>
                <c:pt idx="6">
                  <c:v>Charges for Services</c:v>
                </c:pt>
                <c:pt idx="7">
                  <c:v>Other Sources</c:v>
                </c:pt>
              </c:strCache>
            </c:strRef>
          </c:cat>
          <c:val>
            <c:numRef>
              <c:f>'[Graphs for Budget Presentation.xlsx]W'!$G$42:$G$49</c:f>
              <c:numCache>
                <c:formatCode>#,##0_);[Red]\(#,##0\)</c:formatCode>
                <c:ptCount val="8"/>
                <c:pt idx="0" formatCode="&quot;$&quot;#,##0_);\(&quot;$&quot;#,##0\)">
                  <c:v>11776210</c:v>
                </c:pt>
                <c:pt idx="1">
                  <c:v>308500</c:v>
                </c:pt>
                <c:pt idx="2">
                  <c:v>50515</c:v>
                </c:pt>
                <c:pt idx="3">
                  <c:v>3795625</c:v>
                </c:pt>
                <c:pt idx="4">
                  <c:v>204000</c:v>
                </c:pt>
                <c:pt idx="5">
                  <c:v>51700</c:v>
                </c:pt>
                <c:pt idx="6">
                  <c:v>3374485</c:v>
                </c:pt>
                <c:pt idx="7">
                  <c:v>1194235</c:v>
                </c:pt>
              </c:numCache>
            </c:numRef>
          </c:val>
          <c:extLst>
            <c:ext xmlns:c16="http://schemas.microsoft.com/office/drawing/2014/chart" uri="{C3380CC4-5D6E-409C-BE32-E72D297353CC}">
              <c16:uniqueId val="{00000011-A3EF-4524-9494-D7AC4C589090}"/>
            </c:ext>
          </c:extLst>
        </c:ser>
        <c:dLbls>
          <c:showLegendKey val="1"/>
          <c:showVal val="0"/>
          <c:showCatName val="1"/>
          <c:showSerName val="0"/>
          <c:showPercent val="1"/>
          <c:showBubbleSize val="0"/>
          <c:showLeaderLines val="1"/>
        </c:dLbls>
      </c:pie3DChart>
      <c:spPr>
        <a:noFill/>
        <a:ln w="25400">
          <a:noFill/>
        </a:ln>
      </c:spPr>
    </c:plotArea>
    <c:plotVisOnly val="0"/>
    <c:dispBlanksAs val="zero"/>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9983"/>
          </a:xfrm>
          <a:prstGeom prst="rect">
            <a:avLst/>
          </a:prstGeom>
        </p:spPr>
        <p:txBody>
          <a:bodyPr vert="horz" lIns="92354" tIns="46177" rIns="92354" bIns="46177" rtlCol="0"/>
          <a:lstStyle>
            <a:lvl1pPr algn="l">
              <a:defRPr sz="1200"/>
            </a:lvl1pPr>
          </a:lstStyle>
          <a:p>
            <a:endParaRPr lang="en-US" dirty="0"/>
          </a:p>
        </p:txBody>
      </p:sp>
      <p:sp>
        <p:nvSpPr>
          <p:cNvPr id="3" name="Date Placeholder 2"/>
          <p:cNvSpPr>
            <a:spLocks noGrp="1"/>
          </p:cNvSpPr>
          <p:nvPr>
            <p:ph type="dt" sz="quarter" idx="1"/>
          </p:nvPr>
        </p:nvSpPr>
        <p:spPr>
          <a:xfrm>
            <a:off x="4008100" y="0"/>
            <a:ext cx="3067374" cy="469983"/>
          </a:xfrm>
          <a:prstGeom prst="rect">
            <a:avLst/>
          </a:prstGeom>
        </p:spPr>
        <p:txBody>
          <a:bodyPr vert="horz" lIns="92354" tIns="46177" rIns="92354" bIns="46177" rtlCol="0"/>
          <a:lstStyle>
            <a:lvl1pPr algn="r">
              <a:defRPr sz="1200"/>
            </a:lvl1pPr>
          </a:lstStyle>
          <a:p>
            <a:fld id="{ED9DDBA4-7A1B-4076-949B-7C8C82B8EB42}" type="datetimeFigureOut">
              <a:rPr lang="en-US" smtClean="0"/>
              <a:t>1/7/2020</a:t>
            </a:fld>
            <a:endParaRPr lang="en-US" dirty="0"/>
          </a:p>
        </p:txBody>
      </p:sp>
      <p:sp>
        <p:nvSpPr>
          <p:cNvPr id="4" name="Footer Placeholder 3"/>
          <p:cNvSpPr>
            <a:spLocks noGrp="1"/>
          </p:cNvSpPr>
          <p:nvPr>
            <p:ph type="ftr" sz="quarter" idx="2"/>
          </p:nvPr>
        </p:nvSpPr>
        <p:spPr>
          <a:xfrm>
            <a:off x="0" y="8921651"/>
            <a:ext cx="3067374" cy="469983"/>
          </a:xfrm>
          <a:prstGeom prst="rect">
            <a:avLst/>
          </a:prstGeom>
        </p:spPr>
        <p:txBody>
          <a:bodyPr vert="horz" lIns="92354" tIns="46177" rIns="92354" bIns="461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0" y="8921651"/>
            <a:ext cx="3067374" cy="469983"/>
          </a:xfrm>
          <a:prstGeom prst="rect">
            <a:avLst/>
          </a:prstGeom>
        </p:spPr>
        <p:txBody>
          <a:bodyPr vert="horz" lIns="92354" tIns="46177" rIns="92354" bIns="46177" rtlCol="0" anchor="b"/>
          <a:lstStyle>
            <a:lvl1pPr algn="r">
              <a:defRPr sz="1200"/>
            </a:lvl1pPr>
          </a:lstStyle>
          <a:p>
            <a:fld id="{E8DB34FF-7BE7-4946-8F1E-055AA2CB083A}" type="slidenum">
              <a:rPr lang="en-US" smtClean="0"/>
              <a:t>‹#›</a:t>
            </a:fld>
            <a:endParaRPr lang="en-US" dirty="0"/>
          </a:p>
        </p:txBody>
      </p:sp>
    </p:spTree>
    <p:extLst>
      <p:ext uri="{BB962C8B-B14F-4D97-AF65-F5344CB8AC3E}">
        <p14:creationId xmlns:p14="http://schemas.microsoft.com/office/powerpoint/2010/main" val="2905801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09" tIns="47055" rIns="94109" bIns="47055" rtlCol="0"/>
          <a:lstStyle>
            <a:lvl1pPr algn="l">
              <a:defRPr sz="1200"/>
            </a:lvl1pPr>
          </a:lstStyle>
          <a:p>
            <a:endParaRPr lang="en-US" dirty="0"/>
          </a:p>
        </p:txBody>
      </p:sp>
      <p:sp>
        <p:nvSpPr>
          <p:cNvPr id="3" name="Date Placeholder 2"/>
          <p:cNvSpPr>
            <a:spLocks noGrp="1"/>
          </p:cNvSpPr>
          <p:nvPr>
            <p:ph type="dt" idx="1"/>
          </p:nvPr>
        </p:nvSpPr>
        <p:spPr>
          <a:xfrm>
            <a:off x="4008705" y="0"/>
            <a:ext cx="3066733" cy="469662"/>
          </a:xfrm>
          <a:prstGeom prst="rect">
            <a:avLst/>
          </a:prstGeom>
        </p:spPr>
        <p:txBody>
          <a:bodyPr vert="horz" lIns="94109" tIns="47055" rIns="94109" bIns="47055" rtlCol="0"/>
          <a:lstStyle>
            <a:lvl1pPr algn="r">
              <a:defRPr sz="1200"/>
            </a:lvl1pPr>
          </a:lstStyle>
          <a:p>
            <a:fld id="{01E31B43-8C27-4519-9D72-2DD467B5C9A8}"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92213" y="704850"/>
            <a:ext cx="4692650" cy="3521075"/>
          </a:xfrm>
          <a:prstGeom prst="rect">
            <a:avLst/>
          </a:prstGeom>
          <a:noFill/>
          <a:ln w="12700">
            <a:solidFill>
              <a:prstClr val="black"/>
            </a:solidFill>
          </a:ln>
        </p:spPr>
        <p:txBody>
          <a:bodyPr vert="horz" lIns="94109" tIns="47055" rIns="94109" bIns="47055" rtlCol="0" anchor="ctr"/>
          <a:lstStyle/>
          <a:p>
            <a:endParaRPr lang="en-US" dirty="0"/>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09" tIns="47055" rIns="94109" bIns="470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69662"/>
          </a:xfrm>
          <a:prstGeom prst="rect">
            <a:avLst/>
          </a:prstGeom>
        </p:spPr>
        <p:txBody>
          <a:bodyPr vert="horz" lIns="94109" tIns="47055" rIns="94109"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09" tIns="47055" rIns="94109" bIns="47055" rtlCol="0" anchor="b"/>
          <a:lstStyle>
            <a:lvl1pPr algn="r">
              <a:defRPr sz="1200"/>
            </a:lvl1pPr>
          </a:lstStyle>
          <a:p>
            <a:fld id="{AE946754-290E-41B9-AD71-1C91CCFD6864}" type="slidenum">
              <a:rPr lang="en-US" smtClean="0"/>
              <a:pPr/>
              <a:t>‹#›</a:t>
            </a:fld>
            <a:endParaRPr lang="en-US" dirty="0"/>
          </a:p>
        </p:txBody>
      </p:sp>
    </p:spTree>
    <p:extLst>
      <p:ext uri="{BB962C8B-B14F-4D97-AF65-F5344CB8AC3E}">
        <p14:creationId xmlns:p14="http://schemas.microsoft.com/office/powerpoint/2010/main" val="6811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1609E-94C7-4D10-8094-6170B313A120}" type="slidenum">
              <a:rPr lang="en-US" smtClean="0"/>
              <a:t>2</a:t>
            </a:fld>
            <a:endParaRPr lang="en-US" dirty="0"/>
          </a:p>
        </p:txBody>
      </p:sp>
    </p:spTree>
    <p:extLst>
      <p:ext uri="{BB962C8B-B14F-4D97-AF65-F5344CB8AC3E}">
        <p14:creationId xmlns:p14="http://schemas.microsoft.com/office/powerpoint/2010/main" val="366679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E6E15-9D58-49D5-B661-9DBD62722D37}" type="slidenum">
              <a:rPr lang="en-US" smtClean="0"/>
              <a:t>14</a:t>
            </a:fld>
            <a:endParaRPr lang="en-US" dirty="0"/>
          </a:p>
        </p:txBody>
      </p:sp>
    </p:spTree>
    <p:extLst>
      <p:ext uri="{BB962C8B-B14F-4D97-AF65-F5344CB8AC3E}">
        <p14:creationId xmlns:p14="http://schemas.microsoft.com/office/powerpoint/2010/main" val="324549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E6E15-9D58-49D5-B661-9DBD62722D37}" type="slidenum">
              <a:rPr lang="en-US" smtClean="0"/>
              <a:t>15</a:t>
            </a:fld>
            <a:endParaRPr lang="en-US" dirty="0"/>
          </a:p>
        </p:txBody>
      </p:sp>
    </p:spTree>
    <p:extLst>
      <p:ext uri="{BB962C8B-B14F-4D97-AF65-F5344CB8AC3E}">
        <p14:creationId xmlns:p14="http://schemas.microsoft.com/office/powerpoint/2010/main" val="168203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FY 13 Budget $20,000  FYEST 13   10,423 91.9%</a:t>
            </a:r>
            <a:r>
              <a:rPr lang="en-US" dirty="0"/>
              <a:t> </a:t>
            </a:r>
            <a:r>
              <a:rPr lang="en-US" sz="1200" b="0" i="0" u="none" strike="noStrike" kern="1200" dirty="0">
                <a:solidFill>
                  <a:schemeClr val="tx1"/>
                </a:solidFill>
                <a:effectLst/>
                <a:latin typeface="+mn-lt"/>
                <a:ea typeface="+mn-ea"/>
                <a:cs typeface="+mn-cs"/>
              </a:rPr>
              <a:t>                 FY14  10,527 -47.4%</a:t>
            </a:r>
            <a:r>
              <a:rPr lang="en-US" dirty="0"/>
              <a:t>  Primarily</a:t>
            </a:r>
            <a:r>
              <a:rPr lang="en-US" baseline="0" dirty="0"/>
              <a:t> police/magistrate fines</a:t>
            </a:r>
            <a:endParaRPr lang="en-US" dirty="0"/>
          </a:p>
        </p:txBody>
      </p:sp>
      <p:sp>
        <p:nvSpPr>
          <p:cNvPr id="4" name="Slide Number Placeholder 3"/>
          <p:cNvSpPr>
            <a:spLocks noGrp="1"/>
          </p:cNvSpPr>
          <p:nvPr>
            <p:ph type="sldNum" sz="quarter" idx="10"/>
          </p:nvPr>
        </p:nvSpPr>
        <p:spPr/>
        <p:txBody>
          <a:bodyPr/>
          <a:lstStyle/>
          <a:p>
            <a:fld id="{732E6E15-9D58-49D5-B661-9DBD62722D37}" type="slidenum">
              <a:rPr lang="en-US" smtClean="0"/>
              <a:t>16</a:t>
            </a:fld>
            <a:endParaRPr lang="en-US" dirty="0"/>
          </a:p>
        </p:txBody>
      </p:sp>
    </p:spTree>
    <p:extLst>
      <p:ext uri="{BB962C8B-B14F-4D97-AF65-F5344CB8AC3E}">
        <p14:creationId xmlns:p14="http://schemas.microsoft.com/office/powerpoint/2010/main" val="243736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24F2337-4FAD-41C6-92D9-DF78DF151C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000" i="1">
                <a:solidFill>
                  <a:schemeClr val="bg2"/>
                </a:solidFill>
                <a:latin typeface="Arial" panose="020B0604020202020204" pitchFamily="34" charset="0"/>
              </a:defRPr>
            </a:lvl1pPr>
            <a:lvl2pPr marL="742950" indent="-285750" defTabSz="923925">
              <a:defRPr sz="2000" i="1">
                <a:solidFill>
                  <a:schemeClr val="bg2"/>
                </a:solidFill>
                <a:latin typeface="Arial" panose="020B0604020202020204" pitchFamily="34" charset="0"/>
              </a:defRPr>
            </a:lvl2pPr>
            <a:lvl3pPr marL="1143000" indent="-228600" defTabSz="923925">
              <a:defRPr sz="2000" i="1">
                <a:solidFill>
                  <a:schemeClr val="bg2"/>
                </a:solidFill>
                <a:latin typeface="Arial" panose="020B0604020202020204" pitchFamily="34" charset="0"/>
              </a:defRPr>
            </a:lvl3pPr>
            <a:lvl4pPr marL="1600200" indent="-228600" defTabSz="923925">
              <a:defRPr sz="2000" i="1">
                <a:solidFill>
                  <a:schemeClr val="bg2"/>
                </a:solidFill>
                <a:latin typeface="Arial" panose="020B0604020202020204" pitchFamily="34" charset="0"/>
              </a:defRPr>
            </a:lvl4pPr>
            <a:lvl5pPr marL="2057400" indent="-228600" defTabSz="923925">
              <a:defRPr sz="2000" i="1">
                <a:solidFill>
                  <a:schemeClr val="bg2"/>
                </a:solidFill>
                <a:latin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defRPr>
            </a:lvl9pPr>
          </a:lstStyle>
          <a:p>
            <a:fld id="{B026986A-CC78-4C69-AB72-0A509EA3184C}" type="slidenum">
              <a:rPr lang="en-US" altLang="en-US" sz="1200" i="0">
                <a:solidFill>
                  <a:schemeClr val="tx1"/>
                </a:solidFill>
                <a:latin typeface="Times" panose="02020603050405020304" pitchFamily="18" charset="0"/>
              </a:rPr>
              <a:pPr/>
              <a:t>18</a:t>
            </a:fld>
            <a:endParaRPr lang="en-US" altLang="en-US" sz="1200" i="0">
              <a:solidFill>
                <a:schemeClr val="tx1"/>
              </a:solidFill>
              <a:latin typeface="Times" panose="02020603050405020304" pitchFamily="18" charset="0"/>
            </a:endParaRPr>
          </a:p>
        </p:txBody>
      </p:sp>
      <p:sp>
        <p:nvSpPr>
          <p:cNvPr id="63491" name="Rectangle 2">
            <a:extLst>
              <a:ext uri="{FF2B5EF4-FFF2-40B4-BE49-F238E27FC236}">
                <a16:creationId xmlns:a16="http://schemas.microsoft.com/office/drawing/2014/main" id="{A89FF924-B558-4A8B-81A4-E3EA42AE4B34}"/>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BFC09E4-6247-4872-801B-9AEF51B5E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.6 is used for education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6619E66-4418-40C1-8F59-744CB73872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000" i="1">
                <a:solidFill>
                  <a:schemeClr val="bg2"/>
                </a:solidFill>
                <a:latin typeface="Arial" panose="020B0604020202020204" pitchFamily="34" charset="0"/>
              </a:defRPr>
            </a:lvl1pPr>
            <a:lvl2pPr marL="742950" indent="-285750" defTabSz="923925">
              <a:defRPr sz="2000" i="1">
                <a:solidFill>
                  <a:schemeClr val="bg2"/>
                </a:solidFill>
                <a:latin typeface="Arial" panose="020B0604020202020204" pitchFamily="34" charset="0"/>
              </a:defRPr>
            </a:lvl2pPr>
            <a:lvl3pPr marL="1143000" indent="-228600" defTabSz="923925">
              <a:defRPr sz="2000" i="1">
                <a:solidFill>
                  <a:schemeClr val="bg2"/>
                </a:solidFill>
                <a:latin typeface="Arial" panose="020B0604020202020204" pitchFamily="34" charset="0"/>
              </a:defRPr>
            </a:lvl3pPr>
            <a:lvl4pPr marL="1600200" indent="-228600" defTabSz="923925">
              <a:defRPr sz="2000" i="1">
                <a:solidFill>
                  <a:schemeClr val="bg2"/>
                </a:solidFill>
                <a:latin typeface="Arial" panose="020B0604020202020204" pitchFamily="34" charset="0"/>
              </a:defRPr>
            </a:lvl4pPr>
            <a:lvl5pPr marL="2057400" indent="-228600" defTabSz="923925">
              <a:defRPr sz="2000" i="1">
                <a:solidFill>
                  <a:schemeClr val="bg2"/>
                </a:solidFill>
                <a:latin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defRPr>
            </a:lvl9pPr>
          </a:lstStyle>
          <a:p>
            <a:fld id="{223C20DE-C728-4044-BDBE-FAF3C8D11F13}" type="slidenum">
              <a:rPr lang="en-US" altLang="en-US" sz="1200" i="0">
                <a:solidFill>
                  <a:schemeClr val="tx1"/>
                </a:solidFill>
                <a:latin typeface="Times" panose="02020603050405020304" pitchFamily="18" charset="0"/>
              </a:rPr>
              <a:pPr/>
              <a:t>19</a:t>
            </a:fld>
            <a:endParaRPr lang="en-US" altLang="en-US" sz="1200" i="0">
              <a:solidFill>
                <a:schemeClr val="tx1"/>
              </a:solidFill>
              <a:latin typeface="Times" panose="02020603050405020304" pitchFamily="18" charset="0"/>
            </a:endParaRPr>
          </a:p>
        </p:txBody>
      </p:sp>
      <p:sp>
        <p:nvSpPr>
          <p:cNvPr id="64515" name="Rectangle 2">
            <a:extLst>
              <a:ext uri="{FF2B5EF4-FFF2-40B4-BE49-F238E27FC236}">
                <a16:creationId xmlns:a16="http://schemas.microsoft.com/office/drawing/2014/main" id="{20D21FC8-D47C-4714-9EA9-5616C546CB4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0F4476C-3B1F-4DE3-A39B-AAE6159AB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C379059-CD25-4E5D-A1D6-AFF376B0C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000" i="1">
                <a:solidFill>
                  <a:schemeClr val="bg2"/>
                </a:solidFill>
                <a:latin typeface="Arial" panose="020B0604020202020204" pitchFamily="34" charset="0"/>
              </a:defRPr>
            </a:lvl1pPr>
            <a:lvl2pPr marL="742950" indent="-285750" defTabSz="923925">
              <a:defRPr sz="2000" i="1">
                <a:solidFill>
                  <a:schemeClr val="bg2"/>
                </a:solidFill>
                <a:latin typeface="Arial" panose="020B0604020202020204" pitchFamily="34" charset="0"/>
              </a:defRPr>
            </a:lvl2pPr>
            <a:lvl3pPr marL="1143000" indent="-228600" defTabSz="923925">
              <a:defRPr sz="2000" i="1">
                <a:solidFill>
                  <a:schemeClr val="bg2"/>
                </a:solidFill>
                <a:latin typeface="Arial" panose="020B0604020202020204" pitchFamily="34" charset="0"/>
              </a:defRPr>
            </a:lvl3pPr>
            <a:lvl4pPr marL="1600200" indent="-228600" defTabSz="923925">
              <a:defRPr sz="2000" i="1">
                <a:solidFill>
                  <a:schemeClr val="bg2"/>
                </a:solidFill>
                <a:latin typeface="Arial" panose="020B0604020202020204" pitchFamily="34" charset="0"/>
              </a:defRPr>
            </a:lvl4pPr>
            <a:lvl5pPr marL="2057400" indent="-228600" defTabSz="923925">
              <a:defRPr sz="2000" i="1">
                <a:solidFill>
                  <a:schemeClr val="bg2"/>
                </a:solidFill>
                <a:latin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defRPr>
            </a:lvl9pPr>
          </a:lstStyle>
          <a:p>
            <a:fld id="{4C735CAB-70FE-474F-ABA2-C81AC4BED654}" type="slidenum">
              <a:rPr lang="en-US" altLang="en-US" sz="1200" i="0">
                <a:solidFill>
                  <a:schemeClr val="tx1"/>
                </a:solidFill>
                <a:latin typeface="Times" panose="02020603050405020304" pitchFamily="18" charset="0"/>
              </a:rPr>
              <a:pPr/>
              <a:t>20</a:t>
            </a:fld>
            <a:endParaRPr lang="en-US" altLang="en-US" sz="1200" i="0">
              <a:solidFill>
                <a:schemeClr val="tx1"/>
              </a:solidFill>
              <a:latin typeface="Times" panose="02020603050405020304" pitchFamily="18" charset="0"/>
            </a:endParaRPr>
          </a:p>
        </p:txBody>
      </p:sp>
      <p:sp>
        <p:nvSpPr>
          <p:cNvPr id="65539" name="Rectangle 2">
            <a:extLst>
              <a:ext uri="{FF2B5EF4-FFF2-40B4-BE49-F238E27FC236}">
                <a16:creationId xmlns:a16="http://schemas.microsoft.com/office/drawing/2014/main" id="{5B7D244A-A081-4495-B866-50C24630408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69FE3AC-417D-46E8-8C03-8FC784D453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public right-of-way.74 This would include specific activities such as the paving of streets, construction of sidewalks, curbs, gutters, street lighting, and placement of traffic signs.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C379059-CD25-4E5D-A1D6-AFF376B0C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000" i="1">
                <a:solidFill>
                  <a:schemeClr val="bg2"/>
                </a:solidFill>
                <a:latin typeface="Arial" panose="020B0604020202020204" pitchFamily="34" charset="0"/>
              </a:defRPr>
            </a:lvl1pPr>
            <a:lvl2pPr marL="742950" indent="-285750" defTabSz="923925">
              <a:defRPr sz="2000" i="1">
                <a:solidFill>
                  <a:schemeClr val="bg2"/>
                </a:solidFill>
                <a:latin typeface="Arial" panose="020B0604020202020204" pitchFamily="34" charset="0"/>
              </a:defRPr>
            </a:lvl2pPr>
            <a:lvl3pPr marL="1143000" indent="-228600" defTabSz="923925">
              <a:defRPr sz="2000" i="1">
                <a:solidFill>
                  <a:schemeClr val="bg2"/>
                </a:solidFill>
                <a:latin typeface="Arial" panose="020B0604020202020204" pitchFamily="34" charset="0"/>
              </a:defRPr>
            </a:lvl3pPr>
            <a:lvl4pPr marL="1600200" indent="-228600" defTabSz="923925">
              <a:defRPr sz="2000" i="1">
                <a:solidFill>
                  <a:schemeClr val="bg2"/>
                </a:solidFill>
                <a:latin typeface="Arial" panose="020B0604020202020204" pitchFamily="34" charset="0"/>
              </a:defRPr>
            </a:lvl4pPr>
            <a:lvl5pPr marL="2057400" indent="-228600" defTabSz="923925">
              <a:defRPr sz="2000" i="1">
                <a:solidFill>
                  <a:schemeClr val="bg2"/>
                </a:solidFill>
                <a:latin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defRPr>
            </a:lvl9pPr>
          </a:lstStyle>
          <a:p>
            <a:fld id="{4C735CAB-70FE-474F-ABA2-C81AC4BED654}" type="slidenum">
              <a:rPr lang="en-US" altLang="en-US" sz="1200" i="0">
                <a:solidFill>
                  <a:schemeClr val="tx1"/>
                </a:solidFill>
                <a:latin typeface="Times" panose="02020603050405020304" pitchFamily="18" charset="0"/>
              </a:rPr>
              <a:pPr/>
              <a:t>21</a:t>
            </a:fld>
            <a:endParaRPr lang="en-US" altLang="en-US" sz="1200" i="0">
              <a:solidFill>
                <a:schemeClr val="tx1"/>
              </a:solidFill>
              <a:latin typeface="Times" panose="02020603050405020304" pitchFamily="18" charset="0"/>
            </a:endParaRPr>
          </a:p>
        </p:txBody>
      </p:sp>
      <p:sp>
        <p:nvSpPr>
          <p:cNvPr id="65539" name="Rectangle 2">
            <a:extLst>
              <a:ext uri="{FF2B5EF4-FFF2-40B4-BE49-F238E27FC236}">
                <a16:creationId xmlns:a16="http://schemas.microsoft.com/office/drawing/2014/main" id="{5B7D244A-A081-4495-B866-50C24630408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69FE3AC-417D-46E8-8C03-8FC784D453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public right-of-way.74 This would include specific activities such as the paving of streets, construction of sidewalks, curbs, gutters, street lighting, and placement of traffic signs.</a:t>
            </a:r>
          </a:p>
        </p:txBody>
      </p:sp>
    </p:spTree>
    <p:extLst>
      <p:ext uri="{BB962C8B-B14F-4D97-AF65-F5344CB8AC3E}">
        <p14:creationId xmlns:p14="http://schemas.microsoft.com/office/powerpoint/2010/main" val="246841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EFFA33B-8457-4FF3-9377-BB9D2F389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000" i="1">
                <a:solidFill>
                  <a:schemeClr val="bg2"/>
                </a:solidFill>
                <a:latin typeface="Arial" panose="020B0604020202020204" pitchFamily="34" charset="0"/>
              </a:defRPr>
            </a:lvl1pPr>
            <a:lvl2pPr marL="742950" indent="-285750" defTabSz="923925">
              <a:defRPr sz="2000" i="1">
                <a:solidFill>
                  <a:schemeClr val="bg2"/>
                </a:solidFill>
                <a:latin typeface="Arial" panose="020B0604020202020204" pitchFamily="34" charset="0"/>
              </a:defRPr>
            </a:lvl2pPr>
            <a:lvl3pPr marL="1143000" indent="-228600" defTabSz="923925">
              <a:defRPr sz="2000" i="1">
                <a:solidFill>
                  <a:schemeClr val="bg2"/>
                </a:solidFill>
                <a:latin typeface="Arial" panose="020B0604020202020204" pitchFamily="34" charset="0"/>
              </a:defRPr>
            </a:lvl3pPr>
            <a:lvl4pPr marL="1600200" indent="-228600" defTabSz="923925">
              <a:defRPr sz="2000" i="1">
                <a:solidFill>
                  <a:schemeClr val="bg2"/>
                </a:solidFill>
                <a:latin typeface="Arial" panose="020B0604020202020204" pitchFamily="34" charset="0"/>
              </a:defRPr>
            </a:lvl4pPr>
            <a:lvl5pPr marL="2057400" indent="-228600" defTabSz="923925">
              <a:defRPr sz="2000" i="1">
                <a:solidFill>
                  <a:schemeClr val="bg2"/>
                </a:solidFill>
                <a:latin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defRPr>
            </a:lvl9pPr>
          </a:lstStyle>
          <a:p>
            <a:fld id="{CA7E4D73-54EF-4E3F-B69C-BAD737C426A7}" type="slidenum">
              <a:rPr lang="en-US" altLang="en-US" sz="1200" i="0">
                <a:solidFill>
                  <a:schemeClr val="tx1"/>
                </a:solidFill>
                <a:latin typeface="Times" panose="02020603050405020304" pitchFamily="18" charset="0"/>
              </a:rPr>
              <a:pPr/>
              <a:t>22</a:t>
            </a:fld>
            <a:endParaRPr lang="en-US" altLang="en-US" sz="1200" i="0">
              <a:solidFill>
                <a:schemeClr val="tx1"/>
              </a:solidFill>
              <a:latin typeface="Times" panose="02020603050405020304" pitchFamily="18" charset="0"/>
            </a:endParaRPr>
          </a:p>
        </p:txBody>
      </p:sp>
      <p:sp>
        <p:nvSpPr>
          <p:cNvPr id="67587" name="Rectangle 2">
            <a:extLst>
              <a:ext uri="{FF2B5EF4-FFF2-40B4-BE49-F238E27FC236}">
                <a16:creationId xmlns:a16="http://schemas.microsoft.com/office/drawing/2014/main" id="{923DFB62-97AE-431B-A273-475C07F54B7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5E7B0DB-F263-42D0-9A43-B3F76EBD0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cost allocation</a:t>
            </a:r>
          </a:p>
        </p:txBody>
      </p:sp>
      <p:sp>
        <p:nvSpPr>
          <p:cNvPr id="4" name="Slide Number Placeholder 3"/>
          <p:cNvSpPr>
            <a:spLocks noGrp="1"/>
          </p:cNvSpPr>
          <p:nvPr>
            <p:ph type="sldNum" sz="quarter" idx="5"/>
          </p:nvPr>
        </p:nvSpPr>
        <p:spPr/>
        <p:txBody>
          <a:bodyPr/>
          <a:lstStyle/>
          <a:p>
            <a:fld id="{AE946754-290E-41B9-AD71-1C91CCFD6864}" type="slidenum">
              <a:rPr lang="en-US" smtClean="0"/>
              <a:pPr/>
              <a:t>24</a:t>
            </a:fld>
            <a:endParaRPr lang="en-US" dirty="0"/>
          </a:p>
        </p:txBody>
      </p:sp>
    </p:spTree>
    <p:extLst>
      <p:ext uri="{BB962C8B-B14F-4D97-AF65-F5344CB8AC3E}">
        <p14:creationId xmlns:p14="http://schemas.microsoft.com/office/powerpoint/2010/main" val="415990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264BC73-305C-4A48-998F-3F291870DC67}" type="slidenum">
              <a:rPr lang="en-US" smtClean="0"/>
              <a:pPr>
                <a:defRPr/>
              </a:pPr>
              <a:t>25</a:t>
            </a:fld>
            <a:endParaRPr lang="en-US" dirty="0"/>
          </a:p>
        </p:txBody>
      </p:sp>
    </p:spTree>
    <p:extLst>
      <p:ext uri="{BB962C8B-B14F-4D97-AF65-F5344CB8AC3E}">
        <p14:creationId xmlns:p14="http://schemas.microsoft.com/office/powerpoint/2010/main" val="355141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55EB1E4-3CBC-4656-AABE-7FCAFF7DF874}"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keep the rate the same,</a:t>
            </a:r>
            <a:r>
              <a:rPr lang="en-US" baseline="0" dirty="0"/>
              <a:t> the Town will only generate $119,615 in revenues.  If you keep the levy the same, $128,428 the rate will be $2.1163 but will not require “truth in taxation” notification.  Anything above that will require truth in taxation, but will generate more revenue to the general fund.  For example, if you levy the following amounts, the tax rate for each goes up as presented:</a:t>
            </a:r>
          </a:p>
          <a:p>
            <a:r>
              <a:rPr lang="en-US" baseline="0" dirty="0"/>
              <a:t>$135,000 = $2.2771 tax rate</a:t>
            </a:r>
          </a:p>
          <a:p>
            <a:r>
              <a:rPr lang="en-US" baseline="0" dirty="0"/>
              <a:t>$140,000 = $2.3615 tax rate</a:t>
            </a:r>
          </a:p>
          <a:p>
            <a:r>
              <a:rPr lang="en-US" baseline="0" dirty="0"/>
              <a:t>$145,000 = $2.4458 tax rate</a:t>
            </a:r>
          </a:p>
          <a:p>
            <a:r>
              <a:rPr lang="en-US" baseline="0" dirty="0"/>
              <a:t>$150,000 = $2.5302 tax rate</a:t>
            </a:r>
          </a:p>
          <a:p>
            <a:r>
              <a:rPr lang="en-US" baseline="0" dirty="0"/>
              <a:t>$155,000 = $2.6145 tax rate</a:t>
            </a:r>
          </a:p>
          <a:p>
            <a:r>
              <a:rPr lang="en-US" baseline="0" dirty="0"/>
              <a:t>$160,000 = $2.6988 tax rate</a:t>
            </a:r>
          </a:p>
          <a:p>
            <a:endParaRPr lang="en-US" dirty="0"/>
          </a:p>
        </p:txBody>
      </p:sp>
      <p:sp>
        <p:nvSpPr>
          <p:cNvPr id="4" name="Slide Number Placeholder 3"/>
          <p:cNvSpPr>
            <a:spLocks noGrp="1"/>
          </p:cNvSpPr>
          <p:nvPr>
            <p:ph type="sldNum" sz="quarter" idx="10"/>
          </p:nvPr>
        </p:nvSpPr>
        <p:spPr/>
        <p:txBody>
          <a:bodyPr/>
          <a:lstStyle/>
          <a:p>
            <a:fld id="{732E6E15-9D58-49D5-B661-9DBD62722D37}" type="slidenum">
              <a:rPr lang="en-US" smtClean="0"/>
              <a:t>26</a:t>
            </a:fld>
            <a:endParaRPr lang="en-US" dirty="0"/>
          </a:p>
        </p:txBody>
      </p:sp>
    </p:spTree>
    <p:extLst>
      <p:ext uri="{BB962C8B-B14F-4D97-AF65-F5344CB8AC3E}">
        <p14:creationId xmlns:p14="http://schemas.microsoft.com/office/powerpoint/2010/main" val="148411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1609E-94C7-4D10-8094-6170B313A120}" type="slidenum">
              <a:rPr lang="en-US" smtClean="0"/>
              <a:t>27</a:t>
            </a:fld>
            <a:endParaRPr lang="en-US" dirty="0"/>
          </a:p>
        </p:txBody>
      </p:sp>
    </p:spTree>
    <p:extLst>
      <p:ext uri="{BB962C8B-B14F-4D97-AF65-F5344CB8AC3E}">
        <p14:creationId xmlns:p14="http://schemas.microsoft.com/office/powerpoint/2010/main" val="426390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1609E-94C7-4D10-8094-6170B313A120}" type="slidenum">
              <a:rPr lang="en-US" smtClean="0"/>
              <a:t>28</a:t>
            </a:fld>
            <a:endParaRPr lang="en-US" dirty="0"/>
          </a:p>
        </p:txBody>
      </p:sp>
    </p:spTree>
    <p:extLst>
      <p:ext uri="{BB962C8B-B14F-4D97-AF65-F5344CB8AC3E}">
        <p14:creationId xmlns:p14="http://schemas.microsoft.com/office/powerpoint/2010/main" val="1228527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1609E-94C7-4D10-8094-6170B313A120}" type="slidenum">
              <a:rPr lang="en-US" smtClean="0"/>
              <a:t>29</a:t>
            </a:fld>
            <a:endParaRPr lang="en-US" dirty="0"/>
          </a:p>
        </p:txBody>
      </p:sp>
    </p:spTree>
    <p:extLst>
      <p:ext uri="{BB962C8B-B14F-4D97-AF65-F5344CB8AC3E}">
        <p14:creationId xmlns:p14="http://schemas.microsoft.com/office/powerpoint/2010/main" val="1340780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1609E-94C7-4D10-8094-6170B313A120}" type="slidenum">
              <a:rPr lang="en-US" smtClean="0"/>
              <a:t>30</a:t>
            </a:fld>
            <a:endParaRPr lang="en-US" dirty="0"/>
          </a:p>
        </p:txBody>
      </p:sp>
    </p:spTree>
    <p:extLst>
      <p:ext uri="{BB962C8B-B14F-4D97-AF65-F5344CB8AC3E}">
        <p14:creationId xmlns:p14="http://schemas.microsoft.com/office/powerpoint/2010/main" val="68062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42ABE67-FA4B-43C8-AA3B-119F7E628CD4}"/>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D6ECEDB0-F4E7-49F3-88E5-166FF98679B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B326645-E40B-482A-9646-C2E0E50711C4}"/>
              </a:ext>
            </a:extLst>
          </p:cNvPr>
          <p:cNvSpPr>
            <a:spLocks noGrp="1"/>
          </p:cNvSpPr>
          <p:nvPr>
            <p:ph type="sldNum" sz="quarter" idx="5"/>
          </p:nvPr>
        </p:nvSpPr>
        <p:spPr/>
        <p:txBody>
          <a:bodyPr/>
          <a:lstStyle>
            <a:lvl1pPr defTabSz="923925" eaLnBrk="0" hangingPunct="0">
              <a:defRPr sz="2000" i="1">
                <a:solidFill>
                  <a:schemeClr val="bg2"/>
                </a:solidFill>
                <a:latin typeface="Arial" panose="020B0604020202020204" pitchFamily="34" charset="0"/>
                <a:cs typeface="Arial" panose="020B0604020202020204" pitchFamily="34" charset="0"/>
              </a:defRPr>
            </a:lvl1pPr>
            <a:lvl2pPr marL="742950" indent="-285750" defTabSz="923925" eaLnBrk="0" hangingPunct="0">
              <a:defRPr sz="2000" i="1">
                <a:solidFill>
                  <a:schemeClr val="bg2"/>
                </a:solidFill>
                <a:latin typeface="Arial" panose="020B0604020202020204" pitchFamily="34" charset="0"/>
                <a:cs typeface="Arial" panose="020B0604020202020204" pitchFamily="34" charset="0"/>
              </a:defRPr>
            </a:lvl2pPr>
            <a:lvl3pPr marL="1143000" indent="-228600" defTabSz="923925" eaLnBrk="0" hangingPunct="0">
              <a:defRPr sz="2000" i="1">
                <a:solidFill>
                  <a:schemeClr val="bg2"/>
                </a:solidFill>
                <a:latin typeface="Arial" panose="020B0604020202020204" pitchFamily="34" charset="0"/>
                <a:cs typeface="Arial" panose="020B0604020202020204" pitchFamily="34" charset="0"/>
              </a:defRPr>
            </a:lvl3pPr>
            <a:lvl4pPr marL="1600200" indent="-228600" defTabSz="923925" eaLnBrk="0" hangingPunct="0">
              <a:defRPr sz="2000" i="1">
                <a:solidFill>
                  <a:schemeClr val="bg2"/>
                </a:solidFill>
                <a:latin typeface="Arial" panose="020B0604020202020204" pitchFamily="34" charset="0"/>
                <a:cs typeface="Arial" panose="020B0604020202020204" pitchFamily="34" charset="0"/>
              </a:defRPr>
            </a:lvl4pPr>
            <a:lvl5pPr marL="2057400" indent="-228600" defTabSz="923925" eaLnBrk="0" hangingPunct="0">
              <a:defRPr sz="2000" i="1">
                <a:solidFill>
                  <a:schemeClr val="bg2"/>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9pPr>
          </a:lstStyle>
          <a:p>
            <a:fld id="{FF98AC8C-7CA5-4104-80FB-A3CFCF6B5E21}" type="slidenum">
              <a:rPr lang="en-US" altLang="en-US" sz="1200" i="0">
                <a:solidFill>
                  <a:srgbClr val="000000"/>
                </a:solidFill>
                <a:latin typeface="Times" panose="02020603050405020304" pitchFamily="18" charset="0"/>
              </a:rPr>
              <a:pPr/>
              <a:t>32</a:t>
            </a:fld>
            <a:endParaRPr lang="en-US" altLang="en-US" sz="1200" i="0">
              <a:solidFill>
                <a:srgbClr val="000000"/>
              </a:solidFil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A5F339-652C-484C-A265-0242874E2506}" type="slidenum">
              <a:rPr lang="en-US" smtClean="0"/>
              <a:pPr>
                <a:defRPr/>
              </a:pPr>
              <a:t>5</a:t>
            </a:fld>
            <a:endParaRPr lang="en-US"/>
          </a:p>
        </p:txBody>
      </p:sp>
    </p:spTree>
    <p:extLst>
      <p:ext uri="{BB962C8B-B14F-4D97-AF65-F5344CB8AC3E}">
        <p14:creationId xmlns:p14="http://schemas.microsoft.com/office/powerpoint/2010/main" val="284077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DB5D196-6F6D-4156-B0A1-DD9DA6FF5997}"/>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F399DC2B-18EE-428B-9A4A-119C3A91B66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5297E14-F480-45BE-921E-AE2845A854B1}"/>
              </a:ext>
            </a:extLst>
          </p:cNvPr>
          <p:cNvSpPr>
            <a:spLocks noGrp="1"/>
          </p:cNvSpPr>
          <p:nvPr>
            <p:ph type="sldNum" sz="quarter" idx="5"/>
          </p:nvPr>
        </p:nvSpPr>
        <p:spPr/>
        <p:txBody>
          <a:bodyPr/>
          <a:lstStyle>
            <a:lvl1pPr defTabSz="923925" eaLnBrk="0" hangingPunct="0">
              <a:defRPr sz="2000" i="1">
                <a:solidFill>
                  <a:schemeClr val="bg2"/>
                </a:solidFill>
                <a:latin typeface="Arial" panose="020B0604020202020204" pitchFamily="34" charset="0"/>
                <a:cs typeface="Arial" panose="020B0604020202020204" pitchFamily="34" charset="0"/>
              </a:defRPr>
            </a:lvl1pPr>
            <a:lvl2pPr marL="742950" indent="-285750" defTabSz="923925" eaLnBrk="0" hangingPunct="0">
              <a:defRPr sz="2000" i="1">
                <a:solidFill>
                  <a:schemeClr val="bg2"/>
                </a:solidFill>
                <a:latin typeface="Arial" panose="020B0604020202020204" pitchFamily="34" charset="0"/>
                <a:cs typeface="Arial" panose="020B0604020202020204" pitchFamily="34" charset="0"/>
              </a:defRPr>
            </a:lvl2pPr>
            <a:lvl3pPr marL="1143000" indent="-228600" defTabSz="923925" eaLnBrk="0" hangingPunct="0">
              <a:defRPr sz="2000" i="1">
                <a:solidFill>
                  <a:schemeClr val="bg2"/>
                </a:solidFill>
                <a:latin typeface="Arial" panose="020B0604020202020204" pitchFamily="34" charset="0"/>
                <a:cs typeface="Arial" panose="020B0604020202020204" pitchFamily="34" charset="0"/>
              </a:defRPr>
            </a:lvl3pPr>
            <a:lvl4pPr marL="1600200" indent="-228600" defTabSz="923925" eaLnBrk="0" hangingPunct="0">
              <a:defRPr sz="2000" i="1">
                <a:solidFill>
                  <a:schemeClr val="bg2"/>
                </a:solidFill>
                <a:latin typeface="Arial" panose="020B0604020202020204" pitchFamily="34" charset="0"/>
                <a:cs typeface="Arial" panose="020B0604020202020204" pitchFamily="34" charset="0"/>
              </a:defRPr>
            </a:lvl4pPr>
            <a:lvl5pPr marL="2057400" indent="-228600" defTabSz="923925" eaLnBrk="0" hangingPunct="0">
              <a:defRPr sz="2000" i="1">
                <a:solidFill>
                  <a:schemeClr val="bg2"/>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9pPr>
          </a:lstStyle>
          <a:p>
            <a:fld id="{71D4CAE3-58F3-4A4C-BB4F-87552F04D078}" type="slidenum">
              <a:rPr lang="en-US" altLang="en-US" sz="1200" i="0">
                <a:solidFill>
                  <a:schemeClr val="tx1"/>
                </a:solidFill>
                <a:latin typeface="Times" panose="02020603050405020304" pitchFamily="18" charset="0"/>
              </a:rPr>
              <a:pPr/>
              <a:t>7</a:t>
            </a:fld>
            <a:endParaRPr lang="en-US" altLang="en-US" sz="1200" i="0">
              <a:solidFill>
                <a:schemeClr val="tx1"/>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07DF6F4-8ABC-46E9-BCAD-A8C3AC5424B2}"/>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EF293E84-C169-4F94-B158-DC0E10511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FY13 Budget  525,000    FY13 Est 645,830 23.0%                     FY 14  615,907 17.3%  Increase over prior year budget, decrease from FY13 actuals due to one time payment.  Sales tax dollars and coming in less than budgeted.  We are projecting the Town to realize 535,680 for FY14 and anticipate a 2% increase from this collection amount.  It is still 11.3% below what we budgeted last year…..don’t know where and reason we suggested for someone to look at sales tax collection activity in the Town.</a:t>
            </a:r>
          </a:p>
        </p:txBody>
      </p:sp>
      <p:sp>
        <p:nvSpPr>
          <p:cNvPr id="4" name="Slide Number Placeholder 3">
            <a:extLst>
              <a:ext uri="{FF2B5EF4-FFF2-40B4-BE49-F238E27FC236}">
                <a16:creationId xmlns:a16="http://schemas.microsoft.com/office/drawing/2014/main" id="{A78C1367-7FEE-4F6A-A72C-2B0AAAC3B9FD}"/>
              </a:ext>
            </a:extLst>
          </p:cNvPr>
          <p:cNvSpPr>
            <a:spLocks noGrp="1"/>
          </p:cNvSpPr>
          <p:nvPr>
            <p:ph type="sldNum" sz="quarter" idx="5"/>
          </p:nvPr>
        </p:nvSpPr>
        <p:spPr/>
        <p:txBody>
          <a:bodyPr/>
          <a:lstStyle>
            <a:lvl1pPr defTabSz="923925" eaLnBrk="0" hangingPunct="0">
              <a:defRPr sz="2000" i="1">
                <a:solidFill>
                  <a:schemeClr val="bg2"/>
                </a:solidFill>
                <a:latin typeface="Arial" panose="020B0604020202020204" pitchFamily="34" charset="0"/>
                <a:cs typeface="Arial" panose="020B0604020202020204" pitchFamily="34" charset="0"/>
              </a:defRPr>
            </a:lvl1pPr>
            <a:lvl2pPr marL="742950" indent="-285750" defTabSz="923925" eaLnBrk="0" hangingPunct="0">
              <a:defRPr sz="2000" i="1">
                <a:solidFill>
                  <a:schemeClr val="bg2"/>
                </a:solidFill>
                <a:latin typeface="Arial" panose="020B0604020202020204" pitchFamily="34" charset="0"/>
                <a:cs typeface="Arial" panose="020B0604020202020204" pitchFamily="34" charset="0"/>
              </a:defRPr>
            </a:lvl2pPr>
            <a:lvl3pPr marL="1143000" indent="-228600" defTabSz="923925" eaLnBrk="0" hangingPunct="0">
              <a:defRPr sz="2000" i="1">
                <a:solidFill>
                  <a:schemeClr val="bg2"/>
                </a:solidFill>
                <a:latin typeface="Arial" panose="020B0604020202020204" pitchFamily="34" charset="0"/>
                <a:cs typeface="Arial" panose="020B0604020202020204" pitchFamily="34" charset="0"/>
              </a:defRPr>
            </a:lvl3pPr>
            <a:lvl4pPr marL="1600200" indent="-228600" defTabSz="923925" eaLnBrk="0" hangingPunct="0">
              <a:defRPr sz="2000" i="1">
                <a:solidFill>
                  <a:schemeClr val="bg2"/>
                </a:solidFill>
                <a:latin typeface="Arial" panose="020B0604020202020204" pitchFamily="34" charset="0"/>
                <a:cs typeface="Arial" panose="020B0604020202020204" pitchFamily="34" charset="0"/>
              </a:defRPr>
            </a:lvl4pPr>
            <a:lvl5pPr marL="2057400" indent="-228600" defTabSz="923925" eaLnBrk="0" hangingPunct="0">
              <a:defRPr sz="2000" i="1">
                <a:solidFill>
                  <a:schemeClr val="bg2"/>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9pPr>
          </a:lstStyle>
          <a:p>
            <a:fld id="{5958B0A0-09AD-4677-BF2B-264C1FA45139}" type="slidenum">
              <a:rPr lang="en-US" altLang="en-US" sz="1200" i="0">
                <a:solidFill>
                  <a:schemeClr val="tx1"/>
                </a:solidFill>
                <a:latin typeface="Times" panose="02020603050405020304" pitchFamily="18" charset="0"/>
              </a:rPr>
              <a:pPr/>
              <a:t>8</a:t>
            </a:fld>
            <a:endParaRPr lang="en-US" altLang="en-US" sz="1200" i="0">
              <a:solidFill>
                <a:schemeClr val="tx1"/>
              </a:solidFill>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07DF6F4-8ABC-46E9-BCAD-A8C3AC5424B2}"/>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EF293E84-C169-4F94-B158-DC0E10511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a:extLst>
              <a:ext uri="{FF2B5EF4-FFF2-40B4-BE49-F238E27FC236}">
                <a16:creationId xmlns:a16="http://schemas.microsoft.com/office/drawing/2014/main" id="{A78C1367-7FEE-4F6A-A72C-2B0AAAC3B9FD}"/>
              </a:ext>
            </a:extLst>
          </p:cNvPr>
          <p:cNvSpPr>
            <a:spLocks noGrp="1"/>
          </p:cNvSpPr>
          <p:nvPr>
            <p:ph type="sldNum" sz="quarter" idx="5"/>
          </p:nvPr>
        </p:nvSpPr>
        <p:spPr/>
        <p:txBody>
          <a:bodyPr/>
          <a:lstStyle>
            <a:lvl1pPr defTabSz="923925" eaLnBrk="0" hangingPunct="0">
              <a:defRPr sz="2000" i="1">
                <a:solidFill>
                  <a:schemeClr val="bg2"/>
                </a:solidFill>
                <a:latin typeface="Arial" panose="020B0604020202020204" pitchFamily="34" charset="0"/>
                <a:cs typeface="Arial" panose="020B0604020202020204" pitchFamily="34" charset="0"/>
              </a:defRPr>
            </a:lvl1pPr>
            <a:lvl2pPr marL="742950" indent="-285750" defTabSz="923925" eaLnBrk="0" hangingPunct="0">
              <a:defRPr sz="2000" i="1">
                <a:solidFill>
                  <a:schemeClr val="bg2"/>
                </a:solidFill>
                <a:latin typeface="Arial" panose="020B0604020202020204" pitchFamily="34" charset="0"/>
                <a:cs typeface="Arial" panose="020B0604020202020204" pitchFamily="34" charset="0"/>
              </a:defRPr>
            </a:lvl2pPr>
            <a:lvl3pPr marL="1143000" indent="-228600" defTabSz="923925" eaLnBrk="0" hangingPunct="0">
              <a:defRPr sz="2000" i="1">
                <a:solidFill>
                  <a:schemeClr val="bg2"/>
                </a:solidFill>
                <a:latin typeface="Arial" panose="020B0604020202020204" pitchFamily="34" charset="0"/>
                <a:cs typeface="Arial" panose="020B0604020202020204" pitchFamily="34" charset="0"/>
              </a:defRPr>
            </a:lvl3pPr>
            <a:lvl4pPr marL="1600200" indent="-228600" defTabSz="923925" eaLnBrk="0" hangingPunct="0">
              <a:defRPr sz="2000" i="1">
                <a:solidFill>
                  <a:schemeClr val="bg2"/>
                </a:solidFill>
                <a:latin typeface="Arial" panose="020B0604020202020204" pitchFamily="34" charset="0"/>
                <a:cs typeface="Arial" panose="020B0604020202020204" pitchFamily="34" charset="0"/>
              </a:defRPr>
            </a:lvl4pPr>
            <a:lvl5pPr marL="2057400" indent="-228600" defTabSz="923925" eaLnBrk="0" hangingPunct="0">
              <a:defRPr sz="2000" i="1">
                <a:solidFill>
                  <a:schemeClr val="bg2"/>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9pPr>
          </a:lstStyle>
          <a:p>
            <a:fld id="{5958B0A0-09AD-4677-BF2B-264C1FA45139}" type="slidenum">
              <a:rPr lang="en-US" altLang="en-US" sz="1200" i="0">
                <a:solidFill>
                  <a:schemeClr val="tx1"/>
                </a:solidFill>
                <a:latin typeface="Times" panose="02020603050405020304" pitchFamily="18" charset="0"/>
              </a:rPr>
              <a:pPr/>
              <a:t>9</a:t>
            </a:fld>
            <a:endParaRPr lang="en-US" alt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306142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07DF6F4-8ABC-46E9-BCAD-A8C3AC5424B2}"/>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EF293E84-C169-4F94-B158-DC0E10511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a:extLst>
              <a:ext uri="{FF2B5EF4-FFF2-40B4-BE49-F238E27FC236}">
                <a16:creationId xmlns:a16="http://schemas.microsoft.com/office/drawing/2014/main" id="{A78C1367-7FEE-4F6A-A72C-2B0AAAC3B9FD}"/>
              </a:ext>
            </a:extLst>
          </p:cNvPr>
          <p:cNvSpPr>
            <a:spLocks noGrp="1"/>
          </p:cNvSpPr>
          <p:nvPr>
            <p:ph type="sldNum" sz="quarter" idx="5"/>
          </p:nvPr>
        </p:nvSpPr>
        <p:spPr/>
        <p:txBody>
          <a:bodyPr/>
          <a:lstStyle>
            <a:lvl1pPr defTabSz="923925" eaLnBrk="0" hangingPunct="0">
              <a:defRPr sz="2000" i="1">
                <a:solidFill>
                  <a:schemeClr val="bg2"/>
                </a:solidFill>
                <a:latin typeface="Arial" panose="020B0604020202020204" pitchFamily="34" charset="0"/>
                <a:cs typeface="Arial" panose="020B0604020202020204" pitchFamily="34" charset="0"/>
              </a:defRPr>
            </a:lvl1pPr>
            <a:lvl2pPr marL="742950" indent="-285750" defTabSz="923925" eaLnBrk="0" hangingPunct="0">
              <a:defRPr sz="2000" i="1">
                <a:solidFill>
                  <a:schemeClr val="bg2"/>
                </a:solidFill>
                <a:latin typeface="Arial" panose="020B0604020202020204" pitchFamily="34" charset="0"/>
                <a:cs typeface="Arial" panose="020B0604020202020204" pitchFamily="34" charset="0"/>
              </a:defRPr>
            </a:lvl2pPr>
            <a:lvl3pPr marL="1143000" indent="-228600" defTabSz="923925" eaLnBrk="0" hangingPunct="0">
              <a:defRPr sz="2000" i="1">
                <a:solidFill>
                  <a:schemeClr val="bg2"/>
                </a:solidFill>
                <a:latin typeface="Arial" panose="020B0604020202020204" pitchFamily="34" charset="0"/>
                <a:cs typeface="Arial" panose="020B0604020202020204" pitchFamily="34" charset="0"/>
              </a:defRPr>
            </a:lvl3pPr>
            <a:lvl4pPr marL="1600200" indent="-228600" defTabSz="923925" eaLnBrk="0" hangingPunct="0">
              <a:defRPr sz="2000" i="1">
                <a:solidFill>
                  <a:schemeClr val="bg2"/>
                </a:solidFill>
                <a:latin typeface="Arial" panose="020B0604020202020204" pitchFamily="34" charset="0"/>
                <a:cs typeface="Arial" panose="020B0604020202020204" pitchFamily="34" charset="0"/>
              </a:defRPr>
            </a:lvl4pPr>
            <a:lvl5pPr marL="2057400" indent="-228600" defTabSz="923925" eaLnBrk="0" hangingPunct="0">
              <a:defRPr sz="2000" i="1">
                <a:solidFill>
                  <a:schemeClr val="bg2"/>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2000" i="1">
                <a:solidFill>
                  <a:schemeClr val="bg2"/>
                </a:solidFill>
                <a:latin typeface="Arial" panose="020B0604020202020204" pitchFamily="34" charset="0"/>
                <a:cs typeface="Arial" panose="020B0604020202020204" pitchFamily="34" charset="0"/>
              </a:defRPr>
            </a:lvl9pPr>
          </a:lstStyle>
          <a:p>
            <a:fld id="{5958B0A0-09AD-4677-BF2B-264C1FA45139}" type="slidenum">
              <a:rPr lang="en-US" altLang="en-US" sz="1200" i="0">
                <a:solidFill>
                  <a:schemeClr val="tx1"/>
                </a:solidFill>
                <a:latin typeface="Times" panose="02020603050405020304" pitchFamily="18" charset="0"/>
              </a:rPr>
              <a:pPr/>
              <a:t>10</a:t>
            </a:fld>
            <a:endParaRPr lang="en-US" alt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106617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DC47F4FF-EEBE-495B-9A8F-F078BF5EBCED}"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E6E15-9D58-49D5-B661-9DBD62722D37}" type="slidenum">
              <a:rPr lang="en-US" smtClean="0"/>
              <a:t>13</a:t>
            </a:fld>
            <a:endParaRPr lang="en-US" dirty="0"/>
          </a:p>
        </p:txBody>
      </p:sp>
    </p:spTree>
    <p:extLst>
      <p:ext uri="{BB962C8B-B14F-4D97-AF65-F5344CB8AC3E}">
        <p14:creationId xmlns:p14="http://schemas.microsoft.com/office/powerpoint/2010/main" val="299554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172200"/>
            <a:ext cx="2133600" cy="365125"/>
          </a:xfrm>
          <a:prstGeom prst="rect">
            <a:avLst/>
          </a:prstGeom>
        </p:spPr>
        <p:txBody>
          <a:bodyPr/>
          <a:lstStyle/>
          <a:p>
            <a:fld id="{B98ABBC5-4127-4807-B36E-2F873672D4A1}" type="datetime1">
              <a:rPr lang="en-US" smtClean="0"/>
              <a:t>1/7/2020</a:t>
            </a:fld>
            <a:endParaRPr lang="en-US" dirty="0"/>
          </a:p>
        </p:txBody>
      </p:sp>
      <p:sp>
        <p:nvSpPr>
          <p:cNvPr id="5" name="Footer Placeholder 4"/>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365125"/>
          </a:xfrm>
          <a:prstGeom prst="rect">
            <a:avLst/>
          </a:prstGeom>
        </p:spPr>
        <p:txBody>
          <a:bodyPr/>
          <a:lstStyle/>
          <a:p>
            <a:fld id="{1D16D5AE-C97F-480F-A2FE-310EF275EBE3}" type="datetime1">
              <a:rPr lang="en-US" smtClean="0"/>
              <a:t>1/7/2020</a:t>
            </a:fld>
            <a:endParaRPr lang="en-US" dirty="0"/>
          </a:p>
        </p:txBody>
      </p:sp>
      <p:sp>
        <p:nvSpPr>
          <p:cNvPr id="5" name="Footer Placeholder 4"/>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365125"/>
          </a:xfrm>
          <a:prstGeom prst="rect">
            <a:avLst/>
          </a:prstGeom>
        </p:spPr>
        <p:txBody>
          <a:bodyPr/>
          <a:lstStyle/>
          <a:p>
            <a:fld id="{4BC25EC1-EE42-4253-AB0B-AD7FD5CCD867}" type="datetime1">
              <a:rPr lang="en-US" smtClean="0"/>
              <a:t>1/7/2020</a:t>
            </a:fld>
            <a:endParaRPr lang="en-US" dirty="0"/>
          </a:p>
        </p:txBody>
      </p:sp>
      <p:sp>
        <p:nvSpPr>
          <p:cNvPr id="5" name="Footer Placeholder 4"/>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0"/>
            <a:ext cx="2133600" cy="365125"/>
          </a:xfrm>
          <a:prstGeom prst="rect">
            <a:avLst/>
          </a:prstGeom>
        </p:spPr>
        <p:txBody>
          <a:bodyPr/>
          <a:lstStyle/>
          <a:p>
            <a:fld id="{57C629F3-F745-45F8-A7DA-9F77DE3788B8}" type="datetime1">
              <a:rPr lang="en-US" smtClean="0"/>
              <a:t>1/7/2020</a:t>
            </a:fld>
            <a:endParaRPr lang="en-US" dirty="0"/>
          </a:p>
        </p:txBody>
      </p:sp>
      <p:sp>
        <p:nvSpPr>
          <p:cNvPr id="5" name="Footer Placeholder 4"/>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172200"/>
            <a:ext cx="2133600" cy="365125"/>
          </a:xfrm>
          <a:prstGeom prst="rect">
            <a:avLst/>
          </a:prstGeom>
        </p:spPr>
        <p:txBody>
          <a:bodyPr/>
          <a:lstStyle/>
          <a:p>
            <a:fld id="{864C77A1-174D-46A2-BC9D-A96B23642519}" type="datetime1">
              <a:rPr lang="en-US" smtClean="0"/>
              <a:t>1/7/2020</a:t>
            </a:fld>
            <a:endParaRPr lang="en-US" dirty="0"/>
          </a:p>
        </p:txBody>
      </p:sp>
      <p:sp>
        <p:nvSpPr>
          <p:cNvPr id="5" name="Footer Placeholder 4"/>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172200"/>
            <a:ext cx="2133600" cy="365125"/>
          </a:xfrm>
          <a:prstGeom prst="rect">
            <a:avLst/>
          </a:prstGeom>
        </p:spPr>
        <p:txBody>
          <a:bodyPr/>
          <a:lstStyle/>
          <a:p>
            <a:fld id="{E8A2B09E-3DE2-40FD-A6DF-FEBEC9685A84}" type="datetime1">
              <a:rPr lang="en-US" smtClean="0"/>
              <a:t>1/7/2020</a:t>
            </a:fld>
            <a:endParaRPr lang="en-US" dirty="0"/>
          </a:p>
        </p:txBody>
      </p:sp>
      <p:sp>
        <p:nvSpPr>
          <p:cNvPr id="6" name="Footer Placeholder 5"/>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172200"/>
            <a:ext cx="2133600" cy="365125"/>
          </a:xfrm>
          <a:prstGeom prst="rect">
            <a:avLst/>
          </a:prstGeom>
        </p:spPr>
        <p:txBody>
          <a:bodyPr/>
          <a:lstStyle/>
          <a:p>
            <a:fld id="{FD2090B2-DF85-41CE-A4A5-0F622E055D96}" type="datetime1">
              <a:rPr lang="en-US" smtClean="0"/>
              <a:t>1/7/2020</a:t>
            </a:fld>
            <a:endParaRPr lang="en-US" dirty="0"/>
          </a:p>
        </p:txBody>
      </p:sp>
      <p:sp>
        <p:nvSpPr>
          <p:cNvPr id="8" name="Footer Placeholder 7"/>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172200"/>
            <a:ext cx="2133600" cy="365125"/>
          </a:xfrm>
          <a:prstGeom prst="rect">
            <a:avLst/>
          </a:prstGeom>
        </p:spPr>
        <p:txBody>
          <a:bodyPr/>
          <a:lstStyle/>
          <a:p>
            <a:fld id="{A80CDD4F-3697-408A-B9CF-9BF739DBEC35}" type="datetime1">
              <a:rPr lang="en-US" smtClean="0"/>
              <a:t>1/7/2020</a:t>
            </a:fld>
            <a:endParaRPr lang="en-US" dirty="0"/>
          </a:p>
        </p:txBody>
      </p:sp>
      <p:sp>
        <p:nvSpPr>
          <p:cNvPr id="4" name="Footer Placeholder 3"/>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0"/>
            <a:ext cx="2133600" cy="365125"/>
          </a:xfrm>
          <a:prstGeom prst="rect">
            <a:avLst/>
          </a:prstGeom>
        </p:spPr>
        <p:txBody>
          <a:bodyPr/>
          <a:lstStyle/>
          <a:p>
            <a:fld id="{E4A77071-9809-4C79-88AF-8D11BE7D24C0}" type="datetime1">
              <a:rPr lang="en-US" smtClean="0"/>
              <a:t>1/7/2020</a:t>
            </a:fld>
            <a:endParaRPr lang="en-US" dirty="0"/>
          </a:p>
        </p:txBody>
      </p:sp>
      <p:sp>
        <p:nvSpPr>
          <p:cNvPr id="3" name="Footer Placeholder 2"/>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0"/>
            <a:ext cx="2133600" cy="365125"/>
          </a:xfrm>
          <a:prstGeom prst="rect">
            <a:avLst/>
          </a:prstGeom>
        </p:spPr>
        <p:txBody>
          <a:bodyPr/>
          <a:lstStyle/>
          <a:p>
            <a:fld id="{848728C4-FFAA-46BC-82D8-D658B84A1904}" type="datetime1">
              <a:rPr lang="en-US" smtClean="0"/>
              <a:t>1/7/2020</a:t>
            </a:fld>
            <a:endParaRPr lang="en-US" dirty="0"/>
          </a:p>
        </p:txBody>
      </p:sp>
      <p:sp>
        <p:nvSpPr>
          <p:cNvPr id="6" name="Footer Placeholder 5"/>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2200"/>
            <a:ext cx="2133600" cy="365125"/>
          </a:xfrm>
          <a:prstGeom prst="rect">
            <a:avLst/>
          </a:prstGeom>
        </p:spPr>
        <p:txBody>
          <a:bodyPr/>
          <a:lstStyle/>
          <a:p>
            <a:fld id="{9A0180AC-E24A-4101-B008-7385F578B844}" type="datetime1">
              <a:rPr lang="en-US" smtClean="0"/>
              <a:t>1/7/2020</a:t>
            </a:fld>
            <a:endParaRPr lang="en-US" dirty="0"/>
          </a:p>
        </p:txBody>
      </p:sp>
      <p:sp>
        <p:nvSpPr>
          <p:cNvPr id="6" name="Footer Placeholder 5"/>
          <p:cNvSpPr>
            <a:spLocks noGrp="1"/>
          </p:cNvSpPr>
          <p:nvPr>
            <p:ph type="ftr" sz="quarter" idx="11"/>
          </p:nvPr>
        </p:nvSpPr>
        <p:spPr>
          <a:xfrm>
            <a:off x="3124200" y="617220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0CD4A96-AA67-476E-9AD0-A2DB36DA06A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19"/>
            <a:ext cx="8229600" cy="8659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6172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D4A96-AA67-476E-9AD0-A2DB36DA06AD}" type="slidenum">
              <a:rPr lang="en-US" smtClean="0"/>
              <a:pPr/>
              <a:t>‹#›</a:t>
            </a:fld>
            <a:endParaRPr lang="en-US" dirty="0"/>
          </a:p>
        </p:txBody>
      </p:sp>
      <p:sp>
        <p:nvSpPr>
          <p:cNvPr id="7" name="TextBox 6"/>
          <p:cNvSpPr txBox="1"/>
          <p:nvPr/>
        </p:nvSpPr>
        <p:spPr>
          <a:xfrm>
            <a:off x="0" y="0"/>
            <a:ext cx="9144000" cy="457200"/>
          </a:xfrm>
          <a:prstGeom prst="rect">
            <a:avLst/>
          </a:prstGeom>
          <a:solidFill>
            <a:srgbClr val="A30046"/>
          </a:solidFill>
        </p:spPr>
        <p:txBody>
          <a:bodyPr wrap="square" rtlCol="0">
            <a:spAutoFit/>
          </a:bodyPr>
          <a:lstStyle/>
          <a:p>
            <a:endParaRPr lang="en-US" dirty="0"/>
          </a:p>
          <a:p>
            <a:endParaRPr lang="en-US" dirty="0"/>
          </a:p>
          <a:p>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gressive-charlestown.com/2012/02/happy-valentines-day-for-ymca.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swgas.com/"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blogs.edf.org/innovation/2012/01/30/walmart-finds-money-in-a-shoebox/" TargetMode="External"/><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72736"/>
            <a:ext cx="7772400" cy="1470025"/>
          </a:xfrm>
        </p:spPr>
        <p:txBody>
          <a:bodyPr/>
          <a:lstStyle/>
          <a:p>
            <a:r>
              <a:rPr lang="en-US" dirty="0"/>
              <a:t>Arizona Revenues – Old and Potentially New Ones?</a:t>
            </a:r>
          </a:p>
        </p:txBody>
      </p:sp>
      <p:sp>
        <p:nvSpPr>
          <p:cNvPr id="5" name="Rectangle 6"/>
          <p:cNvSpPr>
            <a:spLocks noGrp="1" noChangeArrowheads="1"/>
          </p:cNvSpPr>
          <p:nvPr>
            <p:ph type="subTitle" idx="1"/>
          </p:nvPr>
        </p:nvSpPr>
        <p:spPr>
          <a:xfrm>
            <a:off x="1371600" y="4342761"/>
            <a:ext cx="6400800" cy="1752600"/>
          </a:xfrm>
        </p:spPr>
        <p:txBody>
          <a:bodyPr>
            <a:normAutofit fontScale="92500" lnSpcReduction="20000"/>
          </a:bodyPr>
          <a:lstStyle/>
          <a:p>
            <a:r>
              <a:rPr lang="en-US" b="1" dirty="0"/>
              <a:t>Kirsten Lennon, Financial Services Director, City of Cottonwood</a:t>
            </a:r>
          </a:p>
          <a:p>
            <a:r>
              <a:rPr lang="en-US" b="1" dirty="0"/>
              <a:t>Pat Walker, Pat Walker Consulting LLC</a:t>
            </a:r>
          </a:p>
          <a:p>
            <a:r>
              <a:rPr lang="en-US" b="1" dirty="0"/>
              <a:t>January 9, 2020</a:t>
            </a:r>
          </a:p>
        </p:txBody>
      </p:sp>
      <p:pic>
        <p:nvPicPr>
          <p:cNvPr id="4" name="Picture 3" descr="A picture containing clothing, footwear&#10;&#10;Description automatically generated">
            <a:extLst>
              <a:ext uri="{FF2B5EF4-FFF2-40B4-BE49-F238E27FC236}">
                <a16:creationId xmlns:a16="http://schemas.microsoft.com/office/drawing/2014/main" id="{680F925B-3815-4704-A141-CE682ACA30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43200" y="626750"/>
            <a:ext cx="3196996" cy="2397747"/>
          </a:xfrm>
          <a:prstGeom prst="rect">
            <a:avLst/>
          </a:prstGeom>
        </p:spPr>
      </p:pic>
    </p:spTree>
    <p:extLst>
      <p:ext uri="{BB962C8B-B14F-4D97-AF65-F5344CB8AC3E}">
        <p14:creationId xmlns:p14="http://schemas.microsoft.com/office/powerpoint/2010/main" val="285149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D8D0-BBD2-4435-A5DD-3111A2156081}"/>
              </a:ext>
            </a:extLst>
          </p:cNvPr>
          <p:cNvSpPr>
            <a:spLocks noGrp="1"/>
          </p:cNvSpPr>
          <p:nvPr>
            <p:ph type="title"/>
          </p:nvPr>
        </p:nvSpPr>
        <p:spPr>
          <a:xfrm>
            <a:off x="457200" y="533400"/>
            <a:ext cx="8229600" cy="865909"/>
          </a:xfrm>
        </p:spPr>
        <p:txBody>
          <a:bodyPr/>
          <a:lstStyle/>
          <a:p>
            <a:pPr eaLnBrk="1" hangingPunct="1">
              <a:defRPr/>
            </a:pPr>
            <a:r>
              <a:rPr lang="en-US" dirty="0"/>
              <a:t>Local</a:t>
            </a:r>
            <a:r>
              <a:rPr lang="en-US" dirty="0">
                <a:effectLst>
                  <a:outerShdw blurRad="38100" dist="38100" dir="2700000" algn="tl">
                    <a:srgbClr val="000000">
                      <a:alpha val="43137"/>
                    </a:srgbClr>
                  </a:outerShdw>
                </a:effectLst>
              </a:rPr>
              <a:t> </a:t>
            </a:r>
            <a:r>
              <a:rPr lang="en-US" dirty="0"/>
              <a:t>Sales Taxes (TPT)</a:t>
            </a:r>
          </a:p>
        </p:txBody>
      </p:sp>
      <p:sp>
        <p:nvSpPr>
          <p:cNvPr id="3" name="Content Placeholder 2">
            <a:extLst>
              <a:ext uri="{FF2B5EF4-FFF2-40B4-BE49-F238E27FC236}">
                <a16:creationId xmlns:a16="http://schemas.microsoft.com/office/drawing/2014/main" id="{2FE8D944-9942-4E78-ADEF-5232C8EAD197}"/>
              </a:ext>
            </a:extLst>
          </p:cNvPr>
          <p:cNvSpPr>
            <a:spLocks noGrp="1"/>
          </p:cNvSpPr>
          <p:nvPr>
            <p:ph idx="1"/>
          </p:nvPr>
        </p:nvSpPr>
        <p:spPr>
          <a:xfrm>
            <a:off x="685800" y="1399309"/>
            <a:ext cx="7467600" cy="5001491"/>
          </a:xfrm>
        </p:spPr>
        <p:txBody>
          <a:bodyPr>
            <a:normAutofit lnSpcReduction="10000"/>
          </a:bodyPr>
          <a:lstStyle/>
          <a:p>
            <a:pPr>
              <a:defRPr/>
            </a:pPr>
            <a:r>
              <a:rPr lang="en-US" sz="3600" dirty="0">
                <a:latin typeface="+mj-lt"/>
              </a:rPr>
              <a:t>Use Tax</a:t>
            </a:r>
          </a:p>
          <a:p>
            <a:pPr lvl="1">
              <a:defRPr/>
            </a:pPr>
            <a:r>
              <a:rPr lang="en-US" sz="3200" dirty="0">
                <a:latin typeface="+mj-lt"/>
              </a:rPr>
              <a:t>Some Cities/Towns do not have that classification in their code, but should</a:t>
            </a:r>
          </a:p>
          <a:p>
            <a:pPr lvl="1">
              <a:defRPr/>
            </a:pPr>
            <a:r>
              <a:rPr lang="en-US" sz="3200" dirty="0">
                <a:latin typeface="+mj-lt"/>
              </a:rPr>
              <a:t>The internet sales have caused situations where no local tax is paid on tangible personal property and used within city/town boundaries</a:t>
            </a:r>
          </a:p>
          <a:p>
            <a:pPr lvl="1">
              <a:defRPr/>
            </a:pPr>
            <a:r>
              <a:rPr lang="en-US" sz="3200" dirty="0">
                <a:latin typeface="+mj-lt"/>
              </a:rPr>
              <a:t>Retail sales may decline and this is a way to “level the playing field” with local businesses.</a:t>
            </a:r>
          </a:p>
          <a:p>
            <a:pPr eaLnBrk="1" hangingPunct="1">
              <a:defRPr/>
            </a:pPr>
            <a:endParaRPr lang="en-US" sz="4000" dirty="0">
              <a:latin typeface="+mj-lt"/>
            </a:endParaRPr>
          </a:p>
        </p:txBody>
      </p:sp>
    </p:spTree>
    <p:extLst>
      <p:ext uri="{BB962C8B-B14F-4D97-AF65-F5344CB8AC3E}">
        <p14:creationId xmlns:p14="http://schemas.microsoft.com/office/powerpoint/2010/main" val="92636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C031-F1B6-4563-A072-0B5B60DF1BA9}"/>
              </a:ext>
            </a:extLst>
          </p:cNvPr>
          <p:cNvSpPr>
            <a:spLocks noGrp="1"/>
          </p:cNvSpPr>
          <p:nvPr>
            <p:ph type="title"/>
          </p:nvPr>
        </p:nvSpPr>
        <p:spPr/>
        <p:txBody>
          <a:bodyPr/>
          <a:lstStyle/>
          <a:p>
            <a:r>
              <a:rPr lang="en-US" dirty="0"/>
              <a:t>Business License</a:t>
            </a:r>
          </a:p>
        </p:txBody>
      </p:sp>
      <p:sp>
        <p:nvSpPr>
          <p:cNvPr id="3" name="Content Placeholder 2">
            <a:extLst>
              <a:ext uri="{FF2B5EF4-FFF2-40B4-BE49-F238E27FC236}">
                <a16:creationId xmlns:a16="http://schemas.microsoft.com/office/drawing/2014/main" id="{1A5276CE-BE02-49F3-9B52-D8D7851FBC66}"/>
              </a:ext>
            </a:extLst>
          </p:cNvPr>
          <p:cNvSpPr>
            <a:spLocks noGrp="1"/>
          </p:cNvSpPr>
          <p:nvPr>
            <p:ph idx="1"/>
          </p:nvPr>
        </p:nvSpPr>
        <p:spPr/>
        <p:txBody>
          <a:bodyPr/>
          <a:lstStyle/>
          <a:p>
            <a:r>
              <a:rPr lang="en-US" dirty="0"/>
              <a:t>License can only be issued for one-year period </a:t>
            </a:r>
          </a:p>
          <a:p>
            <a:r>
              <a:rPr lang="en-US" dirty="0"/>
              <a:t>Not be less than $10 but not more than $5,000 (unless charter city)</a:t>
            </a:r>
          </a:p>
          <a:p>
            <a:r>
              <a:rPr lang="en-US" dirty="0"/>
              <a:t>Used to regulate businesses</a:t>
            </a:r>
          </a:p>
          <a:p>
            <a:r>
              <a:rPr lang="en-US" dirty="0"/>
              <a:t>Not a large portion of overall revenue</a:t>
            </a:r>
          </a:p>
          <a:p>
            <a:r>
              <a:rPr lang="en-US" dirty="0"/>
              <a:t>Restrictions on what businesses will be required to have a business license tax </a:t>
            </a:r>
          </a:p>
        </p:txBody>
      </p:sp>
      <p:sp>
        <p:nvSpPr>
          <p:cNvPr id="4" name="Slide Number Placeholder 3">
            <a:extLst>
              <a:ext uri="{FF2B5EF4-FFF2-40B4-BE49-F238E27FC236}">
                <a16:creationId xmlns:a16="http://schemas.microsoft.com/office/drawing/2014/main" id="{B509AAB0-CE59-414B-846F-CFAA2B4B8F9B}"/>
              </a:ext>
            </a:extLst>
          </p:cNvPr>
          <p:cNvSpPr>
            <a:spLocks noGrp="1"/>
          </p:cNvSpPr>
          <p:nvPr>
            <p:ph type="sldNum" sz="quarter" idx="12"/>
          </p:nvPr>
        </p:nvSpPr>
        <p:spPr/>
        <p:txBody>
          <a:bodyPr/>
          <a:lstStyle/>
          <a:p>
            <a:fld id="{60CD4A96-AA67-476E-9AD0-A2DB36DA06AD}" type="slidenum">
              <a:rPr lang="en-US" smtClean="0"/>
              <a:pPr/>
              <a:t>11</a:t>
            </a:fld>
            <a:endParaRPr lang="en-US" dirty="0"/>
          </a:p>
        </p:txBody>
      </p:sp>
    </p:spTree>
    <p:extLst>
      <p:ext uri="{BB962C8B-B14F-4D97-AF65-F5344CB8AC3E}">
        <p14:creationId xmlns:p14="http://schemas.microsoft.com/office/powerpoint/2010/main" val="151795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Franchise Taxes</a:t>
            </a:r>
          </a:p>
        </p:txBody>
      </p:sp>
      <p:sp>
        <p:nvSpPr>
          <p:cNvPr id="3" name="Content Placeholder 2"/>
          <p:cNvSpPr>
            <a:spLocks noGrp="1"/>
          </p:cNvSpPr>
          <p:nvPr>
            <p:ph idx="1"/>
          </p:nvPr>
        </p:nvSpPr>
        <p:spPr>
          <a:xfrm>
            <a:off x="685800" y="1752600"/>
            <a:ext cx="7467600" cy="3951288"/>
          </a:xfrm>
        </p:spPr>
        <p:txBody>
          <a:bodyPr>
            <a:normAutofit/>
          </a:bodyPr>
          <a:lstStyle/>
          <a:p>
            <a:pPr eaLnBrk="1" hangingPunct="1">
              <a:buFont typeface="Wingdings" pitchFamily="2" charset="2"/>
              <a:buChar char="§"/>
              <a:defRPr/>
            </a:pPr>
            <a:r>
              <a:rPr lang="en-US" sz="3200" dirty="0">
                <a:latin typeface="+mj-lt"/>
              </a:rPr>
              <a:t>Can be used for any municipal purpose</a:t>
            </a:r>
          </a:p>
          <a:p>
            <a:pPr eaLnBrk="1" hangingPunct="1">
              <a:buFont typeface="Wingdings" pitchFamily="2" charset="2"/>
              <a:buChar char="§"/>
              <a:defRPr/>
            </a:pPr>
            <a:r>
              <a:rPr lang="en-US" sz="3200" dirty="0">
                <a:latin typeface="+mj-lt"/>
              </a:rPr>
              <a:t>Permission for utilities to use City/Town’s right away for underground lines</a:t>
            </a:r>
          </a:p>
          <a:p>
            <a:pPr eaLnBrk="1" hangingPunct="1">
              <a:buFont typeface="Wingdings" pitchFamily="2" charset="2"/>
              <a:buChar char="§"/>
              <a:defRPr/>
            </a:pPr>
            <a:r>
              <a:rPr lang="en-US" sz="3200" dirty="0">
                <a:latin typeface="+mj-lt"/>
              </a:rPr>
              <a:t>Must be approved by vote of the people</a:t>
            </a:r>
          </a:p>
          <a:p>
            <a:pPr eaLnBrk="1" hangingPunct="1">
              <a:buFont typeface="Wingdings" pitchFamily="2" charset="2"/>
              <a:buChar char="§"/>
              <a:defRPr/>
            </a:pPr>
            <a:r>
              <a:rPr lang="en-US" sz="3200" dirty="0">
                <a:latin typeface="+mj-lt"/>
              </a:rPr>
              <a:t>Usually based on % of gross sales</a:t>
            </a:r>
          </a:p>
          <a:p>
            <a:pPr eaLnBrk="1" hangingPunct="1">
              <a:buFont typeface="Wingdings" pitchFamily="2" charset="2"/>
              <a:buChar char="§"/>
              <a:defRPr/>
            </a:pPr>
            <a:r>
              <a:rPr lang="en-US" sz="3200" dirty="0">
                <a:latin typeface="+mj-lt"/>
              </a:rPr>
              <a:t>Cannot exceed 25 years</a:t>
            </a:r>
          </a:p>
        </p:txBody>
      </p:sp>
      <p:pic>
        <p:nvPicPr>
          <p:cNvPr id="28677" name="Picture 2" descr="AP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8" y="-8731250"/>
            <a:ext cx="95250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5116513"/>
            <a:ext cx="2516187"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2" descr="http://www.swgas.com/ocsimag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246688"/>
            <a:ext cx="36718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62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Charges for Services/User Fees</a:t>
            </a: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4400" dirty="0"/>
              <a:t>Pool Fees</a:t>
            </a:r>
          </a:p>
          <a:p>
            <a:pPr>
              <a:buFont typeface="Wingdings" pitchFamily="2" charset="2"/>
              <a:buChar char="§"/>
            </a:pPr>
            <a:r>
              <a:rPr lang="en-US" sz="4400" dirty="0"/>
              <a:t>Recreation Fees</a:t>
            </a:r>
          </a:p>
          <a:p>
            <a:pPr>
              <a:buFont typeface="Wingdings" pitchFamily="2" charset="2"/>
              <a:buChar char="§"/>
            </a:pPr>
            <a:r>
              <a:rPr lang="en-US" sz="4400" dirty="0"/>
              <a:t>Airport Fees</a:t>
            </a:r>
          </a:p>
          <a:p>
            <a:pPr>
              <a:buFont typeface="Wingdings" pitchFamily="2" charset="2"/>
              <a:buChar char="§"/>
            </a:pPr>
            <a:r>
              <a:rPr lang="en-US" sz="4400" dirty="0"/>
              <a:t>Building Permit Fees</a:t>
            </a:r>
          </a:p>
          <a:p>
            <a:pPr>
              <a:buFont typeface="Wingdings" pitchFamily="2" charset="2"/>
              <a:buChar char="§"/>
            </a:pPr>
            <a:r>
              <a:rPr lang="en-US" sz="4400" dirty="0"/>
              <a:t>Water, Sewer, Solid Waste Fees</a:t>
            </a:r>
          </a:p>
          <a:p>
            <a:pPr>
              <a:buFont typeface="Wingdings" pitchFamily="2" charset="2"/>
              <a:buChar char="§"/>
            </a:pPr>
            <a:r>
              <a:rPr lang="en-US" sz="4400" dirty="0"/>
              <a:t>Development Impact Fees</a:t>
            </a:r>
          </a:p>
          <a:p>
            <a:pPr>
              <a:buFont typeface="Wingdings" pitchFamily="2" charset="2"/>
              <a:buChar char="§"/>
            </a:pPr>
            <a:endParaRPr lang="en-US" sz="4400" dirty="0"/>
          </a:p>
          <a:p>
            <a:pPr marL="0" indent="0">
              <a:buNone/>
            </a:pPr>
            <a:endParaRPr lang="en-US" sz="4400" dirty="0"/>
          </a:p>
        </p:txBody>
      </p:sp>
    </p:spTree>
    <p:extLst>
      <p:ext uri="{BB962C8B-B14F-4D97-AF65-F5344CB8AC3E}">
        <p14:creationId xmlns:p14="http://schemas.microsoft.com/office/powerpoint/2010/main" val="126070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Charges for Services/User Fees</a:t>
            </a: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
            </a:pPr>
            <a:r>
              <a:rPr lang="en-US" sz="4400" dirty="0"/>
              <a:t>Water and Sewer Fees</a:t>
            </a:r>
          </a:p>
          <a:p>
            <a:pPr lvl="1">
              <a:buFont typeface="Wingdings" pitchFamily="2" charset="2"/>
              <a:buChar char="§"/>
            </a:pPr>
            <a:r>
              <a:rPr lang="en-US" sz="4000" dirty="0"/>
              <a:t>60 Day Notice of Intent, Public Hearing on website</a:t>
            </a:r>
          </a:p>
          <a:p>
            <a:pPr lvl="1">
              <a:buFont typeface="Wingdings" pitchFamily="2" charset="2"/>
              <a:buChar char="§"/>
            </a:pPr>
            <a:r>
              <a:rPr lang="en-US" sz="4000" dirty="0"/>
              <a:t>30 day before public hearing, publish report</a:t>
            </a:r>
          </a:p>
          <a:p>
            <a:pPr lvl="1">
              <a:buFont typeface="Wingdings" pitchFamily="2" charset="2"/>
              <a:buChar char="§"/>
            </a:pPr>
            <a:r>
              <a:rPr lang="en-US" sz="4000" dirty="0"/>
              <a:t>20 day before public hearing, publish notice of intent in newspaper</a:t>
            </a:r>
          </a:p>
          <a:p>
            <a:pPr lvl="1">
              <a:buFont typeface="Wingdings" pitchFamily="2" charset="2"/>
              <a:buChar char="§"/>
            </a:pPr>
            <a:r>
              <a:rPr lang="en-US" sz="4000" dirty="0"/>
              <a:t>30 day after adoption become effective</a:t>
            </a:r>
          </a:p>
          <a:p>
            <a:pPr>
              <a:buFont typeface="Wingdings" pitchFamily="2" charset="2"/>
              <a:buChar char="§"/>
            </a:pPr>
            <a:endParaRPr lang="en-US" sz="4400" dirty="0"/>
          </a:p>
          <a:p>
            <a:pPr marL="0" indent="0">
              <a:buNone/>
            </a:pPr>
            <a:endParaRPr lang="en-US" sz="4400" dirty="0"/>
          </a:p>
        </p:txBody>
      </p:sp>
    </p:spTree>
    <p:extLst>
      <p:ext uri="{BB962C8B-B14F-4D97-AF65-F5344CB8AC3E}">
        <p14:creationId xmlns:p14="http://schemas.microsoft.com/office/powerpoint/2010/main" val="365817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Charges for Services/User Fees</a:t>
            </a: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4400" dirty="0"/>
              <a:t>Development Impact Fees</a:t>
            </a:r>
          </a:p>
          <a:p>
            <a:pPr lvl="1">
              <a:buFont typeface="Wingdings" pitchFamily="2" charset="2"/>
              <a:buChar char="§"/>
            </a:pPr>
            <a:r>
              <a:rPr lang="en-US" sz="4000" dirty="0"/>
              <a:t>Direct benefit to new development</a:t>
            </a:r>
          </a:p>
          <a:p>
            <a:pPr lvl="1">
              <a:buFont typeface="Wingdings" pitchFamily="2" charset="2"/>
              <a:buChar char="§"/>
            </a:pPr>
            <a:r>
              <a:rPr lang="en-US" sz="4000" dirty="0"/>
              <a:t>Pays for proportionate share of “necessary” capital items</a:t>
            </a:r>
          </a:p>
          <a:p>
            <a:pPr lvl="1">
              <a:buFont typeface="Wingdings" pitchFamily="2" charset="2"/>
              <a:buChar char="§"/>
            </a:pPr>
            <a:r>
              <a:rPr lang="en-US" sz="4000" dirty="0"/>
              <a:t>Guidance under ARS9§463.05</a:t>
            </a:r>
          </a:p>
          <a:p>
            <a:pPr lvl="1">
              <a:buFont typeface="Wingdings" pitchFamily="2" charset="2"/>
              <a:buChar char="§"/>
            </a:pPr>
            <a:r>
              <a:rPr lang="en-US" sz="4000" dirty="0"/>
              <a:t>Many pubic hearing and notice requirements</a:t>
            </a:r>
          </a:p>
          <a:p>
            <a:pPr marL="457200" lvl="1" indent="0">
              <a:buNone/>
            </a:pPr>
            <a:endParaRPr lang="en-US" sz="4000" dirty="0"/>
          </a:p>
          <a:p>
            <a:pPr marL="0" indent="0">
              <a:buNone/>
            </a:pPr>
            <a:endParaRPr lang="en-US" sz="4400" dirty="0"/>
          </a:p>
        </p:txBody>
      </p:sp>
    </p:spTree>
    <p:extLst>
      <p:ext uri="{BB962C8B-B14F-4D97-AF65-F5344CB8AC3E}">
        <p14:creationId xmlns:p14="http://schemas.microsoft.com/office/powerpoint/2010/main" val="105941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Fines &amp; Forfeitures</a:t>
            </a:r>
          </a:p>
        </p:txBody>
      </p:sp>
      <p:sp>
        <p:nvSpPr>
          <p:cNvPr id="3" name="Content Placeholder 2"/>
          <p:cNvSpPr>
            <a:spLocks noGrp="1"/>
          </p:cNvSpPr>
          <p:nvPr>
            <p:ph idx="1"/>
          </p:nvPr>
        </p:nvSpPr>
        <p:spPr/>
        <p:txBody>
          <a:bodyPr>
            <a:normAutofit/>
          </a:bodyPr>
          <a:lstStyle/>
          <a:p>
            <a:pPr>
              <a:buFont typeface="Wingdings" pitchFamily="2" charset="2"/>
              <a:buChar char="§"/>
            </a:pPr>
            <a:r>
              <a:rPr lang="en-US" sz="4000" dirty="0"/>
              <a:t>Police Fines</a:t>
            </a:r>
          </a:p>
          <a:p>
            <a:pPr>
              <a:buFont typeface="Wingdings" pitchFamily="2" charset="2"/>
              <a:buChar char="§"/>
            </a:pPr>
            <a:r>
              <a:rPr lang="en-US" sz="4000" dirty="0"/>
              <a:t>Magistrate fines</a:t>
            </a:r>
          </a:p>
          <a:p>
            <a:pPr>
              <a:buFont typeface="Wingdings" pitchFamily="2" charset="2"/>
              <a:buChar char="§"/>
            </a:pPr>
            <a:r>
              <a:rPr lang="en-US" sz="4000" dirty="0"/>
              <a:t>Library fees/fines</a:t>
            </a:r>
          </a:p>
        </p:txBody>
      </p:sp>
      <p:pic>
        <p:nvPicPr>
          <p:cNvPr id="2050" name="Picture 2" descr="C:\Users\Owner\AppData\Local\Microsoft\Windows\Temporary Internet Files\Content.IE5\SKC1L326\MC9000189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419600"/>
            <a:ext cx="1262482" cy="17859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AppData\Local\Microsoft\Windows\Temporary Internet Files\Content.IE5\5ZHC0O4F\MC9000897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724400"/>
            <a:ext cx="161836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wner\AppData\Local\Microsoft\Windows\Temporary Internet Files\Content.IE5\8NJRJ2NV\MC9003825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572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5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State Shared Revenues</a:t>
            </a:r>
          </a:p>
        </p:txBody>
      </p:sp>
      <p:sp>
        <p:nvSpPr>
          <p:cNvPr id="30723" name="Content Placeholder 2"/>
          <p:cNvSpPr>
            <a:spLocks noGrp="1"/>
          </p:cNvSpPr>
          <p:nvPr>
            <p:ph idx="1"/>
          </p:nvPr>
        </p:nvSpPr>
        <p:spPr>
          <a:xfrm>
            <a:off x="1143000" y="2133600"/>
            <a:ext cx="6196013" cy="3603625"/>
          </a:xfrm>
        </p:spPr>
        <p:txBody>
          <a:bodyPr/>
          <a:lstStyle/>
          <a:p>
            <a:pPr lvl="1" eaLnBrk="1" hangingPunct="1">
              <a:buClrTx/>
              <a:buFont typeface="Wingdings" pitchFamily="2" charset="2"/>
              <a:buChar char="Ø"/>
            </a:pPr>
            <a:r>
              <a:rPr lang="en-US" altLang="en-US" sz="4000" dirty="0"/>
              <a:t>State Sales tax</a:t>
            </a:r>
          </a:p>
          <a:p>
            <a:pPr lvl="1" eaLnBrk="1" hangingPunct="1">
              <a:buClrTx/>
              <a:buFont typeface="Wingdings" pitchFamily="2" charset="2"/>
              <a:buChar char="Ø"/>
            </a:pPr>
            <a:r>
              <a:rPr lang="en-US" altLang="en-US" sz="4000" dirty="0"/>
              <a:t>Income tax </a:t>
            </a:r>
          </a:p>
          <a:p>
            <a:pPr lvl="1" eaLnBrk="1" hangingPunct="1">
              <a:buClrTx/>
              <a:buFont typeface="Wingdings" pitchFamily="2" charset="2"/>
              <a:buChar char="Ø"/>
            </a:pPr>
            <a:r>
              <a:rPr lang="en-US" altLang="en-US" sz="4000" dirty="0"/>
              <a:t>Auto Lieu</a:t>
            </a:r>
          </a:p>
          <a:p>
            <a:pPr lvl="1" eaLnBrk="1" hangingPunct="1">
              <a:buClrTx/>
              <a:buFont typeface="Wingdings" pitchFamily="2" charset="2"/>
              <a:buChar char="Ø"/>
            </a:pPr>
            <a:r>
              <a:rPr lang="en-US" altLang="en-US" sz="4000" dirty="0"/>
              <a:t>Highway User Revenue</a:t>
            </a:r>
          </a:p>
          <a:p>
            <a:pPr eaLnBrk="1" hangingPunct="1"/>
            <a:endParaRPr lang="en-US" altLang="en-US" dirty="0"/>
          </a:p>
        </p:txBody>
      </p:sp>
      <p:pic>
        <p:nvPicPr>
          <p:cNvPr id="307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981201"/>
            <a:ext cx="2514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00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F6DF7604-CC66-4E74-BC58-FE64403319EB}"/>
              </a:ext>
            </a:extLst>
          </p:cNvPr>
          <p:cNvSpPr>
            <a:spLocks noGrp="1" noChangeArrowheads="1"/>
          </p:cNvSpPr>
          <p:nvPr>
            <p:ph type="title"/>
          </p:nvPr>
        </p:nvSpPr>
        <p:spPr/>
        <p:txBody>
          <a:bodyPr/>
          <a:lstStyle/>
          <a:p>
            <a:pPr>
              <a:defRPr/>
            </a:pPr>
            <a:r>
              <a:rPr lang="en-US" dirty="0"/>
              <a:t>State Shared Sales Tax</a:t>
            </a:r>
          </a:p>
        </p:txBody>
      </p:sp>
      <p:sp>
        <p:nvSpPr>
          <p:cNvPr id="20483" name="Rectangle 3">
            <a:extLst>
              <a:ext uri="{FF2B5EF4-FFF2-40B4-BE49-F238E27FC236}">
                <a16:creationId xmlns:a16="http://schemas.microsoft.com/office/drawing/2014/main" id="{BA83D933-69ED-45C0-A5D7-75DCFC06D171}"/>
              </a:ext>
            </a:extLst>
          </p:cNvPr>
          <p:cNvSpPr>
            <a:spLocks noGrp="1" noChangeArrowheads="1"/>
          </p:cNvSpPr>
          <p:nvPr>
            <p:ph type="body" idx="1"/>
          </p:nvPr>
        </p:nvSpPr>
        <p:spPr/>
        <p:txBody>
          <a:bodyPr/>
          <a:lstStyle/>
          <a:p>
            <a:pPr marL="455613" indent="-455613">
              <a:buClr>
                <a:schemeClr val="accent1"/>
              </a:buClr>
              <a:buFontTx/>
              <a:buChar char="•"/>
            </a:pPr>
            <a:r>
              <a:rPr lang="en-US" altLang="en-US" dirty="0"/>
              <a:t>Can be used on any municipal public purpose</a:t>
            </a:r>
          </a:p>
          <a:p>
            <a:pPr marL="455613" indent="-455613">
              <a:buClr>
                <a:schemeClr val="accent1"/>
              </a:buClr>
              <a:buFontTx/>
              <a:buChar char="•"/>
            </a:pPr>
            <a:r>
              <a:rPr lang="en-US" altLang="en-US" dirty="0"/>
              <a:t>State Tax Rate is 5.6% (.6% not shared)</a:t>
            </a:r>
          </a:p>
          <a:p>
            <a:pPr marL="455613" indent="-455613">
              <a:buClr>
                <a:schemeClr val="accent1"/>
              </a:buClr>
              <a:buFontTx/>
              <a:buChar char="•"/>
            </a:pPr>
            <a:r>
              <a:rPr lang="en-US" altLang="en-US" dirty="0"/>
              <a:t>Based on relation of Town’s population to other incorporated cities and towns in State based on annual population (new statute)</a:t>
            </a:r>
          </a:p>
          <a:p>
            <a:pPr marL="455613" indent="-455613">
              <a:buClr>
                <a:schemeClr val="tx1"/>
              </a:buClr>
              <a:buFont typeface="Wingdings" panose="05000000000000000000" pitchFamily="2" charset="2"/>
              <a:buNone/>
            </a:pPr>
            <a:endParaRPr lang="en-US" altLang="en-US" dirty="0"/>
          </a:p>
          <a:p>
            <a:pPr marL="455613" indent="-455613">
              <a:buClr>
                <a:schemeClr val="tx1"/>
              </a:buClr>
              <a:buFont typeface="Wingdings" panose="05000000000000000000" pitchFamily="2" charset="2"/>
              <a:buChar char="ü"/>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5E63DBF9-EC18-4E0C-95F2-3B1781C8BE47}"/>
              </a:ext>
            </a:extLst>
          </p:cNvPr>
          <p:cNvSpPr>
            <a:spLocks noGrp="1" noChangeArrowheads="1"/>
          </p:cNvSpPr>
          <p:nvPr>
            <p:ph type="title"/>
          </p:nvPr>
        </p:nvSpPr>
        <p:spPr/>
        <p:txBody>
          <a:bodyPr/>
          <a:lstStyle/>
          <a:p>
            <a:pPr>
              <a:defRPr/>
            </a:pPr>
            <a:r>
              <a:rPr lang="en-US" dirty="0"/>
              <a:t>State Income Tax</a:t>
            </a:r>
          </a:p>
        </p:txBody>
      </p:sp>
      <p:sp>
        <p:nvSpPr>
          <p:cNvPr id="21507" name="Rectangle 3">
            <a:extLst>
              <a:ext uri="{FF2B5EF4-FFF2-40B4-BE49-F238E27FC236}">
                <a16:creationId xmlns:a16="http://schemas.microsoft.com/office/drawing/2014/main" id="{26D6958F-65DA-4A64-85EE-9F4ECD6C3FD1}"/>
              </a:ext>
            </a:extLst>
          </p:cNvPr>
          <p:cNvSpPr>
            <a:spLocks noGrp="1" noChangeArrowheads="1"/>
          </p:cNvSpPr>
          <p:nvPr>
            <p:ph type="body" idx="1"/>
          </p:nvPr>
        </p:nvSpPr>
        <p:spPr/>
        <p:txBody>
          <a:bodyPr/>
          <a:lstStyle/>
          <a:p>
            <a:pPr marL="455613" indent="-455613">
              <a:buClr>
                <a:schemeClr val="accent1"/>
              </a:buClr>
              <a:buFontTx/>
              <a:buChar char="•"/>
            </a:pPr>
            <a:r>
              <a:rPr lang="en-US" altLang="en-US" dirty="0"/>
              <a:t>Can be used for any municipal purpose</a:t>
            </a:r>
          </a:p>
          <a:p>
            <a:pPr marL="455613" indent="-455613">
              <a:buClr>
                <a:schemeClr val="accent1"/>
              </a:buClr>
              <a:buFontTx/>
              <a:buChar char="•"/>
            </a:pPr>
            <a:r>
              <a:rPr lang="en-US" altLang="en-US" dirty="0"/>
              <a:t>Cities and Towns share 15% of total collections</a:t>
            </a:r>
          </a:p>
          <a:p>
            <a:pPr marL="455613" indent="-455613">
              <a:buClr>
                <a:schemeClr val="accent1"/>
              </a:buClr>
              <a:buFontTx/>
              <a:buChar char="•"/>
            </a:pPr>
            <a:r>
              <a:rPr lang="en-US" altLang="en-US" dirty="0"/>
              <a:t>Collections from 2 years prior</a:t>
            </a:r>
          </a:p>
          <a:p>
            <a:pPr marL="455613" indent="-455613">
              <a:buClr>
                <a:schemeClr val="accent1"/>
              </a:buClr>
              <a:buFontTx/>
              <a:buChar char="•"/>
            </a:pPr>
            <a:r>
              <a:rPr lang="en-US" altLang="en-US" dirty="0"/>
              <a:t>Based on relation of Town’s population to other incorporated cities and towns in State based on annual population</a:t>
            </a:r>
          </a:p>
          <a:p>
            <a:pPr marL="455613" indent="-455613">
              <a:buClr>
                <a:schemeClr val="tx1"/>
              </a:buClr>
              <a:buFont typeface="Wingdings" panose="05000000000000000000" pitchFamily="2" charset="2"/>
              <a:buNone/>
            </a:pPr>
            <a:endParaRPr lang="en-US" altLang="en-US" dirty="0"/>
          </a:p>
          <a:p>
            <a:pPr marL="455613" indent="-455613">
              <a:buClr>
                <a:schemeClr val="tx1"/>
              </a:buClr>
              <a:buFont typeface="Wingdings" panose="05000000000000000000" pitchFamily="2" charset="2"/>
              <a:buChar char="ü"/>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1519"/>
            <a:ext cx="8229600" cy="865909"/>
          </a:xfrm>
        </p:spPr>
        <p:txBody>
          <a:bodyPr>
            <a:normAutofit/>
          </a:bodyPr>
          <a:lstStyle/>
          <a:p>
            <a:r>
              <a:rPr lang="en-US" sz="4800" dirty="0"/>
              <a:t>Presentation Objectives</a:t>
            </a:r>
          </a:p>
        </p:txBody>
      </p:sp>
      <p:sp>
        <p:nvSpPr>
          <p:cNvPr id="3" name="Content Placeholder 2"/>
          <p:cNvSpPr>
            <a:spLocks noGrp="1"/>
          </p:cNvSpPr>
          <p:nvPr>
            <p:ph idx="1"/>
          </p:nvPr>
        </p:nvSpPr>
        <p:spPr>
          <a:xfrm>
            <a:off x="457200" y="1752600"/>
            <a:ext cx="7848600" cy="4650972"/>
          </a:xfrm>
        </p:spPr>
        <p:txBody>
          <a:bodyPr>
            <a:normAutofit fontScale="92500"/>
          </a:bodyPr>
          <a:lstStyle/>
          <a:p>
            <a:r>
              <a:rPr lang="en-US" sz="4400" dirty="0"/>
              <a:t>Introduction/Overview</a:t>
            </a:r>
          </a:p>
          <a:p>
            <a:pPr>
              <a:lnSpc>
                <a:spcPct val="80000"/>
              </a:lnSpc>
            </a:pPr>
            <a:r>
              <a:rPr lang="en-US" altLang="en-US" sz="4400" dirty="0"/>
              <a:t>Arizona Revenues</a:t>
            </a:r>
          </a:p>
          <a:p>
            <a:pPr lvl="1">
              <a:lnSpc>
                <a:spcPct val="80000"/>
              </a:lnSpc>
            </a:pPr>
            <a:r>
              <a:rPr lang="en-US" altLang="en-US" sz="4400" dirty="0"/>
              <a:t>Local</a:t>
            </a:r>
          </a:p>
          <a:p>
            <a:pPr lvl="1">
              <a:lnSpc>
                <a:spcPct val="80000"/>
              </a:lnSpc>
            </a:pPr>
            <a:r>
              <a:rPr lang="en-US" altLang="en-US" sz="4400" dirty="0"/>
              <a:t>State Shared</a:t>
            </a:r>
          </a:p>
          <a:p>
            <a:pPr>
              <a:lnSpc>
                <a:spcPct val="80000"/>
              </a:lnSpc>
            </a:pPr>
            <a:r>
              <a:rPr lang="en-US" altLang="en-US" sz="4400" dirty="0"/>
              <a:t>Property Taxes</a:t>
            </a:r>
          </a:p>
          <a:p>
            <a:pPr>
              <a:lnSpc>
                <a:spcPct val="80000"/>
              </a:lnSpc>
            </a:pPr>
            <a:r>
              <a:rPr lang="en-US" altLang="en-US" sz="4400" dirty="0"/>
              <a:t>Potential New Revenue Sources?</a:t>
            </a:r>
          </a:p>
          <a:p>
            <a:pPr>
              <a:lnSpc>
                <a:spcPct val="80000"/>
              </a:lnSpc>
            </a:pPr>
            <a:r>
              <a:rPr lang="en-US" altLang="en-US" sz="4400" dirty="0"/>
              <a:t>Questions/Discussions</a:t>
            </a:r>
          </a:p>
          <a:p>
            <a:endParaRPr lang="en-US" sz="3600" dirty="0"/>
          </a:p>
          <a:p>
            <a:endParaRPr lang="en-US" sz="3600" dirty="0"/>
          </a:p>
        </p:txBody>
      </p:sp>
    </p:spTree>
    <p:extLst>
      <p:ext uri="{BB962C8B-B14F-4D97-AF65-F5344CB8AC3E}">
        <p14:creationId xmlns:p14="http://schemas.microsoft.com/office/powerpoint/2010/main" val="168026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9C879B10-B451-4B50-9C74-DE372130831C}"/>
              </a:ext>
            </a:extLst>
          </p:cNvPr>
          <p:cNvSpPr>
            <a:spLocks noGrp="1" noChangeArrowheads="1"/>
          </p:cNvSpPr>
          <p:nvPr>
            <p:ph type="title"/>
          </p:nvPr>
        </p:nvSpPr>
        <p:spPr/>
        <p:txBody>
          <a:bodyPr/>
          <a:lstStyle/>
          <a:p>
            <a:pPr>
              <a:defRPr/>
            </a:pPr>
            <a:r>
              <a:rPr lang="en-US" dirty="0"/>
              <a:t>Highway User Revenues</a:t>
            </a:r>
          </a:p>
        </p:txBody>
      </p:sp>
      <p:sp>
        <p:nvSpPr>
          <p:cNvPr id="22531" name="Rectangle 3">
            <a:extLst>
              <a:ext uri="{FF2B5EF4-FFF2-40B4-BE49-F238E27FC236}">
                <a16:creationId xmlns:a16="http://schemas.microsoft.com/office/drawing/2014/main" id="{545393C3-96D2-4F39-A9A5-BDFA83A88DB9}"/>
              </a:ext>
            </a:extLst>
          </p:cNvPr>
          <p:cNvSpPr>
            <a:spLocks noGrp="1" noChangeArrowheads="1"/>
          </p:cNvSpPr>
          <p:nvPr>
            <p:ph type="body" idx="1"/>
          </p:nvPr>
        </p:nvSpPr>
        <p:spPr/>
        <p:txBody>
          <a:bodyPr/>
          <a:lstStyle/>
          <a:p>
            <a:pPr marL="455613" indent="-455613">
              <a:buClr>
                <a:schemeClr val="accent1"/>
              </a:buClr>
              <a:buFontTx/>
              <a:buChar char="•"/>
            </a:pPr>
            <a:r>
              <a:rPr lang="en-US" altLang="en-US" sz="2800" dirty="0"/>
              <a:t>Referred to as “gas tax”</a:t>
            </a:r>
          </a:p>
          <a:p>
            <a:pPr marL="455613" indent="-455613">
              <a:buClr>
                <a:schemeClr val="accent1"/>
              </a:buClr>
              <a:buFontTx/>
              <a:buChar char="•"/>
            </a:pPr>
            <a:r>
              <a:rPr lang="en-US" altLang="en-US" sz="2800" dirty="0"/>
              <a:t>Cities and Towns receive 27.5% of collections</a:t>
            </a:r>
          </a:p>
          <a:p>
            <a:pPr marL="455613" indent="-455613">
              <a:buClr>
                <a:schemeClr val="accent1"/>
              </a:buClr>
              <a:buFontTx/>
              <a:buChar char="•"/>
            </a:pPr>
            <a:r>
              <a:rPr lang="en-US" altLang="en-US" sz="2800" dirty="0"/>
              <a:t>One half of distribution based on relation of Town’s population to other incorporated cities and towns in State based on decennial census</a:t>
            </a:r>
          </a:p>
          <a:p>
            <a:pPr marL="455613" indent="-455613">
              <a:buClr>
                <a:schemeClr val="accent1"/>
              </a:buClr>
              <a:buFontTx/>
              <a:buChar char="•"/>
            </a:pPr>
            <a:r>
              <a:rPr lang="en-US" altLang="en-US" sz="2800" dirty="0"/>
              <a:t>One half based on “county of origin” of gasoline sales and population described above</a:t>
            </a:r>
          </a:p>
          <a:p>
            <a:pPr marL="455613" indent="-455613">
              <a:buClr>
                <a:schemeClr val="accent1"/>
              </a:buClr>
              <a:buFontTx/>
              <a:buChar char="•"/>
            </a:pPr>
            <a:r>
              <a:rPr lang="en-US" altLang="en-US" sz="2800" dirty="0"/>
              <a:t>Can only be used on street and highway purposes</a:t>
            </a:r>
          </a:p>
          <a:p>
            <a:pPr marL="400050" lvl="1" indent="0">
              <a:buClr>
                <a:schemeClr val="accent1"/>
              </a:buClr>
              <a:buNone/>
            </a:pPr>
            <a:endParaRPr lang="en-US" altLang="en-US" sz="2000" dirty="0"/>
          </a:p>
          <a:p>
            <a:pPr marL="455613" indent="-455613">
              <a:buClr>
                <a:schemeClr val="tx1"/>
              </a:buClr>
              <a:buFont typeface="Wingdings" panose="05000000000000000000" pitchFamily="2" charset="2"/>
              <a:buNone/>
            </a:pPr>
            <a:endParaRPr lang="en-US" altLang="en-US" dirty="0"/>
          </a:p>
          <a:p>
            <a:pPr marL="0" indent="0">
              <a:buClr>
                <a:schemeClr val="tx1"/>
              </a:buClr>
              <a:buNone/>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9C879B10-B451-4B50-9C74-DE372130831C}"/>
              </a:ext>
            </a:extLst>
          </p:cNvPr>
          <p:cNvSpPr>
            <a:spLocks noGrp="1" noChangeArrowheads="1"/>
          </p:cNvSpPr>
          <p:nvPr>
            <p:ph type="title"/>
          </p:nvPr>
        </p:nvSpPr>
        <p:spPr/>
        <p:txBody>
          <a:bodyPr/>
          <a:lstStyle/>
          <a:p>
            <a:pPr>
              <a:defRPr/>
            </a:pPr>
            <a:r>
              <a:rPr lang="en-US" dirty="0"/>
              <a:t>Highway User Revenues</a:t>
            </a:r>
          </a:p>
        </p:txBody>
      </p:sp>
      <p:sp>
        <p:nvSpPr>
          <p:cNvPr id="22531" name="Rectangle 3">
            <a:extLst>
              <a:ext uri="{FF2B5EF4-FFF2-40B4-BE49-F238E27FC236}">
                <a16:creationId xmlns:a16="http://schemas.microsoft.com/office/drawing/2014/main" id="{545393C3-96D2-4F39-A9A5-BDFA83A88DB9}"/>
              </a:ext>
            </a:extLst>
          </p:cNvPr>
          <p:cNvSpPr>
            <a:spLocks noGrp="1" noChangeArrowheads="1"/>
          </p:cNvSpPr>
          <p:nvPr>
            <p:ph type="body" idx="1"/>
          </p:nvPr>
        </p:nvSpPr>
        <p:spPr/>
        <p:txBody>
          <a:bodyPr/>
          <a:lstStyle/>
          <a:p>
            <a:pPr>
              <a:buClr>
                <a:schemeClr val="accent1"/>
              </a:buClr>
            </a:pPr>
            <a:r>
              <a:rPr lang="en-US" altLang="en-US" sz="2800" dirty="0"/>
              <a:t>Street and Highway purposes in the public right of way include:</a:t>
            </a:r>
          </a:p>
          <a:p>
            <a:pPr lvl="1">
              <a:buClr>
                <a:schemeClr val="accent1"/>
              </a:buClr>
            </a:pPr>
            <a:r>
              <a:rPr lang="en-US" altLang="en-US" dirty="0"/>
              <a:t>Right of Way acquisition</a:t>
            </a:r>
          </a:p>
          <a:p>
            <a:pPr lvl="1">
              <a:buClr>
                <a:schemeClr val="accent1"/>
              </a:buClr>
            </a:pPr>
            <a:r>
              <a:rPr lang="en-US" altLang="en-US" dirty="0"/>
              <a:t>Paving of Streets</a:t>
            </a:r>
          </a:p>
          <a:p>
            <a:pPr lvl="1">
              <a:buClr>
                <a:schemeClr val="accent1"/>
              </a:buClr>
            </a:pPr>
            <a:r>
              <a:rPr lang="en-US" altLang="en-US" dirty="0"/>
              <a:t>Construction of sidewalks, curbs, gutters, street lighting and placement of traffic signals</a:t>
            </a:r>
          </a:p>
          <a:p>
            <a:pPr lvl="1">
              <a:buClr>
                <a:schemeClr val="accent1"/>
              </a:buClr>
            </a:pPr>
            <a:r>
              <a:rPr lang="en-US" altLang="en-US" dirty="0"/>
              <a:t>Maintenance and repair of streets</a:t>
            </a:r>
          </a:p>
          <a:p>
            <a:pPr lvl="1">
              <a:buClr>
                <a:schemeClr val="accent1"/>
              </a:buClr>
            </a:pPr>
            <a:r>
              <a:rPr lang="en-US" altLang="en-US" dirty="0"/>
              <a:t>Construction and reconstruction of streets</a:t>
            </a:r>
          </a:p>
          <a:p>
            <a:pPr lvl="1">
              <a:buClr>
                <a:schemeClr val="accent1"/>
              </a:buClr>
            </a:pPr>
            <a:r>
              <a:rPr lang="en-US" altLang="en-US" dirty="0"/>
              <a:t>Bridges</a:t>
            </a:r>
          </a:p>
          <a:p>
            <a:pPr marL="455613" indent="-455613">
              <a:buClr>
                <a:schemeClr val="tx1"/>
              </a:buClr>
              <a:buFont typeface="Wingdings" panose="05000000000000000000" pitchFamily="2" charset="2"/>
              <a:buNone/>
            </a:pPr>
            <a:endParaRPr lang="en-US" altLang="en-US" dirty="0"/>
          </a:p>
          <a:p>
            <a:pPr marL="0" indent="0">
              <a:buClr>
                <a:schemeClr val="tx1"/>
              </a:buClr>
              <a:buNone/>
            </a:pPr>
            <a:endParaRPr lang="en-US" altLang="en-US" dirty="0"/>
          </a:p>
        </p:txBody>
      </p:sp>
    </p:spTree>
    <p:extLst>
      <p:ext uri="{BB962C8B-B14F-4D97-AF65-F5344CB8AC3E}">
        <p14:creationId xmlns:p14="http://schemas.microsoft.com/office/powerpoint/2010/main" val="176113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a:extLst>
              <a:ext uri="{FF2B5EF4-FFF2-40B4-BE49-F238E27FC236}">
                <a16:creationId xmlns:a16="http://schemas.microsoft.com/office/drawing/2014/main" id="{F03C85EA-0AE0-4C43-B756-4D1013F98D1A}"/>
              </a:ext>
            </a:extLst>
          </p:cNvPr>
          <p:cNvSpPr>
            <a:spLocks noGrp="1" noChangeArrowheads="1"/>
          </p:cNvSpPr>
          <p:nvPr>
            <p:ph type="title"/>
          </p:nvPr>
        </p:nvSpPr>
        <p:spPr/>
        <p:txBody>
          <a:bodyPr/>
          <a:lstStyle/>
          <a:p>
            <a:pPr algn="ctr">
              <a:defRPr/>
            </a:pPr>
            <a:r>
              <a:rPr lang="en-US" dirty="0"/>
              <a:t>Vehicle License Tax</a:t>
            </a:r>
          </a:p>
        </p:txBody>
      </p:sp>
      <p:sp>
        <p:nvSpPr>
          <p:cNvPr id="24579" name="Rectangle 3">
            <a:extLst>
              <a:ext uri="{FF2B5EF4-FFF2-40B4-BE49-F238E27FC236}">
                <a16:creationId xmlns:a16="http://schemas.microsoft.com/office/drawing/2014/main" id="{A1A2197D-0D97-4FA0-8FCE-1D956394D611}"/>
              </a:ext>
            </a:extLst>
          </p:cNvPr>
          <p:cNvSpPr>
            <a:spLocks noGrp="1" noChangeArrowheads="1"/>
          </p:cNvSpPr>
          <p:nvPr>
            <p:ph type="body" idx="1"/>
          </p:nvPr>
        </p:nvSpPr>
        <p:spPr>
          <a:xfrm>
            <a:off x="942975" y="1511300"/>
            <a:ext cx="7061200" cy="4267200"/>
          </a:xfrm>
        </p:spPr>
        <p:txBody>
          <a:bodyPr/>
          <a:lstStyle/>
          <a:p>
            <a:pPr marL="455613" indent="-455613">
              <a:buClr>
                <a:schemeClr val="accent1"/>
              </a:buClr>
              <a:buFontTx/>
              <a:buChar char="•"/>
            </a:pPr>
            <a:r>
              <a:rPr lang="en-US" altLang="en-US" dirty="0"/>
              <a:t>20% of revenues for licensing are distributed to cities and towns</a:t>
            </a:r>
          </a:p>
          <a:p>
            <a:pPr marL="455613" indent="-455613">
              <a:buClr>
                <a:schemeClr val="accent1"/>
              </a:buClr>
              <a:buFontTx/>
              <a:buChar char="•"/>
            </a:pPr>
            <a:r>
              <a:rPr lang="en-US" altLang="en-US" dirty="0"/>
              <a:t>Distribution is based on population in relation to total incorporated population of the county</a:t>
            </a:r>
          </a:p>
          <a:p>
            <a:pPr marL="455613" indent="-455613">
              <a:buClr>
                <a:schemeClr val="accent1"/>
              </a:buClr>
              <a:buFontTx/>
              <a:buChar char="•"/>
            </a:pPr>
            <a:r>
              <a:rPr lang="en-US" altLang="en-US" dirty="0"/>
              <a:t>Funds can be used for any municipal public purpose</a:t>
            </a:r>
          </a:p>
          <a:p>
            <a:pPr marL="455613" indent="-455613">
              <a:buClr>
                <a:schemeClr val="tx1"/>
              </a:buClr>
              <a:buFont typeface="Wingdings" panose="05000000000000000000" pitchFamily="2" charset="2"/>
              <a:buNone/>
            </a:pPr>
            <a:endParaRPr lang="en-US" altLang="en-US" dirty="0"/>
          </a:p>
          <a:p>
            <a:pPr marL="455613" indent="-455613">
              <a:buClr>
                <a:schemeClr val="tx1"/>
              </a:buClr>
              <a:buFont typeface="Wingdings" panose="05000000000000000000" pitchFamily="2" charset="2"/>
              <a:buChar char="ü"/>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Service Funds</a:t>
            </a:r>
          </a:p>
        </p:txBody>
      </p:sp>
      <p:sp>
        <p:nvSpPr>
          <p:cNvPr id="3" name="Content Placeholder 2"/>
          <p:cNvSpPr>
            <a:spLocks noGrp="1"/>
          </p:cNvSpPr>
          <p:nvPr>
            <p:ph idx="1"/>
          </p:nvPr>
        </p:nvSpPr>
        <p:spPr/>
        <p:txBody>
          <a:bodyPr>
            <a:normAutofit/>
          </a:bodyPr>
          <a:lstStyle/>
          <a:p>
            <a:r>
              <a:rPr lang="en-US" sz="3600" dirty="0"/>
              <a:t>Fleet Management</a:t>
            </a:r>
          </a:p>
          <a:p>
            <a:r>
              <a:rPr lang="en-US" sz="3600" dirty="0"/>
              <a:t>Risk Management</a:t>
            </a:r>
          </a:p>
          <a:p>
            <a:r>
              <a:rPr lang="en-US" sz="3600" dirty="0"/>
              <a:t>Information Technology/GIS</a:t>
            </a:r>
          </a:p>
          <a:p>
            <a:r>
              <a:rPr lang="en-US" sz="3600" dirty="0"/>
              <a:t>Human Resources</a:t>
            </a:r>
          </a:p>
        </p:txBody>
      </p:sp>
    </p:spTree>
    <p:extLst>
      <p:ext uri="{BB962C8B-B14F-4D97-AF65-F5344CB8AC3E}">
        <p14:creationId xmlns:p14="http://schemas.microsoft.com/office/powerpoint/2010/main" val="50404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tx1"/>
                </a:solidFill>
              </a:rPr>
              <a:t>Interfund</a:t>
            </a:r>
            <a:r>
              <a:rPr lang="en-US" dirty="0">
                <a:solidFill>
                  <a:schemeClr val="tx1"/>
                </a:solidFill>
              </a:rPr>
              <a:t> Transfers</a:t>
            </a:r>
          </a:p>
        </p:txBody>
      </p:sp>
      <p:sp>
        <p:nvSpPr>
          <p:cNvPr id="3" name="Content Placeholder 2"/>
          <p:cNvSpPr>
            <a:spLocks noGrp="1"/>
          </p:cNvSpPr>
          <p:nvPr>
            <p:ph idx="1"/>
          </p:nvPr>
        </p:nvSpPr>
        <p:spPr/>
        <p:txBody>
          <a:bodyPr/>
          <a:lstStyle/>
          <a:p>
            <a:endParaRPr lang="en-US" dirty="0">
              <a:latin typeface="+mj-lt"/>
            </a:endParaRPr>
          </a:p>
          <a:p>
            <a:pPr>
              <a:buFont typeface="Wingdings" pitchFamily="2" charset="2"/>
              <a:buChar char="§"/>
            </a:pPr>
            <a:r>
              <a:rPr lang="en-US" sz="3200" dirty="0">
                <a:latin typeface="+mj-lt"/>
              </a:rPr>
              <a:t>HURF Fund</a:t>
            </a:r>
          </a:p>
          <a:p>
            <a:pPr>
              <a:buFont typeface="Wingdings" pitchFamily="2" charset="2"/>
              <a:buChar char="§"/>
            </a:pPr>
            <a:r>
              <a:rPr lang="en-US" sz="3200" dirty="0">
                <a:latin typeface="+mj-lt"/>
              </a:rPr>
              <a:t>Utility Fund</a:t>
            </a:r>
          </a:p>
          <a:p>
            <a:pPr>
              <a:buFont typeface="Wingdings" pitchFamily="2" charset="2"/>
              <a:buChar char="§"/>
            </a:pPr>
            <a:r>
              <a:rPr lang="en-US" sz="3200" dirty="0">
                <a:latin typeface="+mj-lt"/>
              </a:rPr>
              <a:t>Sanitation Fund</a:t>
            </a:r>
          </a:p>
          <a:p>
            <a:pPr>
              <a:buFont typeface="Wingdings" pitchFamily="2" charset="2"/>
              <a:buChar char="§"/>
            </a:pPr>
            <a:r>
              <a:rPr lang="en-US" sz="3200" dirty="0">
                <a:latin typeface="+mj-lt"/>
              </a:rPr>
              <a:t>Ambulance Fund</a:t>
            </a:r>
          </a:p>
        </p:txBody>
      </p:sp>
      <p:pic>
        <p:nvPicPr>
          <p:cNvPr id="1026" name="Picture 2" descr="C:\Users\Owner\AppData\Local\Microsoft\Windows\Temporary Internet Files\Content.IE5\R1HF21GT\MC9000193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86000"/>
            <a:ext cx="2636506" cy="418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0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7488"/>
            <a:ext cx="8040688" cy="1443037"/>
          </a:xfrm>
        </p:spPr>
        <p:txBody>
          <a:bodyPr/>
          <a:lstStyle/>
          <a:p>
            <a:pPr eaLnBrk="1" hangingPunct="1">
              <a:defRPr/>
            </a:pPr>
            <a:r>
              <a:rPr lang="en-US" dirty="0"/>
              <a:t>Property Taxes- Municipal</a:t>
            </a:r>
          </a:p>
        </p:txBody>
      </p:sp>
      <p:sp>
        <p:nvSpPr>
          <p:cNvPr id="3" name="Content Placeholder 2"/>
          <p:cNvSpPr>
            <a:spLocks noGrp="1"/>
          </p:cNvSpPr>
          <p:nvPr>
            <p:ph idx="1"/>
          </p:nvPr>
        </p:nvSpPr>
        <p:spPr>
          <a:xfrm>
            <a:off x="804863" y="1566863"/>
            <a:ext cx="7467600" cy="3951287"/>
          </a:xfrm>
        </p:spPr>
        <p:txBody>
          <a:bodyPr>
            <a:noAutofit/>
          </a:bodyPr>
          <a:lstStyle/>
          <a:p>
            <a:pPr eaLnBrk="1" hangingPunct="1">
              <a:buClrTx/>
              <a:buFont typeface="Arial" panose="020B0604020202020204" pitchFamily="34" charset="0"/>
              <a:buChar char="•"/>
              <a:defRPr/>
            </a:pPr>
            <a:r>
              <a:rPr lang="en-US" sz="3200" dirty="0">
                <a:latin typeface="+mj-lt"/>
              </a:rPr>
              <a:t>Primary tax rate can be used for any municipal purpose</a:t>
            </a:r>
          </a:p>
          <a:p>
            <a:pPr eaLnBrk="1" hangingPunct="1">
              <a:buClrTx/>
              <a:buFont typeface="Arial" panose="020B0604020202020204" pitchFamily="34" charset="0"/>
              <a:buChar char="•"/>
              <a:defRPr/>
            </a:pPr>
            <a:r>
              <a:rPr lang="en-US" sz="3200" dirty="0">
                <a:latin typeface="+mj-lt"/>
              </a:rPr>
              <a:t>Secondary rate can only be used for payment of debt service (principal and interest) on bonds approved by voters</a:t>
            </a:r>
          </a:p>
        </p:txBody>
      </p:sp>
    </p:spTree>
    <p:extLst>
      <p:ext uri="{BB962C8B-B14F-4D97-AF65-F5344CB8AC3E}">
        <p14:creationId xmlns:p14="http://schemas.microsoft.com/office/powerpoint/2010/main" val="3140408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28" y="417922"/>
            <a:ext cx="7467600" cy="953678"/>
          </a:xfrm>
        </p:spPr>
        <p:txBody>
          <a:bodyPr/>
          <a:lstStyle/>
          <a:p>
            <a:pPr algn="ctr"/>
            <a:r>
              <a:rPr lang="en-US" dirty="0">
                <a:solidFill>
                  <a:schemeClr val="tx1"/>
                </a:solidFill>
              </a:rPr>
              <a:t>Property Taxes</a:t>
            </a:r>
          </a:p>
        </p:txBody>
      </p:sp>
      <p:sp>
        <p:nvSpPr>
          <p:cNvPr id="3" name="Content Placeholder 2"/>
          <p:cNvSpPr>
            <a:spLocks noGrp="1"/>
          </p:cNvSpPr>
          <p:nvPr>
            <p:ph idx="1"/>
          </p:nvPr>
        </p:nvSpPr>
        <p:spPr>
          <a:xfrm>
            <a:off x="564446" y="1371600"/>
            <a:ext cx="7467600" cy="4800600"/>
          </a:xfrm>
        </p:spPr>
        <p:txBody>
          <a:bodyPr>
            <a:noAutofit/>
          </a:bodyPr>
          <a:lstStyle/>
          <a:p>
            <a:pPr>
              <a:buFont typeface="Wingdings" pitchFamily="2" charset="2"/>
              <a:buChar char="§"/>
            </a:pPr>
            <a:r>
              <a:rPr lang="en-US" dirty="0">
                <a:latin typeface="+mj-lt"/>
              </a:rPr>
              <a:t>Primary tax levy is limited to an increase of two percent more than the previous year's maximum allowable primary levy plus an increased dollar amount due to a net gain in property not taxed the previous year.</a:t>
            </a:r>
          </a:p>
          <a:p>
            <a:pPr>
              <a:buFont typeface="Wingdings" pitchFamily="2" charset="2"/>
              <a:buChar char="§"/>
            </a:pPr>
            <a:r>
              <a:rPr lang="en-US" dirty="0">
                <a:latin typeface="+mj-lt"/>
              </a:rPr>
              <a:t>No statutory limit on secondary tax rate.</a:t>
            </a:r>
          </a:p>
          <a:p>
            <a:pPr>
              <a:buFont typeface="Wingdings" pitchFamily="2" charset="2"/>
              <a:buChar char="§"/>
            </a:pPr>
            <a:r>
              <a:rPr lang="en-US" dirty="0">
                <a:latin typeface="+mj-lt"/>
              </a:rPr>
              <a:t>New primary property tax levy must be approved by voters, 3</a:t>
            </a:r>
            <a:r>
              <a:rPr lang="en-US" baseline="30000" dirty="0">
                <a:latin typeface="+mj-lt"/>
              </a:rPr>
              <a:t>rd</a:t>
            </a:r>
            <a:r>
              <a:rPr lang="en-US" dirty="0">
                <a:latin typeface="+mj-lt"/>
              </a:rPr>
              <a:t> Tuesday in May</a:t>
            </a:r>
          </a:p>
          <a:p>
            <a:pPr>
              <a:buFont typeface="Wingdings" pitchFamily="2" charset="2"/>
              <a:buChar char="§"/>
            </a:pPr>
            <a:endParaRPr lang="en-US" dirty="0">
              <a:latin typeface="+mj-lt"/>
            </a:endParaRPr>
          </a:p>
          <a:p>
            <a:pPr>
              <a:buFont typeface="Wingdings" pitchFamily="2" charset="2"/>
              <a:buChar char="§"/>
            </a:pPr>
            <a:endParaRPr lang="en-US" dirty="0">
              <a:latin typeface="+mj-lt"/>
            </a:endParaRPr>
          </a:p>
          <a:p>
            <a:pPr marL="0" indent="0">
              <a:buNone/>
            </a:pPr>
            <a:endParaRPr lang="en-US" sz="3200" dirty="0">
              <a:latin typeface="+mj-lt"/>
            </a:endParaRPr>
          </a:p>
        </p:txBody>
      </p:sp>
    </p:spTree>
    <p:extLst>
      <p:ext uri="{BB962C8B-B14F-4D97-AF65-F5344CB8AC3E}">
        <p14:creationId xmlns:p14="http://schemas.microsoft.com/office/powerpoint/2010/main" val="108710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Truth in Taxation</a:t>
            </a:r>
          </a:p>
        </p:txBody>
      </p:sp>
      <p:sp>
        <p:nvSpPr>
          <p:cNvPr id="2" name="Content Placeholder 1"/>
          <p:cNvSpPr>
            <a:spLocks noGrp="1"/>
          </p:cNvSpPr>
          <p:nvPr>
            <p:ph idx="1"/>
          </p:nvPr>
        </p:nvSpPr>
        <p:spPr>
          <a:xfrm>
            <a:off x="762000" y="2286000"/>
            <a:ext cx="7408333" cy="3450696"/>
          </a:xfrm>
        </p:spPr>
        <p:txBody>
          <a:bodyPr>
            <a:normAutofit fontScale="92500" lnSpcReduction="20000"/>
          </a:bodyPr>
          <a:lstStyle/>
          <a:p>
            <a:r>
              <a:rPr lang="en-US" sz="3600" dirty="0"/>
              <a:t>Levy versus rate!</a:t>
            </a:r>
          </a:p>
          <a:p>
            <a:r>
              <a:rPr lang="en-US" sz="3600" dirty="0"/>
              <a:t> Bottom line, if current AV goes up, truth in taxation may be required</a:t>
            </a:r>
          </a:p>
          <a:p>
            <a:r>
              <a:rPr lang="en-US" sz="3600" dirty="0"/>
              <a:t>Citizen perspective:  If you had a house that was valued at $100K last year and it is valued at $110K this year and the rate stays the same, your levy is going up!</a:t>
            </a:r>
          </a:p>
        </p:txBody>
      </p:sp>
    </p:spTree>
    <p:extLst>
      <p:ext uri="{BB962C8B-B14F-4D97-AF65-F5344CB8AC3E}">
        <p14:creationId xmlns:p14="http://schemas.microsoft.com/office/powerpoint/2010/main" val="1337291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408333" cy="3450696"/>
          </a:xfrm>
        </p:spPr>
        <p:txBody>
          <a:bodyPr>
            <a:normAutofit fontScale="92500" lnSpcReduction="20000"/>
          </a:bodyPr>
          <a:lstStyle/>
          <a:p>
            <a:r>
              <a:rPr lang="en-US" sz="3600" dirty="0"/>
              <a:t>Notice published twice a week.</a:t>
            </a:r>
          </a:p>
          <a:p>
            <a:r>
              <a:rPr lang="en-US" sz="3600" dirty="0"/>
              <a:t>1</a:t>
            </a:r>
            <a:r>
              <a:rPr lang="en-US" sz="3600" baseline="30000" dirty="0"/>
              <a:t>st</a:t>
            </a:r>
            <a:r>
              <a:rPr lang="en-US" sz="3600" dirty="0"/>
              <a:t> publication at least 14 days but not more than 20 days before public hearing</a:t>
            </a:r>
          </a:p>
          <a:p>
            <a:r>
              <a:rPr lang="en-US" sz="3600" dirty="0"/>
              <a:t>2</a:t>
            </a:r>
            <a:r>
              <a:rPr lang="en-US" sz="3600" baseline="30000" dirty="0"/>
              <a:t>nd</a:t>
            </a:r>
            <a:r>
              <a:rPr lang="en-US" sz="3600" dirty="0"/>
              <a:t> publication at least 7 days but not more than 10 days before public hearing</a:t>
            </a:r>
          </a:p>
          <a:p>
            <a:r>
              <a:rPr lang="en-US" sz="3600" dirty="0"/>
              <a:t>Hearing must be held at least 14 days before the adoption of the levy </a:t>
            </a:r>
          </a:p>
        </p:txBody>
      </p:sp>
      <p:sp>
        <p:nvSpPr>
          <p:cNvPr id="3" name="Title 2"/>
          <p:cNvSpPr>
            <a:spLocks noGrp="1"/>
          </p:cNvSpPr>
          <p:nvPr>
            <p:ph type="title"/>
          </p:nvPr>
        </p:nvSpPr>
        <p:spPr/>
        <p:txBody>
          <a:bodyPr/>
          <a:lstStyle/>
          <a:p>
            <a:r>
              <a:rPr lang="en-US" dirty="0"/>
              <a:t>Truth in Taxation</a:t>
            </a:r>
          </a:p>
        </p:txBody>
      </p:sp>
    </p:spTree>
    <p:extLst>
      <p:ext uri="{BB962C8B-B14F-4D97-AF65-F5344CB8AC3E}">
        <p14:creationId xmlns:p14="http://schemas.microsoft.com/office/powerpoint/2010/main" val="268225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09800"/>
            <a:ext cx="7408333" cy="3450696"/>
          </a:xfrm>
        </p:spPr>
        <p:txBody>
          <a:bodyPr>
            <a:normAutofit fontScale="92500" lnSpcReduction="20000"/>
          </a:bodyPr>
          <a:lstStyle/>
          <a:p>
            <a:r>
              <a:rPr lang="en-US" sz="3200" dirty="0"/>
              <a:t>Hearings for Truth in Taxation, levy and final budget can be combined</a:t>
            </a:r>
          </a:p>
          <a:p>
            <a:r>
              <a:rPr lang="en-US" sz="3200" dirty="0"/>
              <a:t>Truth in Taxation hearing MUST be held before the adoption of final budget</a:t>
            </a:r>
          </a:p>
          <a:p>
            <a:r>
              <a:rPr lang="en-US" sz="3200" dirty="0"/>
              <a:t>Publication cannot be published in classified or legal sections</a:t>
            </a:r>
          </a:p>
          <a:p>
            <a:r>
              <a:rPr lang="en-US" sz="3200" dirty="0"/>
              <a:t>Notice must be ¼ of page in size and surrounded by a border of 1/8 inch</a:t>
            </a:r>
          </a:p>
          <a:p>
            <a:pPr marL="0" indent="0">
              <a:buNone/>
            </a:pPr>
            <a:endParaRPr lang="en-US" sz="3200" dirty="0"/>
          </a:p>
        </p:txBody>
      </p:sp>
      <p:sp>
        <p:nvSpPr>
          <p:cNvPr id="3" name="Title 2"/>
          <p:cNvSpPr>
            <a:spLocks noGrp="1"/>
          </p:cNvSpPr>
          <p:nvPr>
            <p:ph type="title"/>
          </p:nvPr>
        </p:nvSpPr>
        <p:spPr/>
        <p:txBody>
          <a:bodyPr/>
          <a:lstStyle/>
          <a:p>
            <a:r>
              <a:rPr lang="en-US" dirty="0"/>
              <a:t>Truth in Taxation</a:t>
            </a:r>
          </a:p>
        </p:txBody>
      </p:sp>
    </p:spTree>
    <p:extLst>
      <p:ext uri="{BB962C8B-B14F-4D97-AF65-F5344CB8AC3E}">
        <p14:creationId xmlns:p14="http://schemas.microsoft.com/office/powerpoint/2010/main" val="235630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13" y="1150938"/>
            <a:ext cx="6254750" cy="1362075"/>
          </a:xfrm>
        </p:spPr>
        <p:txBody>
          <a:bodyPr/>
          <a:lstStyle/>
          <a:p>
            <a:pPr algn="ctr" eaLnBrk="1" hangingPunct="1">
              <a:defRPr/>
            </a:pPr>
            <a:r>
              <a:rPr lang="en-US" sz="4400" b="1" dirty="0"/>
              <a:t>Revenues</a:t>
            </a:r>
          </a:p>
        </p:txBody>
      </p:sp>
      <p:pic>
        <p:nvPicPr>
          <p:cNvPr id="25603" name="Picture 2" descr="C:\Users\Owner\AppData\Local\Microsoft\Windows\Temporary Internet Files\Content.IE5\753TTLEE\MC9004398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35313"/>
            <a:ext cx="29178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41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7408333" cy="3450696"/>
          </a:xfrm>
        </p:spPr>
        <p:txBody>
          <a:bodyPr>
            <a:noAutofit/>
          </a:bodyPr>
          <a:lstStyle/>
          <a:p>
            <a:r>
              <a:rPr lang="en-US" sz="2800" dirty="0"/>
              <a:t>Headline  must  read “Truth in Taxation Hearing-Notification of Tax Increase”  at 18 point type</a:t>
            </a:r>
          </a:p>
          <a:p>
            <a:r>
              <a:rPr lang="en-US" sz="2800" dirty="0"/>
              <a:t>If you have truth in taxation, you MUST adopt tentative budget BEFORE statutory deadline of July 15</a:t>
            </a:r>
          </a:p>
          <a:p>
            <a:r>
              <a:rPr lang="en-US" sz="2800" dirty="0"/>
              <a:t>AGAIN, if rate remains the same, but AV increases above new construction, you must do truth in taxation notice procedures</a:t>
            </a:r>
          </a:p>
        </p:txBody>
      </p:sp>
      <p:sp>
        <p:nvSpPr>
          <p:cNvPr id="3" name="Title 2"/>
          <p:cNvSpPr>
            <a:spLocks noGrp="1"/>
          </p:cNvSpPr>
          <p:nvPr>
            <p:ph type="title"/>
          </p:nvPr>
        </p:nvSpPr>
        <p:spPr/>
        <p:txBody>
          <a:bodyPr/>
          <a:lstStyle/>
          <a:p>
            <a:r>
              <a:rPr lang="en-US" dirty="0"/>
              <a:t>Truth in Taxation</a:t>
            </a:r>
          </a:p>
        </p:txBody>
      </p:sp>
    </p:spTree>
    <p:extLst>
      <p:ext uri="{BB962C8B-B14F-4D97-AF65-F5344CB8AC3E}">
        <p14:creationId xmlns:p14="http://schemas.microsoft.com/office/powerpoint/2010/main" val="417909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 Balances</a:t>
            </a:r>
          </a:p>
        </p:txBody>
      </p:sp>
      <p:sp>
        <p:nvSpPr>
          <p:cNvPr id="3" name="Content Placeholder 2"/>
          <p:cNvSpPr>
            <a:spLocks noGrp="1"/>
          </p:cNvSpPr>
          <p:nvPr>
            <p:ph idx="1"/>
          </p:nvPr>
        </p:nvSpPr>
        <p:spPr>
          <a:xfrm>
            <a:off x="381000" y="1752600"/>
            <a:ext cx="8229600" cy="4525963"/>
          </a:xfrm>
        </p:spPr>
        <p:txBody>
          <a:bodyPr>
            <a:normAutofit/>
          </a:bodyPr>
          <a:lstStyle/>
          <a:p>
            <a:pPr>
              <a:buFont typeface="Wingdings" pitchFamily="2" charset="2"/>
              <a:buChar char="§"/>
            </a:pPr>
            <a:r>
              <a:rPr lang="en-US" sz="3200" dirty="0"/>
              <a:t>“Net” funds at end of fiscal year</a:t>
            </a:r>
          </a:p>
          <a:p>
            <a:pPr>
              <a:buFont typeface="Wingdings" pitchFamily="2" charset="2"/>
              <a:buChar char="§"/>
            </a:pPr>
            <a:r>
              <a:rPr lang="en-US" sz="3200" dirty="0"/>
              <a:t>Example:  Town started out with $2 million FY19, added revenues, subtracted out expenditures to come up with “fund balance” which could be a positive or a deficit.</a:t>
            </a:r>
          </a:p>
        </p:txBody>
      </p:sp>
      <p:pic>
        <p:nvPicPr>
          <p:cNvPr id="5122" name="Picture 2" descr="C:\Program Files (x86)\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648200"/>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45B3F9A-5CFF-48B6-A133-6A95646BDB7F}"/>
              </a:ext>
            </a:extLst>
          </p:cNvPr>
          <p:cNvSpPr>
            <a:spLocks noGrp="1"/>
          </p:cNvSpPr>
          <p:nvPr>
            <p:ph type="title"/>
          </p:nvPr>
        </p:nvSpPr>
        <p:spPr bwMode="auto">
          <a:xfrm>
            <a:off x="1866900" y="217488"/>
            <a:ext cx="5410200" cy="1154112"/>
          </a:xfrm>
        </p:spPr>
        <p:txBody>
          <a:bodyPr wrap="square" numCol="1" anchorCtr="0" compatLnSpc="1">
            <a:prstTxWarp prst="textNoShape">
              <a:avLst/>
            </a:prstTxWarp>
          </a:bodyPr>
          <a:lstStyle/>
          <a:p>
            <a:pPr eaLnBrk="1" hangingPunct="1"/>
            <a:r>
              <a:rPr lang="en-US" altLang="en-US" sz="4800" dirty="0">
                <a:effectLst/>
                <a:latin typeface="Calibri" panose="020F0502020204030204" pitchFamily="34" charset="0"/>
              </a:rPr>
              <a:t>Fund Balances</a:t>
            </a:r>
          </a:p>
        </p:txBody>
      </p:sp>
      <p:sp>
        <p:nvSpPr>
          <p:cNvPr id="23555" name="Content Placeholder 2">
            <a:extLst>
              <a:ext uri="{FF2B5EF4-FFF2-40B4-BE49-F238E27FC236}">
                <a16:creationId xmlns:a16="http://schemas.microsoft.com/office/drawing/2014/main" id="{B7644C8C-5804-47CA-AE2A-FAF519793CDE}"/>
              </a:ext>
            </a:extLst>
          </p:cNvPr>
          <p:cNvSpPr>
            <a:spLocks noGrp="1"/>
          </p:cNvSpPr>
          <p:nvPr>
            <p:ph idx="1"/>
          </p:nvPr>
        </p:nvSpPr>
        <p:spPr>
          <a:xfrm>
            <a:off x="304800" y="1371600"/>
            <a:ext cx="8229600" cy="4525963"/>
          </a:xfrm>
        </p:spPr>
        <p:txBody>
          <a:bodyPr>
            <a:normAutofit lnSpcReduction="10000"/>
          </a:bodyPr>
          <a:lstStyle/>
          <a:p>
            <a:pPr eaLnBrk="1" hangingPunct="1"/>
            <a:r>
              <a:rPr lang="en-US" altLang="en-US" sz="3600" dirty="0">
                <a:latin typeface="Calibri" panose="020F0502020204030204" pitchFamily="34" charset="0"/>
              </a:rPr>
              <a:t>One checking account all funds go into INCLUDING RESTRICTED FUNDS</a:t>
            </a:r>
          </a:p>
          <a:p>
            <a:pPr eaLnBrk="1" hangingPunct="1"/>
            <a:r>
              <a:rPr lang="en-US" altLang="en-US" sz="3600" dirty="0">
                <a:latin typeface="Calibri" panose="020F0502020204030204" pitchFamily="34" charset="0"/>
              </a:rPr>
              <a:t>Cash goes up and down but at the end of the year, as long as revenues meet budget collections and exp. don’t exceed budget, the Town still has their fund balance amount they started out with at the beginning of the fiscal year. </a:t>
            </a:r>
          </a:p>
        </p:txBody>
      </p:sp>
      <p:pic>
        <p:nvPicPr>
          <p:cNvPr id="23556" name="Picture 2">
            <a:extLst>
              <a:ext uri="{FF2B5EF4-FFF2-40B4-BE49-F238E27FC236}">
                <a16:creationId xmlns:a16="http://schemas.microsoft.com/office/drawing/2014/main" id="{E7BF803D-6FC3-49B7-87EC-AC6E812F9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40488"/>
            <a:ext cx="1139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2438400"/>
            <a:ext cx="7772400" cy="1362456"/>
          </a:xfrm>
        </p:spPr>
        <p:txBody>
          <a:bodyPr/>
          <a:lstStyle/>
          <a:p>
            <a:pPr algn="ctr"/>
            <a:r>
              <a:rPr lang="en-US" sz="4800" dirty="0">
                <a:solidFill>
                  <a:schemeClr val="tx1"/>
                </a:solidFill>
                <a:effectLst/>
              </a:rPr>
              <a:t>Special Revenue Funds</a:t>
            </a:r>
          </a:p>
        </p:txBody>
      </p:sp>
    </p:spTree>
    <p:extLst>
      <p:ext uri="{BB962C8B-B14F-4D97-AF65-F5344CB8AC3E}">
        <p14:creationId xmlns:p14="http://schemas.microsoft.com/office/powerpoint/2010/main" val="289208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Revenue Funds</a:t>
            </a:r>
          </a:p>
        </p:txBody>
      </p:sp>
      <p:sp>
        <p:nvSpPr>
          <p:cNvPr id="3" name="Content Placeholder 2"/>
          <p:cNvSpPr>
            <a:spLocks noGrp="1"/>
          </p:cNvSpPr>
          <p:nvPr>
            <p:ph idx="1"/>
          </p:nvPr>
        </p:nvSpPr>
        <p:spPr/>
        <p:txBody>
          <a:bodyPr>
            <a:normAutofit/>
          </a:bodyPr>
          <a:lstStyle/>
          <a:p>
            <a:pPr>
              <a:buFont typeface="Wingdings" pitchFamily="2" charset="2"/>
              <a:buChar char="§"/>
            </a:pPr>
            <a:r>
              <a:rPr lang="en-US" sz="3600" dirty="0"/>
              <a:t>Revenues collected for specific purpose and are restricted in their use</a:t>
            </a:r>
          </a:p>
          <a:p>
            <a:pPr>
              <a:buFont typeface="Wingdings" pitchFamily="2" charset="2"/>
              <a:buChar char="§"/>
            </a:pPr>
            <a:r>
              <a:rPr lang="en-US" sz="3600" dirty="0"/>
              <a:t>Highway User Revenue Fund (HURF), County Excise Tax Fund, Grants</a:t>
            </a:r>
          </a:p>
        </p:txBody>
      </p:sp>
    </p:spTree>
    <p:extLst>
      <p:ext uri="{BB962C8B-B14F-4D97-AF65-F5344CB8AC3E}">
        <p14:creationId xmlns:p14="http://schemas.microsoft.com/office/powerpoint/2010/main" val="118451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2438400"/>
            <a:ext cx="7772400" cy="1362456"/>
          </a:xfrm>
        </p:spPr>
        <p:txBody>
          <a:bodyPr/>
          <a:lstStyle/>
          <a:p>
            <a:pPr algn="ctr"/>
            <a:r>
              <a:rPr lang="en-US" sz="4800" dirty="0">
                <a:solidFill>
                  <a:schemeClr val="tx1"/>
                </a:solidFill>
                <a:effectLst/>
              </a:rPr>
              <a:t>Enterprise Funds</a:t>
            </a:r>
          </a:p>
        </p:txBody>
      </p:sp>
      <p:pic>
        <p:nvPicPr>
          <p:cNvPr id="2050" name="Picture 2" descr="Description: Description: C:\Users\Owner\AppData\Local\Microsoft\Windows\Temporary Internet Files\Content.Outlook\HD04JAUA\PWC 1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396471"/>
            <a:ext cx="1143000" cy="39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Owner\AppData\Local\Microsoft\Windows\Temporary Internet Files\Content.IE5\R1HF21GT\MP9004277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914400"/>
            <a:ext cx="1181100" cy="118225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Owner\AppData\Local\Microsoft\Windows\Temporary Internet Files\Content.IE5\QZHF4CZE\MC9003113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914401"/>
            <a:ext cx="1440485" cy="12856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Owner\AppData\Local\Microsoft\Windows\Temporary Internet Files\Content.IE5\PFJXE84Z\MC90043363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400" y="4572000"/>
            <a:ext cx="1841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Owner\AppData\Local\Microsoft\Windows\Temporary Internet Files\Content.IE5\R1HF21GT\MC90036561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332514"/>
            <a:ext cx="1827886" cy="182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731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Enterprise Funds</a:t>
            </a:r>
          </a:p>
        </p:txBody>
      </p:sp>
      <p:sp>
        <p:nvSpPr>
          <p:cNvPr id="3" name="Content Placeholder 2"/>
          <p:cNvSpPr>
            <a:spLocks noGrp="1"/>
          </p:cNvSpPr>
          <p:nvPr>
            <p:ph idx="1"/>
          </p:nvPr>
        </p:nvSpPr>
        <p:spPr>
          <a:xfrm>
            <a:off x="838200" y="1828800"/>
            <a:ext cx="7467600" cy="3951337"/>
          </a:xfrm>
        </p:spPr>
        <p:txBody>
          <a:bodyPr>
            <a:normAutofit fontScale="92500" lnSpcReduction="10000"/>
          </a:bodyPr>
          <a:lstStyle/>
          <a:p>
            <a:pPr>
              <a:buFont typeface="Wingdings" pitchFamily="2" charset="2"/>
              <a:buChar char="§"/>
            </a:pPr>
            <a:r>
              <a:rPr lang="en-US" sz="3200" dirty="0"/>
              <a:t>Like a business, needs to be “self supporting”</a:t>
            </a:r>
          </a:p>
          <a:p>
            <a:pPr>
              <a:buFont typeface="Wingdings" pitchFamily="2" charset="2"/>
              <a:buChar char="§"/>
            </a:pPr>
            <a:r>
              <a:rPr lang="en-US" sz="3200" dirty="0"/>
              <a:t>Revenues cover cost of providing service</a:t>
            </a:r>
          </a:p>
          <a:p>
            <a:pPr>
              <a:buFont typeface="Wingdings" pitchFamily="2" charset="2"/>
              <a:buChar char="§"/>
            </a:pPr>
            <a:r>
              <a:rPr lang="en-US" sz="3200" dirty="0"/>
              <a:t>User based versus tax based revenues</a:t>
            </a:r>
          </a:p>
          <a:p>
            <a:pPr>
              <a:buFont typeface="Wingdings" pitchFamily="2" charset="2"/>
              <a:buChar char="§"/>
            </a:pPr>
            <a:r>
              <a:rPr lang="en-US" sz="3200" dirty="0"/>
              <a:t>Enterprise Funds: </a:t>
            </a:r>
          </a:p>
          <a:p>
            <a:pPr lvl="1">
              <a:buFont typeface="Wingdings" pitchFamily="2" charset="2"/>
              <a:buChar char="§"/>
            </a:pPr>
            <a:r>
              <a:rPr lang="en-US" sz="3000" dirty="0"/>
              <a:t>Utilities (Water &amp; Sewer)</a:t>
            </a:r>
          </a:p>
          <a:p>
            <a:pPr lvl="1">
              <a:buFont typeface="Wingdings" pitchFamily="2" charset="2"/>
              <a:buChar char="§"/>
            </a:pPr>
            <a:r>
              <a:rPr lang="en-US" sz="3000" dirty="0"/>
              <a:t>Ambulance</a:t>
            </a:r>
          </a:p>
          <a:p>
            <a:pPr lvl="1">
              <a:buFont typeface="Wingdings" pitchFamily="2" charset="2"/>
              <a:buChar char="§"/>
            </a:pPr>
            <a:r>
              <a:rPr lang="en-US" sz="3000" dirty="0"/>
              <a:t>Sanitation</a:t>
            </a:r>
          </a:p>
          <a:p>
            <a:pPr>
              <a:buFont typeface="Wingdings" pitchFamily="2" charset="2"/>
              <a:buChar char="§"/>
            </a:pPr>
            <a:endParaRPr lang="en-US" sz="3200" dirty="0"/>
          </a:p>
        </p:txBody>
      </p:sp>
    </p:spTree>
    <p:extLst>
      <p:ext uri="{BB962C8B-B14F-4D97-AF65-F5344CB8AC3E}">
        <p14:creationId xmlns:p14="http://schemas.microsoft.com/office/powerpoint/2010/main" val="2132677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Revenue Forecasting</a:t>
            </a:r>
          </a:p>
        </p:txBody>
      </p:sp>
      <p:sp>
        <p:nvSpPr>
          <p:cNvPr id="3" name="Content Placeholder 2"/>
          <p:cNvSpPr>
            <a:spLocks noGrp="1"/>
          </p:cNvSpPr>
          <p:nvPr>
            <p:ph idx="1"/>
          </p:nvPr>
        </p:nvSpPr>
        <p:spPr/>
        <p:txBody>
          <a:bodyPr/>
          <a:lstStyle/>
          <a:p>
            <a:r>
              <a:rPr lang="en-US" dirty="0"/>
              <a:t>Financial plan, versus rate study, versus cost of service studies</a:t>
            </a:r>
          </a:p>
          <a:p>
            <a:r>
              <a:rPr lang="en-US" dirty="0"/>
              <a:t>How much you need, how you are going to collect it and from whom you are going to collect it from</a:t>
            </a:r>
          </a:p>
          <a:p>
            <a:r>
              <a:rPr lang="en-US" dirty="0"/>
              <a:t>New housing/businesses</a:t>
            </a:r>
          </a:p>
          <a:p>
            <a:r>
              <a:rPr lang="en-US" dirty="0"/>
              <a:t>Type of business or manufacturing?</a:t>
            </a:r>
          </a:p>
          <a:p>
            <a:r>
              <a:rPr lang="en-US" dirty="0"/>
              <a:t>Weather</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0CD4A96-AA67-476E-9AD0-A2DB36DA06A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848803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2438400"/>
            <a:ext cx="7772400" cy="1362456"/>
          </a:xfrm>
        </p:spPr>
        <p:txBody>
          <a:bodyPr/>
          <a:lstStyle/>
          <a:p>
            <a:pPr algn="ctr"/>
            <a:r>
              <a:rPr lang="en-US" sz="4800" dirty="0">
                <a:solidFill>
                  <a:schemeClr val="tx1"/>
                </a:solidFill>
                <a:effectLst/>
              </a:rPr>
              <a:t>Fiduciary/Trust Fund</a:t>
            </a:r>
          </a:p>
        </p:txBody>
      </p:sp>
      <p:pic>
        <p:nvPicPr>
          <p:cNvPr id="2050" name="Picture 2" descr="Description: Description: C:\Users\Owner\AppData\Local\Microsoft\Windows\Temporary Internet Files\Content.Outlook\HD04JAUA\PWC 1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396471"/>
            <a:ext cx="1143000" cy="39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929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effectLst/>
              </a:rPr>
              <a:t>Fire Pension Fund</a:t>
            </a:r>
          </a:p>
        </p:txBody>
      </p:sp>
      <p:sp>
        <p:nvSpPr>
          <p:cNvPr id="3" name="Content Placeholder 2"/>
          <p:cNvSpPr>
            <a:spLocks noGrp="1"/>
          </p:cNvSpPr>
          <p:nvPr>
            <p:ph idx="1"/>
          </p:nvPr>
        </p:nvSpPr>
        <p:spPr/>
        <p:txBody>
          <a:bodyPr>
            <a:normAutofit/>
          </a:bodyPr>
          <a:lstStyle/>
          <a:p>
            <a:pPr>
              <a:buFont typeface="Wingdings" pitchFamily="2" charset="2"/>
              <a:buChar char="§"/>
            </a:pPr>
            <a:r>
              <a:rPr lang="en-US" sz="3200" dirty="0">
                <a:latin typeface="+mj-lt"/>
              </a:rPr>
              <a:t>Restricted and must be used for purpose stated in formation of fund – Volunteer Pension Fund</a:t>
            </a:r>
          </a:p>
        </p:txBody>
      </p:sp>
      <p:pic>
        <p:nvPicPr>
          <p:cNvPr id="2050" name="Picture 2" descr="Description: Description: C:\Users\Owner\AppData\Local\Microsoft\Windows\Temporary Internet Files\Content.Outlook\HD04JAUA\PWC 1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396471"/>
            <a:ext cx="1143000" cy="39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00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5F1F78DF-8813-49AE-84C8-F6F414CBA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939800"/>
            <a:ext cx="3940175"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Other Finance Sources</a:t>
            </a:r>
          </a:p>
        </p:txBody>
      </p:sp>
      <p:sp>
        <p:nvSpPr>
          <p:cNvPr id="31747" name="Content Placeholder 2"/>
          <p:cNvSpPr>
            <a:spLocks noGrp="1"/>
          </p:cNvSpPr>
          <p:nvPr>
            <p:ph idx="1"/>
          </p:nvPr>
        </p:nvSpPr>
        <p:spPr/>
        <p:txBody>
          <a:bodyPr/>
          <a:lstStyle/>
          <a:p>
            <a:pPr eaLnBrk="1" hangingPunct="1">
              <a:buClrTx/>
              <a:buFont typeface="Arial" pitchFamily="34" charset="0"/>
              <a:buChar char="•"/>
            </a:pPr>
            <a:r>
              <a:rPr lang="en-US" altLang="en-US" dirty="0"/>
              <a:t>Bonds</a:t>
            </a:r>
          </a:p>
          <a:p>
            <a:pPr lvl="1" eaLnBrk="1" hangingPunct="1">
              <a:buClrTx/>
              <a:buFont typeface="Arial" pitchFamily="34" charset="0"/>
              <a:buChar char="•"/>
            </a:pPr>
            <a:r>
              <a:rPr lang="en-US" altLang="en-US" dirty="0"/>
              <a:t>General Obligation Bonds</a:t>
            </a:r>
          </a:p>
          <a:p>
            <a:pPr lvl="1" eaLnBrk="1" hangingPunct="1">
              <a:buClrTx/>
              <a:buFont typeface="Arial" pitchFamily="34" charset="0"/>
              <a:buChar char="•"/>
            </a:pPr>
            <a:r>
              <a:rPr lang="en-US" altLang="en-US" dirty="0"/>
              <a:t>Revenue Bonds</a:t>
            </a:r>
          </a:p>
          <a:p>
            <a:pPr lvl="1" eaLnBrk="1" hangingPunct="1">
              <a:buClrTx/>
              <a:buFont typeface="Arial" pitchFamily="34" charset="0"/>
              <a:buChar char="•"/>
            </a:pPr>
            <a:r>
              <a:rPr lang="en-US" altLang="en-US" dirty="0"/>
              <a:t>Excise Tax Bonds</a:t>
            </a:r>
          </a:p>
          <a:p>
            <a:pPr lvl="1" eaLnBrk="1" hangingPunct="1">
              <a:buClrTx/>
              <a:buFont typeface="Arial" pitchFamily="34" charset="0"/>
              <a:buChar char="•"/>
            </a:pPr>
            <a:r>
              <a:rPr lang="en-US" altLang="en-US" dirty="0"/>
              <a:t>Highway User Revenue Bonds</a:t>
            </a:r>
          </a:p>
          <a:p>
            <a:pPr lvl="1" eaLnBrk="1" hangingPunct="1">
              <a:buClrTx/>
              <a:buFont typeface="Arial" pitchFamily="34" charset="0"/>
              <a:buChar char="•"/>
            </a:pPr>
            <a:r>
              <a:rPr lang="en-US" altLang="en-US" dirty="0"/>
              <a:t>Special Improvement District Bonds</a:t>
            </a:r>
          </a:p>
          <a:p>
            <a:pPr lvl="1" eaLnBrk="1" hangingPunct="1">
              <a:buClrTx/>
              <a:buFont typeface="Arial" pitchFamily="34" charset="0"/>
              <a:buChar char="•"/>
            </a:pPr>
            <a:r>
              <a:rPr lang="en-US" altLang="en-US" dirty="0"/>
              <a:t>Municipal Property Corporation Bonds</a:t>
            </a:r>
          </a:p>
          <a:p>
            <a:pPr lvl="1" eaLnBrk="1" hangingPunct="1">
              <a:buClrTx/>
              <a:buFont typeface="Arial" pitchFamily="34" charset="0"/>
              <a:buChar char="•"/>
            </a:pPr>
            <a:r>
              <a:rPr lang="en-US" altLang="en-US" dirty="0"/>
              <a:t>Water Infrastructure Financing Authority (WIFA)</a:t>
            </a:r>
          </a:p>
          <a:p>
            <a:pPr lvl="1" eaLnBrk="1" hangingPunct="1">
              <a:buFont typeface="Arial" pitchFamily="34" charset="0"/>
              <a:buChar char="•"/>
            </a:pPr>
            <a:endParaRPr lang="en-US" altLang="en-US" dirty="0"/>
          </a:p>
        </p:txBody>
      </p:sp>
    </p:spTree>
    <p:extLst>
      <p:ext uri="{BB962C8B-B14F-4D97-AF65-F5344CB8AC3E}">
        <p14:creationId xmlns:p14="http://schemas.microsoft.com/office/powerpoint/2010/main" val="298125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B56B-4F68-4A07-A5B4-0288BB40FEA9}"/>
              </a:ext>
            </a:extLst>
          </p:cNvPr>
          <p:cNvSpPr>
            <a:spLocks noGrp="1"/>
          </p:cNvSpPr>
          <p:nvPr>
            <p:ph type="title"/>
          </p:nvPr>
        </p:nvSpPr>
        <p:spPr>
          <a:xfrm>
            <a:off x="609600" y="1981200"/>
            <a:ext cx="8229600" cy="865909"/>
          </a:xfrm>
        </p:spPr>
        <p:txBody>
          <a:bodyPr/>
          <a:lstStyle/>
          <a:p>
            <a:r>
              <a:rPr lang="en-US" dirty="0"/>
              <a:t>“Outside the Box” Revenues</a:t>
            </a:r>
          </a:p>
        </p:txBody>
      </p:sp>
      <p:sp>
        <p:nvSpPr>
          <p:cNvPr id="3" name="Slide Number Placeholder 2">
            <a:extLst>
              <a:ext uri="{FF2B5EF4-FFF2-40B4-BE49-F238E27FC236}">
                <a16:creationId xmlns:a16="http://schemas.microsoft.com/office/drawing/2014/main" id="{1EA3E4FC-D9F3-45E4-862B-BB88DC25F2D2}"/>
              </a:ext>
            </a:extLst>
          </p:cNvPr>
          <p:cNvSpPr>
            <a:spLocks noGrp="1"/>
          </p:cNvSpPr>
          <p:nvPr>
            <p:ph type="sldNum" sz="quarter" idx="12"/>
          </p:nvPr>
        </p:nvSpPr>
        <p:spPr/>
        <p:txBody>
          <a:bodyPr/>
          <a:lstStyle/>
          <a:p>
            <a:fld id="{60CD4A96-AA67-476E-9AD0-A2DB36DA06AD}" type="slidenum">
              <a:rPr lang="en-US" smtClean="0"/>
              <a:pPr/>
              <a:t>41</a:t>
            </a:fld>
            <a:endParaRPr lang="en-US" dirty="0"/>
          </a:p>
        </p:txBody>
      </p:sp>
      <p:pic>
        <p:nvPicPr>
          <p:cNvPr id="5" name="Picture 4">
            <a:extLst>
              <a:ext uri="{FF2B5EF4-FFF2-40B4-BE49-F238E27FC236}">
                <a16:creationId xmlns:a16="http://schemas.microsoft.com/office/drawing/2014/main" id="{A69881C1-1963-4E14-AFEE-5C25C5D746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1" y="2825647"/>
            <a:ext cx="4495800" cy="2917042"/>
          </a:xfrm>
          <a:prstGeom prst="rect">
            <a:avLst/>
          </a:prstGeom>
        </p:spPr>
      </p:pic>
    </p:spTree>
    <p:extLst>
      <p:ext uri="{BB962C8B-B14F-4D97-AF65-F5344CB8AC3E}">
        <p14:creationId xmlns:p14="http://schemas.microsoft.com/office/powerpoint/2010/main" val="2858572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BA64-99E5-4E02-8465-237BA9D2C030}"/>
              </a:ext>
            </a:extLst>
          </p:cNvPr>
          <p:cNvSpPr>
            <a:spLocks noGrp="1"/>
          </p:cNvSpPr>
          <p:nvPr>
            <p:ph type="title"/>
          </p:nvPr>
        </p:nvSpPr>
        <p:spPr/>
        <p:txBody>
          <a:bodyPr>
            <a:normAutofit fontScale="90000"/>
          </a:bodyPr>
          <a:lstStyle/>
          <a:p>
            <a:br>
              <a:rPr lang="en-US" dirty="0"/>
            </a:br>
            <a:br>
              <a:rPr lang="en-US" dirty="0"/>
            </a:br>
            <a:r>
              <a:rPr lang="en-US" dirty="0"/>
              <a:t>New Fees </a:t>
            </a:r>
            <a:br>
              <a:rPr lang="en-US" dirty="0"/>
            </a:br>
            <a:br>
              <a:rPr lang="en-US" dirty="0"/>
            </a:br>
            <a:endParaRPr lang="en-US" dirty="0"/>
          </a:p>
        </p:txBody>
      </p:sp>
      <p:sp>
        <p:nvSpPr>
          <p:cNvPr id="3" name="Content Placeholder 2">
            <a:extLst>
              <a:ext uri="{FF2B5EF4-FFF2-40B4-BE49-F238E27FC236}">
                <a16:creationId xmlns:a16="http://schemas.microsoft.com/office/drawing/2014/main" id="{26A1D9D2-9544-44DE-A891-DFDFC5D6CF86}"/>
              </a:ext>
            </a:extLst>
          </p:cNvPr>
          <p:cNvSpPr>
            <a:spLocks noGrp="1"/>
          </p:cNvSpPr>
          <p:nvPr>
            <p:ph idx="1"/>
          </p:nvPr>
        </p:nvSpPr>
        <p:spPr/>
        <p:txBody>
          <a:bodyPr>
            <a:normAutofit fontScale="92500" lnSpcReduction="20000"/>
          </a:bodyPr>
          <a:lstStyle/>
          <a:p>
            <a:r>
              <a:rPr lang="en-US" dirty="0"/>
              <a:t>Charges to Water and Wastewater utilities to fund public safety needs</a:t>
            </a:r>
          </a:p>
          <a:p>
            <a:pPr lvl="1"/>
            <a:r>
              <a:rPr lang="en-US" dirty="0"/>
              <a:t>Property Taxes if utility paid as private</a:t>
            </a:r>
          </a:p>
          <a:p>
            <a:pPr lvl="1"/>
            <a:r>
              <a:rPr lang="en-US" dirty="0"/>
              <a:t>Franchise Fees if utility paid as private</a:t>
            </a:r>
          </a:p>
          <a:p>
            <a:pPr lvl="1"/>
            <a:r>
              <a:rPr lang="en-US" dirty="0"/>
              <a:t>Return on Investment for Risk if utility was private</a:t>
            </a:r>
          </a:p>
          <a:p>
            <a:r>
              <a:rPr lang="en-US" dirty="0"/>
              <a:t>Environmental Fee</a:t>
            </a:r>
          </a:p>
          <a:p>
            <a:pPr lvl="1"/>
            <a:r>
              <a:rPr lang="en-US" dirty="0"/>
              <a:t>Definition is to “help pay the costs of environmental programs for the Town and for additional safety items, such as storm water management, wash drainage and maintenance, on-call storm damage cleanup and a household hazardous waste collection day for residents.”</a:t>
            </a:r>
          </a:p>
          <a:p>
            <a:pPr lvl="1"/>
            <a:endParaRPr lang="en-US" dirty="0"/>
          </a:p>
        </p:txBody>
      </p:sp>
      <p:sp>
        <p:nvSpPr>
          <p:cNvPr id="4" name="Slide Number Placeholder 3">
            <a:extLst>
              <a:ext uri="{FF2B5EF4-FFF2-40B4-BE49-F238E27FC236}">
                <a16:creationId xmlns:a16="http://schemas.microsoft.com/office/drawing/2014/main" id="{6E11D146-C12D-4152-AA45-DEE5F9DA5E1E}"/>
              </a:ext>
            </a:extLst>
          </p:cNvPr>
          <p:cNvSpPr>
            <a:spLocks noGrp="1"/>
          </p:cNvSpPr>
          <p:nvPr>
            <p:ph type="sldNum" sz="quarter" idx="12"/>
          </p:nvPr>
        </p:nvSpPr>
        <p:spPr/>
        <p:txBody>
          <a:bodyPr/>
          <a:lstStyle/>
          <a:p>
            <a:fld id="{60CD4A96-AA67-476E-9AD0-A2DB36DA06AD}" type="slidenum">
              <a:rPr lang="en-US" smtClean="0"/>
              <a:pPr/>
              <a:t>42</a:t>
            </a:fld>
            <a:endParaRPr lang="en-US" dirty="0"/>
          </a:p>
        </p:txBody>
      </p:sp>
    </p:spTree>
    <p:extLst>
      <p:ext uri="{BB962C8B-B14F-4D97-AF65-F5344CB8AC3E}">
        <p14:creationId xmlns:p14="http://schemas.microsoft.com/office/powerpoint/2010/main" val="1942507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BA64-99E5-4E02-8465-237BA9D2C030}"/>
              </a:ext>
            </a:extLst>
          </p:cNvPr>
          <p:cNvSpPr>
            <a:spLocks noGrp="1"/>
          </p:cNvSpPr>
          <p:nvPr>
            <p:ph type="title"/>
          </p:nvPr>
        </p:nvSpPr>
        <p:spPr/>
        <p:txBody>
          <a:bodyPr>
            <a:normAutofit fontScale="90000"/>
          </a:bodyPr>
          <a:lstStyle/>
          <a:p>
            <a:br>
              <a:rPr lang="en-US" dirty="0"/>
            </a:br>
            <a:br>
              <a:rPr lang="en-US" dirty="0"/>
            </a:br>
            <a:r>
              <a:rPr lang="en-US" dirty="0"/>
              <a:t>New Fees </a:t>
            </a:r>
            <a:br>
              <a:rPr lang="en-US" dirty="0"/>
            </a:br>
            <a:br>
              <a:rPr lang="en-US" dirty="0"/>
            </a:br>
            <a:endParaRPr lang="en-US" dirty="0"/>
          </a:p>
        </p:txBody>
      </p:sp>
      <p:sp>
        <p:nvSpPr>
          <p:cNvPr id="3" name="Content Placeholder 2">
            <a:extLst>
              <a:ext uri="{FF2B5EF4-FFF2-40B4-BE49-F238E27FC236}">
                <a16:creationId xmlns:a16="http://schemas.microsoft.com/office/drawing/2014/main" id="{26A1D9D2-9544-44DE-A891-DFDFC5D6CF86}"/>
              </a:ext>
            </a:extLst>
          </p:cNvPr>
          <p:cNvSpPr>
            <a:spLocks noGrp="1"/>
          </p:cNvSpPr>
          <p:nvPr>
            <p:ph idx="1"/>
          </p:nvPr>
        </p:nvSpPr>
        <p:spPr/>
        <p:txBody>
          <a:bodyPr>
            <a:normAutofit/>
          </a:bodyPr>
          <a:lstStyle/>
          <a:p>
            <a:r>
              <a:rPr lang="en-US" dirty="0"/>
              <a:t>Environmental Fee (Cont’d)</a:t>
            </a:r>
          </a:p>
          <a:p>
            <a:pPr lvl="1"/>
            <a:r>
              <a:rPr lang="en-US" dirty="0"/>
              <a:t>Charged at $3 per parcel</a:t>
            </a:r>
          </a:p>
          <a:p>
            <a:pPr lvl="1"/>
            <a:r>
              <a:rPr lang="en-US" dirty="0"/>
              <a:t>July 2019 Legislative Council ruled that is a property tax and not a fee and therefore could not be charged</a:t>
            </a:r>
          </a:p>
          <a:p>
            <a:pPr lvl="1"/>
            <a:r>
              <a:rPr lang="en-US" dirty="0"/>
              <a:t>August 2019 Attorney General opinion was requested but no opinion yet</a:t>
            </a:r>
          </a:p>
          <a:p>
            <a:r>
              <a:rPr lang="en-US" dirty="0"/>
              <a:t>Debate continues on when a new fee is set is it a tax or a fee?</a:t>
            </a:r>
          </a:p>
        </p:txBody>
      </p:sp>
      <p:sp>
        <p:nvSpPr>
          <p:cNvPr id="4" name="Slide Number Placeholder 3">
            <a:extLst>
              <a:ext uri="{FF2B5EF4-FFF2-40B4-BE49-F238E27FC236}">
                <a16:creationId xmlns:a16="http://schemas.microsoft.com/office/drawing/2014/main" id="{6E11D146-C12D-4152-AA45-DEE5F9DA5E1E}"/>
              </a:ext>
            </a:extLst>
          </p:cNvPr>
          <p:cNvSpPr>
            <a:spLocks noGrp="1"/>
          </p:cNvSpPr>
          <p:nvPr>
            <p:ph type="sldNum" sz="quarter" idx="12"/>
          </p:nvPr>
        </p:nvSpPr>
        <p:spPr/>
        <p:txBody>
          <a:bodyPr/>
          <a:lstStyle/>
          <a:p>
            <a:fld id="{60CD4A96-AA67-476E-9AD0-A2DB36DA06AD}" type="slidenum">
              <a:rPr lang="en-US" smtClean="0"/>
              <a:pPr/>
              <a:t>43</a:t>
            </a:fld>
            <a:endParaRPr lang="en-US" dirty="0"/>
          </a:p>
        </p:txBody>
      </p:sp>
    </p:spTree>
    <p:extLst>
      <p:ext uri="{BB962C8B-B14F-4D97-AF65-F5344CB8AC3E}">
        <p14:creationId xmlns:p14="http://schemas.microsoft.com/office/powerpoint/2010/main" val="390183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7CA6B-207F-4F48-A940-2B97BB400E8A}"/>
              </a:ext>
            </a:extLst>
          </p:cNvPr>
          <p:cNvSpPr>
            <a:spLocks noGrp="1"/>
          </p:cNvSpPr>
          <p:nvPr>
            <p:ph type="sldNum" sz="quarter" idx="12"/>
          </p:nvPr>
        </p:nvSpPr>
        <p:spPr/>
        <p:txBody>
          <a:bodyPr/>
          <a:lstStyle/>
          <a:p>
            <a:fld id="{60CD4A96-AA67-476E-9AD0-A2DB36DA06AD}" type="slidenum">
              <a:rPr lang="en-US" smtClean="0"/>
              <a:pPr/>
              <a:t>44</a:t>
            </a:fld>
            <a:endParaRPr lang="en-US" dirty="0"/>
          </a:p>
        </p:txBody>
      </p:sp>
      <p:sp>
        <p:nvSpPr>
          <p:cNvPr id="2" name="Title 1">
            <a:extLst>
              <a:ext uri="{FF2B5EF4-FFF2-40B4-BE49-F238E27FC236}">
                <a16:creationId xmlns:a16="http://schemas.microsoft.com/office/drawing/2014/main" id="{C3033EB7-DDF0-4223-A843-021C23495AAB}"/>
              </a:ext>
            </a:extLst>
          </p:cNvPr>
          <p:cNvSpPr>
            <a:spLocks noGrp="1"/>
          </p:cNvSpPr>
          <p:nvPr>
            <p:ph type="title" idx="4294967295"/>
          </p:nvPr>
        </p:nvSpPr>
        <p:spPr>
          <a:xfrm>
            <a:off x="0" y="731838"/>
            <a:ext cx="8229600" cy="865187"/>
          </a:xfrm>
        </p:spPr>
        <p:txBody>
          <a:bodyPr/>
          <a:lstStyle/>
          <a:p>
            <a:r>
              <a:rPr lang="en-US" dirty="0"/>
              <a:t> </a:t>
            </a:r>
          </a:p>
        </p:txBody>
      </p:sp>
      <p:sp>
        <p:nvSpPr>
          <p:cNvPr id="3" name="Content Placeholder 2">
            <a:extLst>
              <a:ext uri="{FF2B5EF4-FFF2-40B4-BE49-F238E27FC236}">
                <a16:creationId xmlns:a16="http://schemas.microsoft.com/office/drawing/2014/main" id="{6F023017-CD2D-447E-AEEA-40AA51B8A21A}"/>
              </a:ext>
            </a:extLst>
          </p:cNvPr>
          <p:cNvSpPr>
            <a:spLocks noGrp="1"/>
          </p:cNvSpPr>
          <p:nvPr>
            <p:ph idx="4294967295"/>
          </p:nvPr>
        </p:nvSpPr>
        <p:spPr>
          <a:xfrm>
            <a:off x="304800" y="1371600"/>
            <a:ext cx="8229600" cy="4525963"/>
          </a:xfrm>
        </p:spPr>
        <p:txBody>
          <a:bodyPr>
            <a:normAutofit fontScale="85000" lnSpcReduction="10000"/>
          </a:bodyPr>
          <a:lstStyle/>
          <a:p>
            <a:pPr marL="0" indent="0">
              <a:buNone/>
            </a:pPr>
            <a:r>
              <a:rPr lang="en-US" dirty="0"/>
              <a:t>ARS§9-499.17. </a:t>
            </a:r>
            <a:r>
              <a:rPr lang="en-US" u="sng" dirty="0"/>
              <a:t>Prohibition on municipal taxes and fees</a:t>
            </a:r>
            <a:endParaRPr lang="en-US" dirty="0"/>
          </a:p>
          <a:p>
            <a:pPr marL="0" indent="0">
              <a:buNone/>
            </a:pPr>
            <a:r>
              <a:rPr lang="en-US" dirty="0"/>
              <a:t>Except for a municipality that, before December 31, 2013, has adopted an ordinance requiring property owners to obtain fire prevention and control services and except as provided in this title and titles 35 and 42, a municipality may not levy or assess a municipality-wide tax or fee against property owners </a:t>
            </a:r>
            <a:r>
              <a:rPr lang="en-US" dirty="0">
                <a:highlight>
                  <a:srgbClr val="FFFF00"/>
                </a:highlight>
              </a:rPr>
              <a:t>based on the size or value of the owner's real property or improvements to real property </a:t>
            </a:r>
            <a:r>
              <a:rPr lang="en-US" dirty="0"/>
              <a:t>for any public service provided by the municipality. </a:t>
            </a:r>
          </a:p>
          <a:p>
            <a:endParaRPr lang="en-US" dirty="0"/>
          </a:p>
        </p:txBody>
      </p:sp>
    </p:spTree>
    <p:extLst>
      <p:ext uri="{BB962C8B-B14F-4D97-AF65-F5344CB8AC3E}">
        <p14:creationId xmlns:p14="http://schemas.microsoft.com/office/powerpoint/2010/main" val="1029271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0CE4-B172-46B4-A983-386C84981069}"/>
              </a:ext>
            </a:extLst>
          </p:cNvPr>
          <p:cNvSpPr>
            <a:spLocks noGrp="1"/>
          </p:cNvSpPr>
          <p:nvPr>
            <p:ph type="title"/>
          </p:nvPr>
        </p:nvSpPr>
        <p:spPr/>
        <p:txBody>
          <a:bodyPr>
            <a:normAutofit fontScale="90000"/>
          </a:bodyPr>
          <a:lstStyle/>
          <a:p>
            <a:r>
              <a:rPr lang="en-US" dirty="0"/>
              <a:t>Other Alternative Revenue Sources?</a:t>
            </a:r>
          </a:p>
        </p:txBody>
      </p:sp>
      <p:sp>
        <p:nvSpPr>
          <p:cNvPr id="3" name="Content Placeholder 2">
            <a:extLst>
              <a:ext uri="{FF2B5EF4-FFF2-40B4-BE49-F238E27FC236}">
                <a16:creationId xmlns:a16="http://schemas.microsoft.com/office/drawing/2014/main" id="{9F78E9D2-7C4E-4EE1-88AB-DDD7A89DF1C7}"/>
              </a:ext>
            </a:extLst>
          </p:cNvPr>
          <p:cNvSpPr>
            <a:spLocks noGrp="1"/>
          </p:cNvSpPr>
          <p:nvPr>
            <p:ph idx="1"/>
          </p:nvPr>
        </p:nvSpPr>
        <p:spPr/>
        <p:txBody>
          <a:bodyPr/>
          <a:lstStyle/>
          <a:p>
            <a:r>
              <a:rPr lang="en-US" sz="4400" dirty="0"/>
              <a:t>Discussion on fee vs tax</a:t>
            </a:r>
          </a:p>
          <a:p>
            <a:r>
              <a:rPr lang="en-US" sz="4400" dirty="0"/>
              <a:t>Discussion on PSPRS liability financing</a:t>
            </a:r>
          </a:p>
          <a:p>
            <a:r>
              <a:rPr lang="en-US" sz="4400" dirty="0"/>
              <a:t>Other ideas?</a:t>
            </a:r>
          </a:p>
          <a:p>
            <a:endParaRPr lang="en-US" dirty="0"/>
          </a:p>
        </p:txBody>
      </p:sp>
      <p:sp>
        <p:nvSpPr>
          <p:cNvPr id="4" name="Slide Number Placeholder 3">
            <a:extLst>
              <a:ext uri="{FF2B5EF4-FFF2-40B4-BE49-F238E27FC236}">
                <a16:creationId xmlns:a16="http://schemas.microsoft.com/office/drawing/2014/main" id="{0D5324D1-CAED-4587-9770-BBA815ADA302}"/>
              </a:ext>
            </a:extLst>
          </p:cNvPr>
          <p:cNvSpPr>
            <a:spLocks noGrp="1"/>
          </p:cNvSpPr>
          <p:nvPr>
            <p:ph type="sldNum" sz="quarter" idx="12"/>
          </p:nvPr>
        </p:nvSpPr>
        <p:spPr/>
        <p:txBody>
          <a:bodyPr/>
          <a:lstStyle/>
          <a:p>
            <a:fld id="{60CD4A96-AA67-476E-9AD0-A2DB36DA06AD}" type="slidenum">
              <a:rPr lang="en-US" smtClean="0"/>
              <a:pPr/>
              <a:t>45</a:t>
            </a:fld>
            <a:endParaRPr lang="en-US" dirty="0"/>
          </a:p>
        </p:txBody>
      </p:sp>
    </p:spTree>
    <p:extLst>
      <p:ext uri="{BB962C8B-B14F-4D97-AF65-F5344CB8AC3E}">
        <p14:creationId xmlns:p14="http://schemas.microsoft.com/office/powerpoint/2010/main" val="2567788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Discussion/Questions?</a:t>
            </a:r>
          </a:p>
        </p:txBody>
      </p:sp>
      <p:sp>
        <p:nvSpPr>
          <p:cNvPr id="2" name="Slide Number Placeholder 1"/>
          <p:cNvSpPr>
            <a:spLocks noGrp="1"/>
          </p:cNvSpPr>
          <p:nvPr>
            <p:ph type="sldNum" sz="quarter" idx="12"/>
          </p:nvPr>
        </p:nvSpPr>
        <p:spPr/>
        <p:txBody>
          <a:bodyPr/>
          <a:lstStyle/>
          <a:p>
            <a:fld id="{60CD4A96-AA67-476E-9AD0-A2DB36DA06AD}" type="slidenum">
              <a:rPr lang="en-US" smtClean="0"/>
              <a:pPr/>
              <a:t>46</a:t>
            </a:fld>
            <a:endParaRPr lang="en-US" dirty="0"/>
          </a:p>
        </p:txBody>
      </p:sp>
      <p:pic>
        <p:nvPicPr>
          <p:cNvPr id="3074" name="Picture 2" descr="C:\Users\Owner\AppData\Local\Microsoft\Windows\Temporary Internet Files\Content.IE5\MUZKSTBY\Ques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wner\AppData\Local\Microsoft\Windows\Temporary Internet Files\Content.IE5\MUZKSTBY\Ques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Owner\AppData\Local\Microsoft\Windows\Temporary Internet Files\Content.IE5\MUZKSTBY\Ques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3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4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8"/>
          <p:cNvSpPr>
            <a:spLocks noGrp="1" noChangeArrowheads="1"/>
          </p:cNvSpPr>
          <p:nvPr>
            <p:ph type="title"/>
          </p:nvPr>
        </p:nvSpPr>
        <p:spPr/>
        <p:txBody>
          <a:bodyPr>
            <a:normAutofit fontScale="90000"/>
          </a:bodyPr>
          <a:lstStyle/>
          <a:p>
            <a:r>
              <a:rPr lang="en-US" dirty="0"/>
              <a:t>Summary of General Fund Revenues</a:t>
            </a:r>
          </a:p>
        </p:txBody>
      </p:sp>
      <p:graphicFrame>
        <p:nvGraphicFramePr>
          <p:cNvPr id="2" name="Object 1029"/>
          <p:cNvGraphicFramePr>
            <a:graphicFrameLocks noGrp="1" noChangeAspect="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254808259"/>
              </p:ext>
            </p:extLst>
          </p:nvPr>
        </p:nvGraphicFramePr>
        <p:xfrm>
          <a:off x="1295400" y="1524000"/>
          <a:ext cx="6377940" cy="4725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6884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191A-344B-4666-A825-B1C652E7E625}"/>
              </a:ext>
            </a:extLst>
          </p:cNvPr>
          <p:cNvSpPr>
            <a:spLocks noGrp="1"/>
          </p:cNvSpPr>
          <p:nvPr>
            <p:ph type="title"/>
          </p:nvPr>
        </p:nvSpPr>
        <p:spPr/>
        <p:txBody>
          <a:bodyPr/>
          <a:lstStyle/>
          <a:p>
            <a:r>
              <a:rPr lang="en-US" dirty="0"/>
              <a:t>Local Revenue Sources </a:t>
            </a:r>
          </a:p>
        </p:txBody>
      </p:sp>
      <p:sp>
        <p:nvSpPr>
          <p:cNvPr id="3" name="Content Placeholder 2">
            <a:extLst>
              <a:ext uri="{FF2B5EF4-FFF2-40B4-BE49-F238E27FC236}">
                <a16:creationId xmlns:a16="http://schemas.microsoft.com/office/drawing/2014/main" id="{5CEDA31A-411E-40A8-BEAF-C1CD68043A2B}"/>
              </a:ext>
            </a:extLst>
          </p:cNvPr>
          <p:cNvSpPr>
            <a:spLocks noGrp="1"/>
          </p:cNvSpPr>
          <p:nvPr>
            <p:ph idx="1"/>
          </p:nvPr>
        </p:nvSpPr>
        <p:spPr/>
        <p:txBody>
          <a:bodyPr/>
          <a:lstStyle/>
          <a:p>
            <a:r>
              <a:rPr lang="en-US" dirty="0"/>
              <a:t>Overall, any new or increase to a tax or fee must be published under ARS§9-499.19 which includes a Property Tax RATE increase.</a:t>
            </a:r>
          </a:p>
          <a:p>
            <a:r>
              <a:rPr lang="en-US" dirty="0"/>
              <a:t>This does not include water &amp; sewer fees or impact fees which are under ARS§9-511.01 and ARS§9-463.05.</a:t>
            </a:r>
          </a:p>
          <a:p>
            <a:r>
              <a:rPr lang="en-US" dirty="0"/>
              <a:t>Also court fees set by state law or fees set by Federal such as public housing</a:t>
            </a:r>
          </a:p>
        </p:txBody>
      </p:sp>
      <p:sp>
        <p:nvSpPr>
          <p:cNvPr id="4" name="Slide Number Placeholder 3">
            <a:extLst>
              <a:ext uri="{FF2B5EF4-FFF2-40B4-BE49-F238E27FC236}">
                <a16:creationId xmlns:a16="http://schemas.microsoft.com/office/drawing/2014/main" id="{EFCD5E4A-46F1-4825-A77C-E6742498F74F}"/>
              </a:ext>
            </a:extLst>
          </p:cNvPr>
          <p:cNvSpPr>
            <a:spLocks noGrp="1"/>
          </p:cNvSpPr>
          <p:nvPr>
            <p:ph type="sldNum" sz="quarter" idx="12"/>
          </p:nvPr>
        </p:nvSpPr>
        <p:spPr/>
        <p:txBody>
          <a:bodyPr/>
          <a:lstStyle/>
          <a:p>
            <a:fld id="{60CD4A96-AA67-476E-9AD0-A2DB36DA06AD}" type="slidenum">
              <a:rPr lang="en-US" smtClean="0"/>
              <a:pPr/>
              <a:t>6</a:t>
            </a:fld>
            <a:endParaRPr lang="en-US" dirty="0"/>
          </a:p>
        </p:txBody>
      </p:sp>
    </p:spTree>
    <p:extLst>
      <p:ext uri="{BB962C8B-B14F-4D97-AF65-F5344CB8AC3E}">
        <p14:creationId xmlns:p14="http://schemas.microsoft.com/office/powerpoint/2010/main" val="196651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E15586BC-ABA9-4462-A5C8-1684284B14D4}"/>
              </a:ext>
            </a:extLst>
          </p:cNvPr>
          <p:cNvSpPr>
            <a:spLocks noGrp="1"/>
          </p:cNvSpPr>
          <p:nvPr>
            <p:ph idx="1"/>
          </p:nvPr>
        </p:nvSpPr>
        <p:spPr>
          <a:xfrm>
            <a:off x="1077913" y="1719263"/>
            <a:ext cx="7408862" cy="3451225"/>
          </a:xfrm>
        </p:spPr>
        <p:txBody>
          <a:bodyPr/>
          <a:lstStyle/>
          <a:p>
            <a:pPr eaLnBrk="1" hangingPunct="1">
              <a:buClrTx/>
              <a:buFont typeface="Arial" panose="020B0604020202020204" pitchFamily="34" charset="0"/>
              <a:buChar char="•"/>
            </a:pPr>
            <a:r>
              <a:rPr lang="en-US" altLang="en-US" sz="2800" dirty="0"/>
              <a:t>Local revenues</a:t>
            </a:r>
          </a:p>
          <a:p>
            <a:pPr lvl="1" eaLnBrk="1" hangingPunct="1">
              <a:buClrTx/>
              <a:buFont typeface="Wingdings" panose="05000000000000000000" pitchFamily="2" charset="2"/>
              <a:buChar char="Ø"/>
            </a:pPr>
            <a:r>
              <a:rPr lang="en-US" altLang="en-US" sz="2800" dirty="0"/>
              <a:t>Sales tax</a:t>
            </a:r>
          </a:p>
          <a:p>
            <a:pPr lvl="1" eaLnBrk="1" hangingPunct="1">
              <a:buClrTx/>
              <a:buFont typeface="Wingdings" panose="05000000000000000000" pitchFamily="2" charset="2"/>
              <a:buChar char="Ø"/>
            </a:pPr>
            <a:r>
              <a:rPr lang="en-US" altLang="en-US" sz="2800" dirty="0"/>
              <a:t>Franchise taxes</a:t>
            </a:r>
          </a:p>
          <a:p>
            <a:pPr lvl="1" eaLnBrk="1" hangingPunct="1">
              <a:buClrTx/>
              <a:buFont typeface="Wingdings" panose="05000000000000000000" pitchFamily="2" charset="2"/>
              <a:buChar char="Ø"/>
            </a:pPr>
            <a:r>
              <a:rPr lang="en-US" altLang="en-US" sz="2800" dirty="0"/>
              <a:t>Licenses, permits &amp; fees</a:t>
            </a:r>
          </a:p>
          <a:p>
            <a:pPr lvl="1" eaLnBrk="1" hangingPunct="1">
              <a:buClrTx/>
              <a:buFont typeface="Wingdings" panose="05000000000000000000" pitchFamily="2" charset="2"/>
              <a:buChar char="Ø"/>
            </a:pPr>
            <a:r>
              <a:rPr lang="en-US" altLang="en-US" sz="2800" dirty="0"/>
              <a:t>Fines</a:t>
            </a:r>
          </a:p>
          <a:p>
            <a:pPr lvl="1" eaLnBrk="1" hangingPunct="1">
              <a:buClrTx/>
              <a:buFont typeface="Wingdings" panose="05000000000000000000" pitchFamily="2" charset="2"/>
              <a:buChar char="Ø"/>
            </a:pPr>
            <a:r>
              <a:rPr lang="en-US" altLang="en-US" sz="2800" dirty="0"/>
              <a:t>Property taxes</a:t>
            </a:r>
          </a:p>
          <a:p>
            <a:pPr marL="457200" lvl="1" indent="0" eaLnBrk="1" hangingPunct="1">
              <a:buClrTx/>
              <a:buNone/>
            </a:pPr>
            <a:endParaRPr lang="en-US" altLang="en-US" sz="2800" dirty="0"/>
          </a:p>
        </p:txBody>
      </p:sp>
      <p:sp>
        <p:nvSpPr>
          <p:cNvPr id="3" name="Title 2">
            <a:extLst>
              <a:ext uri="{FF2B5EF4-FFF2-40B4-BE49-F238E27FC236}">
                <a16:creationId xmlns:a16="http://schemas.microsoft.com/office/drawing/2014/main" id="{1AE2080A-AC73-4BA6-8DEE-B7472674825F}"/>
              </a:ext>
            </a:extLst>
          </p:cNvPr>
          <p:cNvSpPr>
            <a:spLocks noGrp="1"/>
          </p:cNvSpPr>
          <p:nvPr>
            <p:ph type="title"/>
          </p:nvPr>
        </p:nvSpPr>
        <p:spPr/>
        <p:txBody>
          <a:bodyPr/>
          <a:lstStyle/>
          <a:p>
            <a:pPr eaLnBrk="1" hangingPunct="1">
              <a:defRPr/>
            </a:pPr>
            <a:r>
              <a:rPr lang="en-US" dirty="0"/>
              <a:t>Local Revenues</a:t>
            </a:r>
          </a:p>
        </p:txBody>
      </p:sp>
      <p:pic>
        <p:nvPicPr>
          <p:cNvPr id="29700" name="Picture 3" descr="C:\Users\Owner\AppData\Local\Microsoft\Windows\Temporary Internet Files\Content.IE5\3D0P3EV7\money_sign[1].jpg">
            <a:extLst>
              <a:ext uri="{FF2B5EF4-FFF2-40B4-BE49-F238E27FC236}">
                <a16:creationId xmlns:a16="http://schemas.microsoft.com/office/drawing/2014/main" id="{F76684CC-10C1-4180-BA28-E9172FE6E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1963738"/>
            <a:ext cx="2098675"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D8D0-BBD2-4435-A5DD-3111A2156081}"/>
              </a:ext>
            </a:extLst>
          </p:cNvPr>
          <p:cNvSpPr>
            <a:spLocks noGrp="1"/>
          </p:cNvSpPr>
          <p:nvPr>
            <p:ph type="title"/>
          </p:nvPr>
        </p:nvSpPr>
        <p:spPr>
          <a:xfrm>
            <a:off x="457200" y="533400"/>
            <a:ext cx="8229600" cy="865909"/>
          </a:xfrm>
        </p:spPr>
        <p:txBody>
          <a:bodyPr/>
          <a:lstStyle/>
          <a:p>
            <a:pPr eaLnBrk="1" hangingPunct="1">
              <a:defRPr/>
            </a:pPr>
            <a:r>
              <a:rPr lang="en-US" dirty="0"/>
              <a:t>Local Sales Taxes (TPT)</a:t>
            </a:r>
          </a:p>
        </p:txBody>
      </p:sp>
      <p:sp>
        <p:nvSpPr>
          <p:cNvPr id="3" name="Content Placeholder 2">
            <a:extLst>
              <a:ext uri="{FF2B5EF4-FFF2-40B4-BE49-F238E27FC236}">
                <a16:creationId xmlns:a16="http://schemas.microsoft.com/office/drawing/2014/main" id="{2FE8D944-9942-4E78-ADEF-5232C8EAD197}"/>
              </a:ext>
            </a:extLst>
          </p:cNvPr>
          <p:cNvSpPr>
            <a:spLocks noGrp="1"/>
          </p:cNvSpPr>
          <p:nvPr>
            <p:ph idx="1"/>
          </p:nvPr>
        </p:nvSpPr>
        <p:spPr>
          <a:xfrm>
            <a:off x="685800" y="1399309"/>
            <a:ext cx="7467600" cy="5001491"/>
          </a:xfrm>
        </p:spPr>
        <p:txBody>
          <a:bodyPr>
            <a:normAutofit fontScale="62500" lnSpcReduction="20000"/>
          </a:bodyPr>
          <a:lstStyle/>
          <a:p>
            <a:pPr eaLnBrk="1" hangingPunct="1">
              <a:defRPr/>
            </a:pPr>
            <a:r>
              <a:rPr lang="en-US" sz="4500" dirty="0">
                <a:latin typeface="+mj-lt"/>
              </a:rPr>
              <a:t>Can be Used for Any Municipal Purpose</a:t>
            </a:r>
          </a:p>
          <a:p>
            <a:pPr eaLnBrk="1" hangingPunct="1">
              <a:buClrTx/>
              <a:buFont typeface="Arial" panose="020B0604020202020204" pitchFamily="34" charset="0"/>
              <a:buChar char="•"/>
              <a:defRPr/>
            </a:pPr>
            <a:r>
              <a:rPr lang="en-US" sz="4400" dirty="0">
                <a:latin typeface="+mj-lt"/>
              </a:rPr>
              <a:t>Major Revenue Categories:</a:t>
            </a:r>
          </a:p>
          <a:p>
            <a:pPr lvl="1" eaLnBrk="1" hangingPunct="1">
              <a:buClrTx/>
              <a:buFont typeface="Wingdings" pitchFamily="2" charset="2"/>
              <a:buChar char="Ø"/>
              <a:defRPr/>
            </a:pPr>
            <a:r>
              <a:rPr lang="en-US" sz="4400" dirty="0">
                <a:latin typeface="+mj-lt"/>
              </a:rPr>
              <a:t>Retail</a:t>
            </a:r>
          </a:p>
          <a:p>
            <a:pPr lvl="1" eaLnBrk="1" hangingPunct="1">
              <a:buClrTx/>
              <a:buFont typeface="Wingdings" pitchFamily="2" charset="2"/>
              <a:buChar char="Ø"/>
              <a:defRPr/>
            </a:pPr>
            <a:r>
              <a:rPr lang="en-US" sz="4400" dirty="0">
                <a:latin typeface="+mj-lt"/>
              </a:rPr>
              <a:t>Construction</a:t>
            </a:r>
          </a:p>
          <a:p>
            <a:pPr lvl="1" eaLnBrk="1" hangingPunct="1">
              <a:buClrTx/>
              <a:buFont typeface="Wingdings" pitchFamily="2" charset="2"/>
              <a:buChar char="Ø"/>
              <a:defRPr/>
            </a:pPr>
            <a:r>
              <a:rPr lang="en-US" sz="4400" dirty="0">
                <a:latin typeface="+mj-lt"/>
              </a:rPr>
              <a:t>Utilities</a:t>
            </a:r>
          </a:p>
          <a:p>
            <a:pPr lvl="1" eaLnBrk="1" hangingPunct="1">
              <a:buClrTx/>
              <a:buFont typeface="Wingdings" pitchFamily="2" charset="2"/>
              <a:buChar char="Ø"/>
              <a:defRPr/>
            </a:pPr>
            <a:r>
              <a:rPr lang="en-US" sz="4400" dirty="0">
                <a:latin typeface="+mj-lt"/>
              </a:rPr>
              <a:t>Rental</a:t>
            </a:r>
          </a:p>
          <a:p>
            <a:pPr lvl="1" eaLnBrk="1" hangingPunct="1">
              <a:buClrTx/>
              <a:buFont typeface="Wingdings" pitchFamily="2" charset="2"/>
              <a:buChar char="Ø"/>
              <a:defRPr/>
            </a:pPr>
            <a:r>
              <a:rPr lang="en-US" sz="4400" dirty="0">
                <a:latin typeface="+mj-lt"/>
              </a:rPr>
              <a:t>Hotel/Motel</a:t>
            </a:r>
          </a:p>
          <a:p>
            <a:pPr lvl="1" eaLnBrk="1" hangingPunct="1">
              <a:buClrTx/>
              <a:buFont typeface="Wingdings" pitchFamily="2" charset="2"/>
              <a:buChar char="Ø"/>
              <a:defRPr/>
            </a:pPr>
            <a:r>
              <a:rPr lang="en-US" sz="4400" dirty="0">
                <a:latin typeface="+mj-lt"/>
              </a:rPr>
              <a:t>Restaurant/Bar</a:t>
            </a:r>
          </a:p>
          <a:p>
            <a:pPr lvl="1" eaLnBrk="1" hangingPunct="1">
              <a:buClrTx/>
              <a:buFont typeface="Wingdings" pitchFamily="2" charset="2"/>
              <a:buChar char="Ø"/>
              <a:defRPr/>
            </a:pPr>
            <a:r>
              <a:rPr lang="en-US" sz="4400" dirty="0">
                <a:latin typeface="+mj-lt"/>
              </a:rPr>
              <a:t>Use Tax</a:t>
            </a:r>
          </a:p>
          <a:p>
            <a:pPr>
              <a:defRPr/>
            </a:pPr>
            <a:r>
              <a:rPr lang="en-US" sz="4800" dirty="0">
                <a:latin typeface="+mj-lt"/>
              </a:rPr>
              <a:t>Approval by Council depending on language if Charter 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D8D0-BBD2-4435-A5DD-3111A2156081}"/>
              </a:ext>
            </a:extLst>
          </p:cNvPr>
          <p:cNvSpPr>
            <a:spLocks noGrp="1"/>
          </p:cNvSpPr>
          <p:nvPr>
            <p:ph type="title"/>
          </p:nvPr>
        </p:nvSpPr>
        <p:spPr>
          <a:xfrm>
            <a:off x="457200" y="533400"/>
            <a:ext cx="8229600" cy="865909"/>
          </a:xfrm>
        </p:spPr>
        <p:txBody>
          <a:bodyPr/>
          <a:lstStyle/>
          <a:p>
            <a:pPr eaLnBrk="1" hangingPunct="1">
              <a:defRPr/>
            </a:pPr>
            <a:r>
              <a:rPr lang="en-US" dirty="0"/>
              <a:t>Local</a:t>
            </a:r>
            <a:r>
              <a:rPr lang="en-US" dirty="0">
                <a:effectLst>
                  <a:outerShdw blurRad="38100" dist="38100" dir="2700000" algn="tl">
                    <a:srgbClr val="000000">
                      <a:alpha val="43137"/>
                    </a:srgbClr>
                  </a:outerShdw>
                </a:effectLst>
              </a:rPr>
              <a:t> </a:t>
            </a:r>
            <a:r>
              <a:rPr lang="en-US" dirty="0"/>
              <a:t>Sales Taxes (TPT)</a:t>
            </a:r>
          </a:p>
        </p:txBody>
      </p:sp>
      <p:sp>
        <p:nvSpPr>
          <p:cNvPr id="3" name="Content Placeholder 2">
            <a:extLst>
              <a:ext uri="{FF2B5EF4-FFF2-40B4-BE49-F238E27FC236}">
                <a16:creationId xmlns:a16="http://schemas.microsoft.com/office/drawing/2014/main" id="{2FE8D944-9942-4E78-ADEF-5232C8EAD197}"/>
              </a:ext>
            </a:extLst>
          </p:cNvPr>
          <p:cNvSpPr>
            <a:spLocks noGrp="1"/>
          </p:cNvSpPr>
          <p:nvPr>
            <p:ph idx="1"/>
          </p:nvPr>
        </p:nvSpPr>
        <p:spPr>
          <a:xfrm>
            <a:off x="685800" y="1399309"/>
            <a:ext cx="7467600" cy="5001491"/>
          </a:xfrm>
        </p:spPr>
        <p:txBody>
          <a:bodyPr>
            <a:normAutofit lnSpcReduction="10000"/>
          </a:bodyPr>
          <a:lstStyle/>
          <a:p>
            <a:pPr eaLnBrk="1" hangingPunct="1">
              <a:defRPr/>
            </a:pPr>
            <a:r>
              <a:rPr lang="en-US" dirty="0">
                <a:latin typeface="+mj-lt"/>
              </a:rPr>
              <a:t>Cities/Towns can set rates for each classification but there are restrictions as follows:</a:t>
            </a:r>
          </a:p>
          <a:p>
            <a:pPr lvl="1">
              <a:defRPr/>
            </a:pPr>
            <a:r>
              <a:rPr lang="en-US" sz="3200" dirty="0">
                <a:latin typeface="+mj-lt"/>
              </a:rPr>
              <a:t>Mining tax rate must stay at .01%</a:t>
            </a:r>
          </a:p>
          <a:p>
            <a:pPr lvl="1">
              <a:defRPr/>
            </a:pPr>
            <a:r>
              <a:rPr lang="en-US" sz="3200" dirty="0">
                <a:latin typeface="+mj-lt"/>
              </a:rPr>
              <a:t>Residential rental rate can only be increased by vote of the people</a:t>
            </a:r>
          </a:p>
          <a:p>
            <a:pPr lvl="1">
              <a:defRPr/>
            </a:pPr>
            <a:r>
              <a:rPr lang="en-US" dirty="0"/>
              <a:t>The Hotel/Motel tax and bed tax (if each are charged at 3% for a total of 6%) can be raised at the same level the other categories of tax are raised and not have to be dedicated to tourism.</a:t>
            </a:r>
          </a:p>
          <a:p>
            <a:pPr lvl="1">
              <a:defRPr/>
            </a:pPr>
            <a:endParaRPr lang="en-US" sz="3200" dirty="0">
              <a:latin typeface="+mj-lt"/>
            </a:endParaRPr>
          </a:p>
          <a:p>
            <a:pPr eaLnBrk="1" hangingPunct="1">
              <a:defRPr/>
            </a:pPr>
            <a:endParaRPr lang="en-US" sz="4000" dirty="0">
              <a:latin typeface="+mj-lt"/>
            </a:endParaRPr>
          </a:p>
        </p:txBody>
      </p:sp>
    </p:spTree>
    <p:extLst>
      <p:ext uri="{BB962C8B-B14F-4D97-AF65-F5344CB8AC3E}">
        <p14:creationId xmlns:p14="http://schemas.microsoft.com/office/powerpoint/2010/main" val="152887863"/>
      </p:ext>
    </p:extLst>
  </p:cSld>
  <p:clrMapOvr>
    <a:masterClrMapping/>
  </p:clrMapOvr>
</p:sld>
</file>

<file path=ppt/theme/theme1.xml><?xml version="1.0" encoding="utf-8"?>
<a:theme xmlns:a="http://schemas.openxmlformats.org/drawingml/2006/main" name="Ramsey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Ramsey PPT Template</Template>
  <TotalTime>19737</TotalTime>
  <Words>2080</Words>
  <Application>Microsoft Office PowerPoint</Application>
  <PresentationFormat>On-screen Show (4:3)</PresentationFormat>
  <Paragraphs>266</Paragraphs>
  <Slides>46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Times</vt:lpstr>
      <vt:lpstr>Times New Roman</vt:lpstr>
      <vt:lpstr>Wingdings</vt:lpstr>
      <vt:lpstr>Ramsey PPT Template</vt:lpstr>
      <vt:lpstr>Arizona Revenues – Old and Potentially New Ones?</vt:lpstr>
      <vt:lpstr>Presentation Objectives</vt:lpstr>
      <vt:lpstr>Revenues</vt:lpstr>
      <vt:lpstr>PowerPoint Presentation</vt:lpstr>
      <vt:lpstr>Summary of General Fund Revenues</vt:lpstr>
      <vt:lpstr>Local Revenue Sources </vt:lpstr>
      <vt:lpstr>Local Revenues</vt:lpstr>
      <vt:lpstr>Local Sales Taxes (TPT)</vt:lpstr>
      <vt:lpstr>Local Sales Taxes (TPT)</vt:lpstr>
      <vt:lpstr>Local Sales Taxes (TPT)</vt:lpstr>
      <vt:lpstr>Business License</vt:lpstr>
      <vt:lpstr>Franchise Taxes</vt:lpstr>
      <vt:lpstr>Charges for Services/User Fees</vt:lpstr>
      <vt:lpstr>Charges for Services/User Fees</vt:lpstr>
      <vt:lpstr>Charges for Services/User Fees</vt:lpstr>
      <vt:lpstr>Fines &amp; Forfeitures</vt:lpstr>
      <vt:lpstr>State Shared Revenues</vt:lpstr>
      <vt:lpstr>State Shared Sales Tax</vt:lpstr>
      <vt:lpstr>State Income Tax</vt:lpstr>
      <vt:lpstr>Highway User Revenues</vt:lpstr>
      <vt:lpstr>Highway User Revenues</vt:lpstr>
      <vt:lpstr>Vehicle License Tax</vt:lpstr>
      <vt:lpstr>Internal Service Funds</vt:lpstr>
      <vt:lpstr>Interfund Transfers</vt:lpstr>
      <vt:lpstr>Property Taxes- Municipal</vt:lpstr>
      <vt:lpstr>Property Taxes</vt:lpstr>
      <vt:lpstr>Truth in Taxation</vt:lpstr>
      <vt:lpstr>Truth in Taxation</vt:lpstr>
      <vt:lpstr>Truth in Taxation</vt:lpstr>
      <vt:lpstr>Truth in Taxation</vt:lpstr>
      <vt:lpstr>Fund Balances</vt:lpstr>
      <vt:lpstr>Fund Balances</vt:lpstr>
      <vt:lpstr>Special Revenue Funds</vt:lpstr>
      <vt:lpstr>Special Revenue Funds</vt:lpstr>
      <vt:lpstr>Enterprise Funds</vt:lpstr>
      <vt:lpstr>Enterprise Funds</vt:lpstr>
      <vt:lpstr>Enterprise Revenue Forecasting</vt:lpstr>
      <vt:lpstr>Fiduciary/Trust Fund</vt:lpstr>
      <vt:lpstr>Fire Pension Fund</vt:lpstr>
      <vt:lpstr>Other Finance Sources</vt:lpstr>
      <vt:lpstr>“Outside the Box” Revenues</vt:lpstr>
      <vt:lpstr>  New Fees   </vt:lpstr>
      <vt:lpstr>  New Fees   </vt:lpstr>
      <vt:lpstr> </vt:lpstr>
      <vt:lpstr>Other Alternative Revenue Sources?</vt:lpstr>
      <vt:lpstr>Discussion/Questions?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Walker</dc:creator>
  <cp:lastModifiedBy>Patricia Walker</cp:lastModifiedBy>
  <cp:revision>191</cp:revision>
  <cp:lastPrinted>2015-09-15T06:28:56Z</cp:lastPrinted>
  <dcterms:created xsi:type="dcterms:W3CDTF">2015-09-04T21:38:11Z</dcterms:created>
  <dcterms:modified xsi:type="dcterms:W3CDTF">2020-01-08T04:56:50Z</dcterms:modified>
</cp:coreProperties>
</file>