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45"/>
  </p:notesMasterIdLst>
  <p:sldIdLst>
    <p:sldId id="276" r:id="rId2"/>
    <p:sldId id="308" r:id="rId3"/>
    <p:sldId id="309" r:id="rId4"/>
    <p:sldId id="313" r:id="rId5"/>
    <p:sldId id="383" r:id="rId6"/>
    <p:sldId id="385" r:id="rId7"/>
    <p:sldId id="373" r:id="rId8"/>
    <p:sldId id="374" r:id="rId9"/>
    <p:sldId id="306" r:id="rId10"/>
    <p:sldId id="381" r:id="rId11"/>
    <p:sldId id="386" r:id="rId12"/>
    <p:sldId id="368" r:id="rId13"/>
    <p:sldId id="369" r:id="rId14"/>
    <p:sldId id="370" r:id="rId15"/>
    <p:sldId id="371" r:id="rId16"/>
    <p:sldId id="372" r:id="rId17"/>
    <p:sldId id="375" r:id="rId18"/>
    <p:sldId id="315" r:id="rId19"/>
    <p:sldId id="317" r:id="rId20"/>
    <p:sldId id="367" r:id="rId21"/>
    <p:sldId id="376" r:id="rId22"/>
    <p:sldId id="378" r:id="rId23"/>
    <p:sldId id="379" r:id="rId24"/>
    <p:sldId id="382" r:id="rId25"/>
    <p:sldId id="387" r:id="rId26"/>
    <p:sldId id="269" r:id="rId27"/>
    <p:sldId id="271" r:id="rId28"/>
    <p:sldId id="273" r:id="rId29"/>
    <p:sldId id="272" r:id="rId30"/>
    <p:sldId id="258" r:id="rId31"/>
    <p:sldId id="259" r:id="rId32"/>
    <p:sldId id="261" r:id="rId33"/>
    <p:sldId id="264" r:id="rId34"/>
    <p:sldId id="262" r:id="rId35"/>
    <p:sldId id="267" r:id="rId36"/>
    <p:sldId id="268" r:id="rId37"/>
    <p:sldId id="265" r:id="rId38"/>
    <p:sldId id="274" r:id="rId39"/>
    <p:sldId id="257" r:id="rId40"/>
    <p:sldId id="260" r:id="rId41"/>
    <p:sldId id="270" r:id="rId42"/>
    <p:sldId id="275" r:id="rId43"/>
    <p:sldId id="363"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975" autoAdjust="0"/>
  </p:normalViewPr>
  <p:slideViewPr>
    <p:cSldViewPr snapToGrid="0">
      <p:cViewPr varScale="1">
        <p:scale>
          <a:sx n="75" d="100"/>
          <a:sy n="75" d="100"/>
        </p:scale>
        <p:origin x="974"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vffile01\drivei\deptfni\Director\20200109%20Financial%20Forecasting%20Basics%20GFOAZ.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Construction Sales Tax History</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3433315897311887"/>
          <c:y val="9.8861993287670022E-2"/>
          <c:w val="0.85366185238263792"/>
          <c:h val="0.75825245986633227"/>
        </c:manualLayout>
      </c:layout>
      <c:lineChart>
        <c:grouping val="standard"/>
        <c:varyColors val="0"/>
        <c:ser>
          <c:idx val="0"/>
          <c:order val="0"/>
          <c:spPr>
            <a:ln w="28575" cap="rnd">
              <a:solidFill>
                <a:schemeClr val="accent1"/>
              </a:solidFill>
              <a:round/>
            </a:ln>
            <a:effectLst/>
          </c:spPr>
          <c:marker>
            <c:symbol val="none"/>
          </c:marker>
          <c:cat>
            <c:strRef>
              <c:f>Sheet2!$B$1:$P$1</c:f>
              <c:strCache>
                <c:ptCount val="15"/>
                <c:pt idx="0">
                  <c:v>FY2004</c:v>
                </c:pt>
                <c:pt idx="1">
                  <c:v>FY2005</c:v>
                </c:pt>
                <c:pt idx="2">
                  <c:v>FY2006</c:v>
                </c:pt>
                <c:pt idx="3">
                  <c:v>FY2007</c:v>
                </c:pt>
                <c:pt idx="4">
                  <c:v>FY2008</c:v>
                </c:pt>
                <c:pt idx="5">
                  <c:v>FY2009</c:v>
                </c:pt>
                <c:pt idx="6">
                  <c:v>FY2010</c:v>
                </c:pt>
                <c:pt idx="7">
                  <c:v>FY2011</c:v>
                </c:pt>
                <c:pt idx="8">
                  <c:v>FY2012</c:v>
                </c:pt>
                <c:pt idx="9">
                  <c:v>FY2013</c:v>
                </c:pt>
                <c:pt idx="10">
                  <c:v>FY2014</c:v>
                </c:pt>
                <c:pt idx="11">
                  <c:v>FY2015</c:v>
                </c:pt>
                <c:pt idx="12">
                  <c:v>FY2016</c:v>
                </c:pt>
                <c:pt idx="13">
                  <c:v>FY2017</c:v>
                </c:pt>
                <c:pt idx="14">
                  <c:v>FY2018</c:v>
                </c:pt>
              </c:strCache>
            </c:strRef>
          </c:cat>
          <c:val>
            <c:numRef>
              <c:f>Sheet2!$B$6:$P$6</c:f>
              <c:numCache>
                <c:formatCode>_(* #,##0_);_(* \(#,##0\);_(* "-"??_);_(@_)</c:formatCode>
                <c:ptCount val="15"/>
                <c:pt idx="0">
                  <c:v>17255800.863636363</c:v>
                </c:pt>
                <c:pt idx="1">
                  <c:v>28422585.31818182</c:v>
                </c:pt>
                <c:pt idx="2">
                  <c:v>25850287</c:v>
                </c:pt>
                <c:pt idx="3">
                  <c:v>24934247</c:v>
                </c:pt>
                <c:pt idx="4">
                  <c:v>15346639</c:v>
                </c:pt>
                <c:pt idx="5">
                  <c:v>9677265</c:v>
                </c:pt>
                <c:pt idx="6">
                  <c:v>4391089</c:v>
                </c:pt>
                <c:pt idx="7">
                  <c:v>3870561</c:v>
                </c:pt>
                <c:pt idx="8">
                  <c:v>4936286</c:v>
                </c:pt>
                <c:pt idx="9">
                  <c:v>7071711.5699999994</c:v>
                </c:pt>
                <c:pt idx="10">
                  <c:v>5702651.6000000006</c:v>
                </c:pt>
                <c:pt idx="11">
                  <c:v>5318361.4000000004</c:v>
                </c:pt>
                <c:pt idx="12">
                  <c:v>8429079</c:v>
                </c:pt>
                <c:pt idx="13">
                  <c:v>7444201.8700000001</c:v>
                </c:pt>
                <c:pt idx="14">
                  <c:v>3849991.3099999996</c:v>
                </c:pt>
              </c:numCache>
            </c:numRef>
          </c:val>
          <c:smooth val="0"/>
          <c:extLst>
            <c:ext xmlns:c16="http://schemas.microsoft.com/office/drawing/2014/chart" uri="{C3380CC4-5D6E-409C-BE32-E72D297353CC}">
              <c16:uniqueId val="{00000000-BBA0-46AD-B9FF-1CFC0686197A}"/>
            </c:ext>
          </c:extLst>
        </c:ser>
        <c:dLbls>
          <c:showLegendKey val="0"/>
          <c:showVal val="0"/>
          <c:showCatName val="0"/>
          <c:showSerName val="0"/>
          <c:showPercent val="0"/>
          <c:showBubbleSize val="0"/>
        </c:dLbls>
        <c:smooth val="0"/>
        <c:axId val="453298568"/>
        <c:axId val="453300536"/>
      </c:lineChart>
      <c:catAx>
        <c:axId val="453298568"/>
        <c:scaling>
          <c:orientation val="minMax"/>
        </c:scaling>
        <c:delete val="0"/>
        <c:axPos val="b"/>
        <c:numFmt formatCode="General" sourceLinked="1"/>
        <c:majorTickMark val="out"/>
        <c:minorTickMark val="none"/>
        <c:tickLblPos val="nextTo"/>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53300536"/>
        <c:crosses val="autoZero"/>
        <c:auto val="1"/>
        <c:lblAlgn val="ctr"/>
        <c:lblOffset val="100"/>
        <c:noMultiLvlLbl val="0"/>
      </c:catAx>
      <c:valAx>
        <c:axId val="453300536"/>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0"/>
        <c:majorTickMark val="cross"/>
        <c:minorTickMark val="out"/>
        <c:tickLblPos val="nextTo"/>
        <c:spPr>
          <a:noFill/>
          <a:ln>
            <a:solidFill>
              <a:schemeClr val="tx1">
                <a:lumMod val="75000"/>
                <a:lumOff val="25000"/>
              </a:schemeClr>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53298568"/>
        <c:crosses val="autoZero"/>
        <c:crossBetween val="between"/>
        <c:dispUnits>
          <c:builtInUnit val="millions"/>
          <c:dispUnitsLbl>
            <c:layout>
              <c:manualLayout>
                <c:xMode val="edge"/>
                <c:yMode val="edge"/>
                <c:x val="2.2222222222222223E-2"/>
                <c:y val="0.42171296296296307"/>
              </c:manualLayout>
            </c:layout>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Recreation Revenue</a:t>
            </a:r>
          </a:p>
        </c:rich>
      </c:tx>
      <c:layout>
        <c:manualLayout>
          <c:xMode val="edge"/>
          <c:yMode val="edge"/>
          <c:x val="0.40216713459557796"/>
          <c:y val="3.407179221730197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3276530568192413"/>
          <c:y val="0.116881672117682"/>
          <c:w val="0.85474804908458235"/>
          <c:h val="0.68360380139424415"/>
        </c:manualLayout>
      </c:layout>
      <c:barChart>
        <c:barDir val="col"/>
        <c:grouping val="clustered"/>
        <c:varyColors val="0"/>
        <c:ser>
          <c:idx val="0"/>
          <c:order val="0"/>
          <c:tx>
            <c:strRef>
              <c:f>Sheet1!$F$12</c:f>
              <c:strCache>
                <c:ptCount val="1"/>
                <c:pt idx="0">
                  <c:v>Adopted</c:v>
                </c:pt>
              </c:strCache>
            </c:strRef>
          </c:tx>
          <c:spPr>
            <a:solidFill>
              <a:schemeClr val="accent1"/>
            </a:solidFill>
            <a:ln>
              <a:noFill/>
            </a:ln>
            <a:effectLst/>
          </c:spPr>
          <c:invertIfNegative val="0"/>
          <c:cat>
            <c:strRef>
              <c:f>Sheet1!$E$13:$E$20</c:f>
              <c:strCache>
                <c:ptCount val="8"/>
                <c:pt idx="0">
                  <c:v>FY2012</c:v>
                </c:pt>
                <c:pt idx="1">
                  <c:v>FY2013</c:v>
                </c:pt>
                <c:pt idx="2">
                  <c:v>FY2014</c:v>
                </c:pt>
                <c:pt idx="3">
                  <c:v>FY2015</c:v>
                </c:pt>
                <c:pt idx="4">
                  <c:v>FY2016</c:v>
                </c:pt>
                <c:pt idx="5">
                  <c:v>FY2017</c:v>
                </c:pt>
                <c:pt idx="6">
                  <c:v>FY2018</c:v>
                </c:pt>
                <c:pt idx="7">
                  <c:v>FY2019</c:v>
                </c:pt>
              </c:strCache>
            </c:strRef>
          </c:cat>
          <c:val>
            <c:numRef>
              <c:f>Sheet1!$F$13:$F$20</c:f>
              <c:numCache>
                <c:formatCode>_(* #,##0_);_(* \(#,##0\);_(* "-"??_);_(@_)</c:formatCode>
                <c:ptCount val="8"/>
                <c:pt idx="0">
                  <c:v>3937300</c:v>
                </c:pt>
                <c:pt idx="1">
                  <c:v>3817500</c:v>
                </c:pt>
                <c:pt idx="2">
                  <c:v>4487800</c:v>
                </c:pt>
                <c:pt idx="3">
                  <c:v>3987300</c:v>
                </c:pt>
                <c:pt idx="4">
                  <c:v>3962800</c:v>
                </c:pt>
                <c:pt idx="5">
                  <c:v>3962800</c:v>
                </c:pt>
                <c:pt idx="6">
                  <c:v>4210200</c:v>
                </c:pt>
                <c:pt idx="7">
                  <c:v>4411600</c:v>
                </c:pt>
              </c:numCache>
            </c:numRef>
          </c:val>
          <c:extLst>
            <c:ext xmlns:c16="http://schemas.microsoft.com/office/drawing/2014/chart" uri="{C3380CC4-5D6E-409C-BE32-E72D297353CC}">
              <c16:uniqueId val="{00000000-C887-4FF2-A81D-984A5DC094B4}"/>
            </c:ext>
          </c:extLst>
        </c:ser>
        <c:ser>
          <c:idx val="1"/>
          <c:order val="1"/>
          <c:tx>
            <c:strRef>
              <c:f>Sheet1!$G$12</c:f>
              <c:strCache>
                <c:ptCount val="1"/>
                <c:pt idx="0">
                  <c:v>Estimate</c:v>
                </c:pt>
              </c:strCache>
            </c:strRef>
          </c:tx>
          <c:spPr>
            <a:pattFill prst="pct60">
              <a:fgClr>
                <a:schemeClr val="accent2"/>
              </a:fgClr>
              <a:bgClr>
                <a:schemeClr val="bg1"/>
              </a:bgClr>
            </a:pattFill>
            <a:ln>
              <a:noFill/>
            </a:ln>
            <a:effectLst/>
          </c:spPr>
          <c:invertIfNegative val="0"/>
          <c:cat>
            <c:strRef>
              <c:f>Sheet1!$E$13:$E$20</c:f>
              <c:strCache>
                <c:ptCount val="8"/>
                <c:pt idx="0">
                  <c:v>FY2012</c:v>
                </c:pt>
                <c:pt idx="1">
                  <c:v>FY2013</c:v>
                </c:pt>
                <c:pt idx="2">
                  <c:v>FY2014</c:v>
                </c:pt>
                <c:pt idx="3">
                  <c:v>FY2015</c:v>
                </c:pt>
                <c:pt idx="4">
                  <c:v>FY2016</c:v>
                </c:pt>
                <c:pt idx="5">
                  <c:v>FY2017</c:v>
                </c:pt>
                <c:pt idx="6">
                  <c:v>FY2018</c:v>
                </c:pt>
                <c:pt idx="7">
                  <c:v>FY2019</c:v>
                </c:pt>
              </c:strCache>
            </c:strRef>
          </c:cat>
          <c:val>
            <c:numRef>
              <c:f>Sheet1!$G$13:$G$20</c:f>
              <c:numCache>
                <c:formatCode>_(* #,##0_);_(* \(#,##0\);_(* "-"??_);_(@_)</c:formatCode>
                <c:ptCount val="8"/>
                <c:pt idx="0">
                  <c:v>4077000</c:v>
                </c:pt>
                <c:pt idx="1">
                  <c:v>4452800</c:v>
                </c:pt>
                <c:pt idx="2">
                  <c:v>4468600</c:v>
                </c:pt>
                <c:pt idx="3">
                  <c:v>3989500</c:v>
                </c:pt>
                <c:pt idx="4">
                  <c:v>4362800</c:v>
                </c:pt>
                <c:pt idx="5">
                  <c:v>4224400</c:v>
                </c:pt>
                <c:pt idx="6">
                  <c:v>4332300</c:v>
                </c:pt>
                <c:pt idx="7">
                  <c:v>4877800</c:v>
                </c:pt>
              </c:numCache>
            </c:numRef>
          </c:val>
          <c:extLst>
            <c:ext xmlns:c16="http://schemas.microsoft.com/office/drawing/2014/chart" uri="{C3380CC4-5D6E-409C-BE32-E72D297353CC}">
              <c16:uniqueId val="{00000001-C887-4FF2-A81D-984A5DC094B4}"/>
            </c:ext>
          </c:extLst>
        </c:ser>
        <c:ser>
          <c:idx val="2"/>
          <c:order val="2"/>
          <c:tx>
            <c:strRef>
              <c:f>Sheet1!$H$12</c:f>
              <c:strCache>
                <c:ptCount val="1"/>
                <c:pt idx="0">
                  <c:v>Actual</c:v>
                </c:pt>
              </c:strCache>
            </c:strRef>
          </c:tx>
          <c:spPr>
            <a:solidFill>
              <a:schemeClr val="accent3"/>
            </a:solidFill>
            <a:ln>
              <a:noFill/>
            </a:ln>
            <a:effectLst/>
          </c:spPr>
          <c:invertIfNegative val="0"/>
          <c:cat>
            <c:strRef>
              <c:f>Sheet1!$E$13:$E$20</c:f>
              <c:strCache>
                <c:ptCount val="8"/>
                <c:pt idx="0">
                  <c:v>FY2012</c:v>
                </c:pt>
                <c:pt idx="1">
                  <c:v>FY2013</c:v>
                </c:pt>
                <c:pt idx="2">
                  <c:v>FY2014</c:v>
                </c:pt>
                <c:pt idx="3">
                  <c:v>FY2015</c:v>
                </c:pt>
                <c:pt idx="4">
                  <c:v>FY2016</c:v>
                </c:pt>
                <c:pt idx="5">
                  <c:v>FY2017</c:v>
                </c:pt>
                <c:pt idx="6">
                  <c:v>FY2018</c:v>
                </c:pt>
                <c:pt idx="7">
                  <c:v>FY2019</c:v>
                </c:pt>
              </c:strCache>
            </c:strRef>
          </c:cat>
          <c:val>
            <c:numRef>
              <c:f>Sheet1!$H$13:$H$20</c:f>
              <c:numCache>
                <c:formatCode>_(* #,##0_);_(* \(#,##0\);_(* "-"??_);_(@_)</c:formatCode>
                <c:ptCount val="8"/>
                <c:pt idx="0">
                  <c:v>4732000</c:v>
                </c:pt>
                <c:pt idx="1">
                  <c:v>4718000</c:v>
                </c:pt>
                <c:pt idx="2">
                  <c:v>4708000</c:v>
                </c:pt>
                <c:pt idx="3">
                  <c:v>4384000</c:v>
                </c:pt>
                <c:pt idx="4">
                  <c:v>4833000</c:v>
                </c:pt>
                <c:pt idx="5">
                  <c:v>4579000</c:v>
                </c:pt>
                <c:pt idx="6">
                  <c:v>4878000</c:v>
                </c:pt>
              </c:numCache>
            </c:numRef>
          </c:val>
          <c:extLst>
            <c:ext xmlns:c16="http://schemas.microsoft.com/office/drawing/2014/chart" uri="{C3380CC4-5D6E-409C-BE32-E72D297353CC}">
              <c16:uniqueId val="{00000002-C887-4FF2-A81D-984A5DC094B4}"/>
            </c:ext>
          </c:extLst>
        </c:ser>
        <c:dLbls>
          <c:showLegendKey val="0"/>
          <c:showVal val="0"/>
          <c:showCatName val="0"/>
          <c:showSerName val="0"/>
          <c:showPercent val="0"/>
          <c:showBubbleSize val="0"/>
        </c:dLbls>
        <c:gapWidth val="219"/>
        <c:overlap val="-27"/>
        <c:axId val="450680232"/>
        <c:axId val="450680888"/>
      </c:barChart>
      <c:catAx>
        <c:axId val="450680232"/>
        <c:scaling>
          <c:orientation val="minMax"/>
        </c:scaling>
        <c:delete val="0"/>
        <c:axPos val="b"/>
        <c:numFmt formatCode="General" sourceLinked="1"/>
        <c:majorTickMark val="out"/>
        <c:minorTickMark val="none"/>
        <c:tickLblPos val="nextTo"/>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50680888"/>
        <c:crosses val="autoZero"/>
        <c:auto val="1"/>
        <c:lblAlgn val="ctr"/>
        <c:lblOffset val="100"/>
        <c:noMultiLvlLbl val="0"/>
      </c:catAx>
      <c:valAx>
        <c:axId val="45068088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0"/>
        <c:majorTickMark val="cross"/>
        <c:minorTickMark val="out"/>
        <c:tickLblPos val="nextTo"/>
        <c:spPr>
          <a:noFill/>
          <a:ln>
            <a:solidFill>
              <a:schemeClr val="tx1">
                <a:lumMod val="75000"/>
                <a:lumOff val="25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50680232"/>
        <c:crosses val="autoZero"/>
        <c:crossBetween val="between"/>
        <c:dispUnits>
          <c:builtInUnit val="millions"/>
          <c:dispUnitsLbl>
            <c:layout>
              <c:manualLayout>
                <c:xMode val="edge"/>
                <c:yMode val="edge"/>
                <c:x val="3.0555555555555555E-2"/>
                <c:y val="0.42634259259259261"/>
              </c:manualLayout>
            </c:layout>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2.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6.png"/><Relationship Id="rId7" Type="http://schemas.openxmlformats.org/officeDocument/2006/relationships/image" Target="../media/image35.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_rels/drawing12.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6.png"/><Relationship Id="rId7" Type="http://schemas.openxmlformats.org/officeDocument/2006/relationships/image" Target="../media/image35.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D9440A-EB22-418D-BF96-FB85905CC2EA}"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C52708C-7541-4114-8F20-34528A68F8A4}">
      <dgm:prSet/>
      <dgm:spPr/>
      <dgm:t>
        <a:bodyPr/>
        <a:lstStyle/>
        <a:p>
          <a:r>
            <a:rPr lang="en-US"/>
            <a:t>Project out your revenues</a:t>
          </a:r>
        </a:p>
      </dgm:t>
    </dgm:pt>
    <dgm:pt modelId="{4DD19F4A-2A76-4472-954E-F5522D2DC494}" type="parTrans" cxnId="{FE7CF6FF-72C9-498D-AA2A-F08689B86EE8}">
      <dgm:prSet/>
      <dgm:spPr/>
      <dgm:t>
        <a:bodyPr/>
        <a:lstStyle/>
        <a:p>
          <a:endParaRPr lang="en-US"/>
        </a:p>
      </dgm:t>
    </dgm:pt>
    <dgm:pt modelId="{2CA5AD2C-5EAD-465B-8943-E8694EBCA620}" type="sibTrans" cxnId="{FE7CF6FF-72C9-498D-AA2A-F08689B86EE8}">
      <dgm:prSet/>
      <dgm:spPr/>
      <dgm:t>
        <a:bodyPr/>
        <a:lstStyle/>
        <a:p>
          <a:endParaRPr lang="en-US"/>
        </a:p>
      </dgm:t>
    </dgm:pt>
    <dgm:pt modelId="{DCE3347E-3941-4F9F-8995-4F35B8357D9F}">
      <dgm:prSet/>
      <dgm:spPr/>
      <dgm:t>
        <a:bodyPr/>
        <a:lstStyle/>
        <a:p>
          <a:r>
            <a:rPr lang="en-US"/>
            <a:t>Expenses-One time versus on-going</a:t>
          </a:r>
        </a:p>
      </dgm:t>
    </dgm:pt>
    <dgm:pt modelId="{BF641F08-0ABD-4F9D-96C0-5473A241010D}" type="parTrans" cxnId="{20D1BEF9-7E10-433C-A99D-39BD795F6169}">
      <dgm:prSet/>
      <dgm:spPr/>
      <dgm:t>
        <a:bodyPr/>
        <a:lstStyle/>
        <a:p>
          <a:endParaRPr lang="en-US"/>
        </a:p>
      </dgm:t>
    </dgm:pt>
    <dgm:pt modelId="{40577842-3500-4F7C-BE69-971EACEAACF9}" type="sibTrans" cxnId="{20D1BEF9-7E10-433C-A99D-39BD795F6169}">
      <dgm:prSet/>
      <dgm:spPr/>
      <dgm:t>
        <a:bodyPr/>
        <a:lstStyle/>
        <a:p>
          <a:endParaRPr lang="en-US"/>
        </a:p>
      </dgm:t>
    </dgm:pt>
    <dgm:pt modelId="{A83FCB37-131C-4DDE-BB54-4E0B748A70B5}">
      <dgm:prSet/>
      <dgm:spPr/>
      <dgm:t>
        <a:bodyPr/>
        <a:lstStyle/>
        <a:p>
          <a:r>
            <a:rPr lang="en-US"/>
            <a:t>Fund balances</a:t>
          </a:r>
        </a:p>
      </dgm:t>
    </dgm:pt>
    <dgm:pt modelId="{E6ABFD45-6CC0-492E-BE9E-DE31779E4889}" type="parTrans" cxnId="{EB3EE262-9EA9-4ED2-B287-B6FF4537A37E}">
      <dgm:prSet/>
      <dgm:spPr/>
      <dgm:t>
        <a:bodyPr/>
        <a:lstStyle/>
        <a:p>
          <a:endParaRPr lang="en-US"/>
        </a:p>
      </dgm:t>
    </dgm:pt>
    <dgm:pt modelId="{C2053AD5-775E-4A9F-BB92-1022F0EBCD1A}" type="sibTrans" cxnId="{EB3EE262-9EA9-4ED2-B287-B6FF4537A37E}">
      <dgm:prSet/>
      <dgm:spPr/>
      <dgm:t>
        <a:bodyPr/>
        <a:lstStyle/>
        <a:p>
          <a:endParaRPr lang="en-US"/>
        </a:p>
      </dgm:t>
    </dgm:pt>
    <dgm:pt modelId="{944CF9D5-45F9-4646-82D3-13E4C8F584EA}" type="pres">
      <dgm:prSet presAssocID="{E4D9440A-EB22-418D-BF96-FB85905CC2EA}" presName="linear" presStyleCnt="0">
        <dgm:presLayoutVars>
          <dgm:animLvl val="lvl"/>
          <dgm:resizeHandles val="exact"/>
        </dgm:presLayoutVars>
      </dgm:prSet>
      <dgm:spPr/>
    </dgm:pt>
    <dgm:pt modelId="{7574CD6A-8796-490B-A4E6-51FD08FFDE79}" type="pres">
      <dgm:prSet presAssocID="{3C52708C-7541-4114-8F20-34528A68F8A4}" presName="parentText" presStyleLbl="node1" presStyleIdx="0" presStyleCnt="3">
        <dgm:presLayoutVars>
          <dgm:chMax val="0"/>
          <dgm:bulletEnabled val="1"/>
        </dgm:presLayoutVars>
      </dgm:prSet>
      <dgm:spPr/>
    </dgm:pt>
    <dgm:pt modelId="{8570011F-D695-4F1B-A18A-3E6C4333CD4A}" type="pres">
      <dgm:prSet presAssocID="{2CA5AD2C-5EAD-465B-8943-E8694EBCA620}" presName="spacer" presStyleCnt="0"/>
      <dgm:spPr/>
    </dgm:pt>
    <dgm:pt modelId="{FDBC3D43-2428-410C-918C-0F58F788BBFC}" type="pres">
      <dgm:prSet presAssocID="{DCE3347E-3941-4F9F-8995-4F35B8357D9F}" presName="parentText" presStyleLbl="node1" presStyleIdx="1" presStyleCnt="3">
        <dgm:presLayoutVars>
          <dgm:chMax val="0"/>
          <dgm:bulletEnabled val="1"/>
        </dgm:presLayoutVars>
      </dgm:prSet>
      <dgm:spPr/>
    </dgm:pt>
    <dgm:pt modelId="{2CEFBE0A-43C4-4743-AD5C-12BAD4B8E799}" type="pres">
      <dgm:prSet presAssocID="{40577842-3500-4F7C-BE69-971EACEAACF9}" presName="spacer" presStyleCnt="0"/>
      <dgm:spPr/>
    </dgm:pt>
    <dgm:pt modelId="{586BED8D-9982-489E-9861-B191CB4E549C}" type="pres">
      <dgm:prSet presAssocID="{A83FCB37-131C-4DDE-BB54-4E0B748A70B5}" presName="parentText" presStyleLbl="node1" presStyleIdx="2" presStyleCnt="3">
        <dgm:presLayoutVars>
          <dgm:chMax val="0"/>
          <dgm:bulletEnabled val="1"/>
        </dgm:presLayoutVars>
      </dgm:prSet>
      <dgm:spPr/>
    </dgm:pt>
  </dgm:ptLst>
  <dgm:cxnLst>
    <dgm:cxn modelId="{EB3EE262-9EA9-4ED2-B287-B6FF4537A37E}" srcId="{E4D9440A-EB22-418D-BF96-FB85905CC2EA}" destId="{A83FCB37-131C-4DDE-BB54-4E0B748A70B5}" srcOrd="2" destOrd="0" parTransId="{E6ABFD45-6CC0-492E-BE9E-DE31779E4889}" sibTransId="{C2053AD5-775E-4A9F-BB92-1022F0EBCD1A}"/>
    <dgm:cxn modelId="{FE0B2E80-F9E6-4E79-A161-F65DF9C6B598}" type="presOf" srcId="{A83FCB37-131C-4DDE-BB54-4E0B748A70B5}" destId="{586BED8D-9982-489E-9861-B191CB4E549C}" srcOrd="0" destOrd="0" presId="urn:microsoft.com/office/officeart/2005/8/layout/vList2"/>
    <dgm:cxn modelId="{6A36B084-5848-4F9B-8E09-1889F00E55C5}" type="presOf" srcId="{DCE3347E-3941-4F9F-8995-4F35B8357D9F}" destId="{FDBC3D43-2428-410C-918C-0F58F788BBFC}" srcOrd="0" destOrd="0" presId="urn:microsoft.com/office/officeart/2005/8/layout/vList2"/>
    <dgm:cxn modelId="{44ABF8A1-75DB-4E28-AA5F-35C2B8BBB7BD}" type="presOf" srcId="{E4D9440A-EB22-418D-BF96-FB85905CC2EA}" destId="{944CF9D5-45F9-4646-82D3-13E4C8F584EA}" srcOrd="0" destOrd="0" presId="urn:microsoft.com/office/officeart/2005/8/layout/vList2"/>
    <dgm:cxn modelId="{2CF558D8-ED6D-4C4A-91A5-B304B7ECA44E}" type="presOf" srcId="{3C52708C-7541-4114-8F20-34528A68F8A4}" destId="{7574CD6A-8796-490B-A4E6-51FD08FFDE79}" srcOrd="0" destOrd="0" presId="urn:microsoft.com/office/officeart/2005/8/layout/vList2"/>
    <dgm:cxn modelId="{20D1BEF9-7E10-433C-A99D-39BD795F6169}" srcId="{E4D9440A-EB22-418D-BF96-FB85905CC2EA}" destId="{DCE3347E-3941-4F9F-8995-4F35B8357D9F}" srcOrd="1" destOrd="0" parTransId="{BF641F08-0ABD-4F9D-96C0-5473A241010D}" sibTransId="{40577842-3500-4F7C-BE69-971EACEAACF9}"/>
    <dgm:cxn modelId="{FE7CF6FF-72C9-498D-AA2A-F08689B86EE8}" srcId="{E4D9440A-EB22-418D-BF96-FB85905CC2EA}" destId="{3C52708C-7541-4114-8F20-34528A68F8A4}" srcOrd="0" destOrd="0" parTransId="{4DD19F4A-2A76-4472-954E-F5522D2DC494}" sibTransId="{2CA5AD2C-5EAD-465B-8943-E8694EBCA620}"/>
    <dgm:cxn modelId="{A56DA2E0-D929-4FEB-9573-47FC58D702E4}" type="presParOf" srcId="{944CF9D5-45F9-4646-82D3-13E4C8F584EA}" destId="{7574CD6A-8796-490B-A4E6-51FD08FFDE79}" srcOrd="0" destOrd="0" presId="urn:microsoft.com/office/officeart/2005/8/layout/vList2"/>
    <dgm:cxn modelId="{DD9C9A51-EF7A-47FB-A531-43E68DEE9FFE}" type="presParOf" srcId="{944CF9D5-45F9-4646-82D3-13E4C8F584EA}" destId="{8570011F-D695-4F1B-A18A-3E6C4333CD4A}" srcOrd="1" destOrd="0" presId="urn:microsoft.com/office/officeart/2005/8/layout/vList2"/>
    <dgm:cxn modelId="{B2C1FB15-E3D0-4CB4-8C96-B37C33F52EF0}" type="presParOf" srcId="{944CF9D5-45F9-4646-82D3-13E4C8F584EA}" destId="{FDBC3D43-2428-410C-918C-0F58F788BBFC}" srcOrd="2" destOrd="0" presId="urn:microsoft.com/office/officeart/2005/8/layout/vList2"/>
    <dgm:cxn modelId="{80C33B8F-E513-4377-B326-42012E1FA8F2}" type="presParOf" srcId="{944CF9D5-45F9-4646-82D3-13E4C8F584EA}" destId="{2CEFBE0A-43C4-4743-AD5C-12BAD4B8E799}" srcOrd="3" destOrd="0" presId="urn:microsoft.com/office/officeart/2005/8/layout/vList2"/>
    <dgm:cxn modelId="{0041CCA1-B7CA-4887-A3A8-0981969E4366}" type="presParOf" srcId="{944CF9D5-45F9-4646-82D3-13E4C8F584EA}" destId="{586BED8D-9982-489E-9861-B191CB4E549C}"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B9BC1A9-D6F4-4A14-BE48-D64C42C8773F}"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273A636-AED2-4216-AAFE-84AF4E111A7E}">
      <dgm:prSet/>
      <dgm:spPr/>
      <dgm:t>
        <a:bodyPr/>
        <a:lstStyle/>
        <a:p>
          <a:r>
            <a:rPr lang="en-US"/>
            <a:t>Personnel costs are largest portion of operating budget</a:t>
          </a:r>
        </a:p>
      </dgm:t>
    </dgm:pt>
    <dgm:pt modelId="{492D6D30-65A4-415A-8534-B4FD046AA906}" type="parTrans" cxnId="{65A0DB5E-A2E6-4E9F-B540-66F61F66B77D}">
      <dgm:prSet/>
      <dgm:spPr/>
      <dgm:t>
        <a:bodyPr/>
        <a:lstStyle/>
        <a:p>
          <a:endParaRPr lang="en-US"/>
        </a:p>
      </dgm:t>
    </dgm:pt>
    <dgm:pt modelId="{011DB31E-645C-4404-9603-4AF16A43D8E5}" type="sibTrans" cxnId="{65A0DB5E-A2E6-4E9F-B540-66F61F66B77D}">
      <dgm:prSet/>
      <dgm:spPr/>
      <dgm:t>
        <a:bodyPr/>
        <a:lstStyle/>
        <a:p>
          <a:endParaRPr lang="en-US"/>
        </a:p>
      </dgm:t>
    </dgm:pt>
    <dgm:pt modelId="{2E8001E2-EB28-4CC6-B03E-03DA08CBCB05}">
      <dgm:prSet/>
      <dgm:spPr/>
      <dgm:t>
        <a:bodyPr/>
        <a:lstStyle/>
        <a:p>
          <a:r>
            <a:rPr lang="en-US"/>
            <a:t>Consider salary increases, insurance increases (medical and workman’s comp), retirement contributions, social security &amp; overtime</a:t>
          </a:r>
        </a:p>
      </dgm:t>
    </dgm:pt>
    <dgm:pt modelId="{D52C32C8-11B9-4287-9610-DC608375DF61}" type="parTrans" cxnId="{275FD2F9-89EF-4B36-881A-3611B579531C}">
      <dgm:prSet/>
      <dgm:spPr/>
      <dgm:t>
        <a:bodyPr/>
        <a:lstStyle/>
        <a:p>
          <a:endParaRPr lang="en-US"/>
        </a:p>
      </dgm:t>
    </dgm:pt>
    <dgm:pt modelId="{FEA825AD-BDBF-413B-A23E-41641BD9B583}" type="sibTrans" cxnId="{275FD2F9-89EF-4B36-881A-3611B579531C}">
      <dgm:prSet/>
      <dgm:spPr/>
      <dgm:t>
        <a:bodyPr/>
        <a:lstStyle/>
        <a:p>
          <a:endParaRPr lang="en-US"/>
        </a:p>
      </dgm:t>
    </dgm:pt>
    <dgm:pt modelId="{E80E1A64-22DE-4A8D-9971-9E78F8917752}">
      <dgm:prSet/>
      <dgm:spPr/>
      <dgm:t>
        <a:bodyPr/>
        <a:lstStyle/>
        <a:p>
          <a:r>
            <a:rPr lang="en-US"/>
            <a:t>What are one-time versus on-going expenditures?</a:t>
          </a:r>
        </a:p>
      </dgm:t>
    </dgm:pt>
    <dgm:pt modelId="{824F736A-7ECF-4EEF-8A67-AEFB36AFE5E5}" type="parTrans" cxnId="{EA1319FD-6083-4FF2-9C9F-162876B4F740}">
      <dgm:prSet/>
      <dgm:spPr/>
      <dgm:t>
        <a:bodyPr/>
        <a:lstStyle/>
        <a:p>
          <a:endParaRPr lang="en-US"/>
        </a:p>
      </dgm:t>
    </dgm:pt>
    <dgm:pt modelId="{77DBB5D6-F1AB-4B74-B6AB-B64CFA586114}" type="sibTrans" cxnId="{EA1319FD-6083-4FF2-9C9F-162876B4F740}">
      <dgm:prSet/>
      <dgm:spPr/>
      <dgm:t>
        <a:bodyPr/>
        <a:lstStyle/>
        <a:p>
          <a:endParaRPr lang="en-US"/>
        </a:p>
      </dgm:t>
    </dgm:pt>
    <dgm:pt modelId="{C222ACB9-EC76-4F9E-98E8-91618C479B1A}">
      <dgm:prSet/>
      <dgm:spPr/>
      <dgm:t>
        <a:bodyPr/>
        <a:lstStyle/>
        <a:p>
          <a:r>
            <a:rPr lang="en-US"/>
            <a:t>Can use CPI overall, or evaluate each line item to consider increases in fuel, utilities, etc.</a:t>
          </a:r>
        </a:p>
      </dgm:t>
    </dgm:pt>
    <dgm:pt modelId="{7F019D20-D739-4F4D-A90A-F58D3D1D05A4}" type="parTrans" cxnId="{45CB0D60-E204-419A-BC5E-5855FEE3483A}">
      <dgm:prSet/>
      <dgm:spPr/>
      <dgm:t>
        <a:bodyPr/>
        <a:lstStyle/>
        <a:p>
          <a:endParaRPr lang="en-US"/>
        </a:p>
      </dgm:t>
    </dgm:pt>
    <dgm:pt modelId="{53C45EFA-6F88-452B-A199-0A8984C6E6B6}" type="sibTrans" cxnId="{45CB0D60-E204-419A-BC5E-5855FEE3483A}">
      <dgm:prSet/>
      <dgm:spPr/>
      <dgm:t>
        <a:bodyPr/>
        <a:lstStyle/>
        <a:p>
          <a:endParaRPr lang="en-US"/>
        </a:p>
      </dgm:t>
    </dgm:pt>
    <dgm:pt modelId="{526213A1-328E-4540-8E8E-9E94DAD27A03}" type="pres">
      <dgm:prSet presAssocID="{9B9BC1A9-D6F4-4A14-BE48-D64C42C8773F}" presName="linear" presStyleCnt="0">
        <dgm:presLayoutVars>
          <dgm:animLvl val="lvl"/>
          <dgm:resizeHandles val="exact"/>
        </dgm:presLayoutVars>
      </dgm:prSet>
      <dgm:spPr/>
    </dgm:pt>
    <dgm:pt modelId="{E4F39BBB-D993-4574-A0AE-8EFDB9E350ED}" type="pres">
      <dgm:prSet presAssocID="{D273A636-AED2-4216-AAFE-84AF4E111A7E}" presName="parentText" presStyleLbl="node1" presStyleIdx="0" presStyleCnt="4">
        <dgm:presLayoutVars>
          <dgm:chMax val="0"/>
          <dgm:bulletEnabled val="1"/>
        </dgm:presLayoutVars>
      </dgm:prSet>
      <dgm:spPr/>
    </dgm:pt>
    <dgm:pt modelId="{C07E56D1-2DF9-47BC-AA62-388B1A3D8C86}" type="pres">
      <dgm:prSet presAssocID="{011DB31E-645C-4404-9603-4AF16A43D8E5}" presName="spacer" presStyleCnt="0"/>
      <dgm:spPr/>
    </dgm:pt>
    <dgm:pt modelId="{832A3F22-422E-4FBB-805B-8822713A2A4F}" type="pres">
      <dgm:prSet presAssocID="{2E8001E2-EB28-4CC6-B03E-03DA08CBCB05}" presName="parentText" presStyleLbl="node1" presStyleIdx="1" presStyleCnt="4">
        <dgm:presLayoutVars>
          <dgm:chMax val="0"/>
          <dgm:bulletEnabled val="1"/>
        </dgm:presLayoutVars>
      </dgm:prSet>
      <dgm:spPr/>
    </dgm:pt>
    <dgm:pt modelId="{84B3C4C0-C93E-4F4D-B5C2-CC8DA31B3EFD}" type="pres">
      <dgm:prSet presAssocID="{FEA825AD-BDBF-413B-A23E-41641BD9B583}" presName="spacer" presStyleCnt="0"/>
      <dgm:spPr/>
    </dgm:pt>
    <dgm:pt modelId="{69BE5784-50C3-4B26-9844-97959E2DA848}" type="pres">
      <dgm:prSet presAssocID="{E80E1A64-22DE-4A8D-9971-9E78F8917752}" presName="parentText" presStyleLbl="node1" presStyleIdx="2" presStyleCnt="4">
        <dgm:presLayoutVars>
          <dgm:chMax val="0"/>
          <dgm:bulletEnabled val="1"/>
        </dgm:presLayoutVars>
      </dgm:prSet>
      <dgm:spPr/>
    </dgm:pt>
    <dgm:pt modelId="{329AB801-0B22-49A2-8F87-B87F5B30F719}" type="pres">
      <dgm:prSet presAssocID="{77DBB5D6-F1AB-4B74-B6AB-B64CFA586114}" presName="spacer" presStyleCnt="0"/>
      <dgm:spPr/>
    </dgm:pt>
    <dgm:pt modelId="{9BAB933C-A518-4DD1-B034-83AF0AC43D46}" type="pres">
      <dgm:prSet presAssocID="{C222ACB9-EC76-4F9E-98E8-91618C479B1A}" presName="parentText" presStyleLbl="node1" presStyleIdx="3" presStyleCnt="4">
        <dgm:presLayoutVars>
          <dgm:chMax val="0"/>
          <dgm:bulletEnabled val="1"/>
        </dgm:presLayoutVars>
      </dgm:prSet>
      <dgm:spPr/>
    </dgm:pt>
  </dgm:ptLst>
  <dgm:cxnLst>
    <dgm:cxn modelId="{34AFD05E-0DEB-4DEE-969E-46D0BB9B33F1}" type="presOf" srcId="{E80E1A64-22DE-4A8D-9971-9E78F8917752}" destId="{69BE5784-50C3-4B26-9844-97959E2DA848}" srcOrd="0" destOrd="0" presId="urn:microsoft.com/office/officeart/2005/8/layout/vList2"/>
    <dgm:cxn modelId="{65A0DB5E-A2E6-4E9F-B540-66F61F66B77D}" srcId="{9B9BC1A9-D6F4-4A14-BE48-D64C42C8773F}" destId="{D273A636-AED2-4216-AAFE-84AF4E111A7E}" srcOrd="0" destOrd="0" parTransId="{492D6D30-65A4-415A-8534-B4FD046AA906}" sibTransId="{011DB31E-645C-4404-9603-4AF16A43D8E5}"/>
    <dgm:cxn modelId="{45CB0D60-E204-419A-BC5E-5855FEE3483A}" srcId="{9B9BC1A9-D6F4-4A14-BE48-D64C42C8773F}" destId="{C222ACB9-EC76-4F9E-98E8-91618C479B1A}" srcOrd="3" destOrd="0" parTransId="{7F019D20-D739-4F4D-A90A-F58D3D1D05A4}" sibTransId="{53C45EFA-6F88-452B-A199-0A8984C6E6B6}"/>
    <dgm:cxn modelId="{87CCC279-397D-4D25-85CC-5818D0B52285}" type="presOf" srcId="{2E8001E2-EB28-4CC6-B03E-03DA08CBCB05}" destId="{832A3F22-422E-4FBB-805B-8822713A2A4F}" srcOrd="0" destOrd="0" presId="urn:microsoft.com/office/officeart/2005/8/layout/vList2"/>
    <dgm:cxn modelId="{C421CEB5-70D9-4784-8E6F-B75FE62ED1B0}" type="presOf" srcId="{D273A636-AED2-4216-AAFE-84AF4E111A7E}" destId="{E4F39BBB-D993-4574-A0AE-8EFDB9E350ED}" srcOrd="0" destOrd="0" presId="urn:microsoft.com/office/officeart/2005/8/layout/vList2"/>
    <dgm:cxn modelId="{9C300EBD-6FD1-4A3B-901D-0857E22B2D25}" type="presOf" srcId="{C222ACB9-EC76-4F9E-98E8-91618C479B1A}" destId="{9BAB933C-A518-4DD1-B034-83AF0AC43D46}" srcOrd="0" destOrd="0" presId="urn:microsoft.com/office/officeart/2005/8/layout/vList2"/>
    <dgm:cxn modelId="{9CDA73BE-3F4B-4378-B935-A7FDA33A2DBC}" type="presOf" srcId="{9B9BC1A9-D6F4-4A14-BE48-D64C42C8773F}" destId="{526213A1-328E-4540-8E8E-9E94DAD27A03}" srcOrd="0" destOrd="0" presId="urn:microsoft.com/office/officeart/2005/8/layout/vList2"/>
    <dgm:cxn modelId="{275FD2F9-89EF-4B36-881A-3611B579531C}" srcId="{9B9BC1A9-D6F4-4A14-BE48-D64C42C8773F}" destId="{2E8001E2-EB28-4CC6-B03E-03DA08CBCB05}" srcOrd="1" destOrd="0" parTransId="{D52C32C8-11B9-4287-9610-DC608375DF61}" sibTransId="{FEA825AD-BDBF-413B-A23E-41641BD9B583}"/>
    <dgm:cxn modelId="{EA1319FD-6083-4FF2-9C9F-162876B4F740}" srcId="{9B9BC1A9-D6F4-4A14-BE48-D64C42C8773F}" destId="{E80E1A64-22DE-4A8D-9971-9E78F8917752}" srcOrd="2" destOrd="0" parTransId="{824F736A-7ECF-4EEF-8A67-AEFB36AFE5E5}" sibTransId="{77DBB5D6-F1AB-4B74-B6AB-B64CFA586114}"/>
    <dgm:cxn modelId="{71D54DB7-EFCD-4A67-9169-E0181E393BCA}" type="presParOf" srcId="{526213A1-328E-4540-8E8E-9E94DAD27A03}" destId="{E4F39BBB-D993-4574-A0AE-8EFDB9E350ED}" srcOrd="0" destOrd="0" presId="urn:microsoft.com/office/officeart/2005/8/layout/vList2"/>
    <dgm:cxn modelId="{AC9F7A52-B0DE-45D6-A5A8-5AC9AFF27E45}" type="presParOf" srcId="{526213A1-328E-4540-8E8E-9E94DAD27A03}" destId="{C07E56D1-2DF9-47BC-AA62-388B1A3D8C86}" srcOrd="1" destOrd="0" presId="urn:microsoft.com/office/officeart/2005/8/layout/vList2"/>
    <dgm:cxn modelId="{81F2106C-CFB2-41FC-AFA9-4C1A75BB3848}" type="presParOf" srcId="{526213A1-328E-4540-8E8E-9E94DAD27A03}" destId="{832A3F22-422E-4FBB-805B-8822713A2A4F}" srcOrd="2" destOrd="0" presId="urn:microsoft.com/office/officeart/2005/8/layout/vList2"/>
    <dgm:cxn modelId="{90D692A9-2625-4F72-943A-54D8E4AE65CC}" type="presParOf" srcId="{526213A1-328E-4540-8E8E-9E94DAD27A03}" destId="{84B3C4C0-C93E-4F4D-B5C2-CC8DA31B3EFD}" srcOrd="3" destOrd="0" presId="urn:microsoft.com/office/officeart/2005/8/layout/vList2"/>
    <dgm:cxn modelId="{8ADEDA5B-7321-4564-AE01-04BDE4AA7549}" type="presParOf" srcId="{526213A1-328E-4540-8E8E-9E94DAD27A03}" destId="{69BE5784-50C3-4B26-9844-97959E2DA848}" srcOrd="4" destOrd="0" presId="urn:microsoft.com/office/officeart/2005/8/layout/vList2"/>
    <dgm:cxn modelId="{E354E0CF-412B-4F81-9799-F78225D4E5B0}" type="presParOf" srcId="{526213A1-328E-4540-8E8E-9E94DAD27A03}" destId="{329AB801-0B22-49A2-8F87-B87F5B30F719}" srcOrd="5" destOrd="0" presId="urn:microsoft.com/office/officeart/2005/8/layout/vList2"/>
    <dgm:cxn modelId="{2E24D6D9-03D3-4B18-B9DD-180400EBBD14}" type="presParOf" srcId="{526213A1-328E-4540-8E8E-9E94DAD27A03}" destId="{9BAB933C-A518-4DD1-B034-83AF0AC43D4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335F53D-F7DD-4BAA-9E66-08D09726EF12}" type="doc">
      <dgm:prSet loTypeId="urn:microsoft.com/office/officeart/2005/8/layout/venn1" loCatId="relationship" qsTypeId="urn:microsoft.com/office/officeart/2005/8/quickstyle/3d1" qsCatId="3D" csTypeId="urn:microsoft.com/office/officeart/2005/8/colors/colorful2" csCatId="colorful" phldr="1"/>
      <dgm:spPr/>
    </dgm:pt>
    <dgm:pt modelId="{65F96FBA-B431-47D2-9134-125A58C8326D}">
      <dgm:prSet phldrT="[Text]"/>
      <dgm:spPr/>
      <dgm:t>
        <a:bodyPr/>
        <a:lstStyle/>
        <a:p>
          <a:pPr algn="ctr">
            <a:buNone/>
          </a:pPr>
          <a:r>
            <a:rPr lang="en-US" dirty="0"/>
            <a:t>Home Builder A</a:t>
          </a:r>
        </a:p>
      </dgm:t>
    </dgm:pt>
    <dgm:pt modelId="{CC6F6F75-7A81-465A-AF6C-BFE0C26F4162}" type="parTrans" cxnId="{CC066287-2FA9-4EAB-927A-5065755632DA}">
      <dgm:prSet/>
      <dgm:spPr/>
      <dgm:t>
        <a:bodyPr/>
        <a:lstStyle/>
        <a:p>
          <a:endParaRPr lang="en-US"/>
        </a:p>
      </dgm:t>
    </dgm:pt>
    <dgm:pt modelId="{5DE4D639-7EB4-478A-9DDF-A50680B8A2BB}" type="sibTrans" cxnId="{CC066287-2FA9-4EAB-927A-5065755632DA}">
      <dgm:prSet/>
      <dgm:spPr/>
      <dgm:t>
        <a:bodyPr/>
        <a:lstStyle/>
        <a:p>
          <a:endParaRPr lang="en-US"/>
        </a:p>
      </dgm:t>
    </dgm:pt>
    <dgm:pt modelId="{85E164E7-D1AE-44DC-8655-7A7F9E94BFB6}">
      <dgm:prSet phldrT="[Text]"/>
      <dgm:spPr/>
      <dgm:t>
        <a:bodyPr/>
        <a:lstStyle/>
        <a:p>
          <a:pPr algn="ctr">
            <a:buNone/>
          </a:pPr>
          <a:r>
            <a:rPr lang="en-US" dirty="0"/>
            <a:t>Home Builder B</a:t>
          </a:r>
        </a:p>
      </dgm:t>
    </dgm:pt>
    <dgm:pt modelId="{EF1B6C49-C22D-467F-8DE7-3A3153BCACD1}" type="parTrans" cxnId="{84692B78-8652-4FE0-9310-AAFA70ABDA50}">
      <dgm:prSet/>
      <dgm:spPr/>
      <dgm:t>
        <a:bodyPr/>
        <a:lstStyle/>
        <a:p>
          <a:endParaRPr lang="en-US"/>
        </a:p>
      </dgm:t>
    </dgm:pt>
    <dgm:pt modelId="{853C7728-15CA-48F5-B38F-302EC6042C6C}" type="sibTrans" cxnId="{84692B78-8652-4FE0-9310-AAFA70ABDA50}">
      <dgm:prSet/>
      <dgm:spPr/>
      <dgm:t>
        <a:bodyPr/>
        <a:lstStyle/>
        <a:p>
          <a:endParaRPr lang="en-US"/>
        </a:p>
      </dgm:t>
    </dgm:pt>
    <dgm:pt modelId="{85220D19-747A-44A1-B211-83B091CBAEFA}">
      <dgm:prSet phldrT="[Text]"/>
      <dgm:spPr/>
      <dgm:t>
        <a:bodyPr/>
        <a:lstStyle/>
        <a:p>
          <a:pPr algn="ctr">
            <a:buNone/>
          </a:pPr>
          <a:r>
            <a:rPr lang="en-US" dirty="0"/>
            <a:t>Home Builder C</a:t>
          </a:r>
        </a:p>
      </dgm:t>
    </dgm:pt>
    <dgm:pt modelId="{433A2DD7-3839-49E5-A812-FDC331ED4485}" type="parTrans" cxnId="{31610EE1-F7C2-44B8-AAF0-3792085C04F2}">
      <dgm:prSet/>
      <dgm:spPr/>
      <dgm:t>
        <a:bodyPr/>
        <a:lstStyle/>
        <a:p>
          <a:endParaRPr lang="en-US"/>
        </a:p>
      </dgm:t>
    </dgm:pt>
    <dgm:pt modelId="{7272DCDE-F9C5-4C00-BAC2-CFD34BA7DDB7}" type="sibTrans" cxnId="{31610EE1-F7C2-44B8-AAF0-3792085C04F2}">
      <dgm:prSet/>
      <dgm:spPr/>
      <dgm:t>
        <a:bodyPr/>
        <a:lstStyle/>
        <a:p>
          <a:endParaRPr lang="en-US"/>
        </a:p>
      </dgm:t>
    </dgm:pt>
    <dgm:pt modelId="{FDA664AF-FC16-4798-A3DC-23C98E28C32C}">
      <dgm:prSet phldrT="[Text]"/>
      <dgm:spPr/>
      <dgm:t>
        <a:bodyPr/>
        <a:lstStyle/>
        <a:p>
          <a:pPr algn="ctr">
            <a:buNone/>
          </a:pPr>
          <a:r>
            <a:rPr lang="en-US" dirty="0"/>
            <a:t>Home Builder D</a:t>
          </a:r>
        </a:p>
      </dgm:t>
    </dgm:pt>
    <dgm:pt modelId="{D980888B-9503-415B-B5A6-6714FC3AB8F7}" type="parTrans" cxnId="{18BD8F58-A1E7-43CE-B160-2D3A349C1080}">
      <dgm:prSet/>
      <dgm:spPr/>
      <dgm:t>
        <a:bodyPr/>
        <a:lstStyle/>
        <a:p>
          <a:endParaRPr lang="en-US"/>
        </a:p>
      </dgm:t>
    </dgm:pt>
    <dgm:pt modelId="{F5163D32-177A-461E-9D79-E82B9E37EE28}" type="sibTrans" cxnId="{18BD8F58-A1E7-43CE-B160-2D3A349C1080}">
      <dgm:prSet/>
      <dgm:spPr/>
      <dgm:t>
        <a:bodyPr/>
        <a:lstStyle/>
        <a:p>
          <a:endParaRPr lang="en-US"/>
        </a:p>
      </dgm:t>
    </dgm:pt>
    <dgm:pt modelId="{0E65E32F-0E1E-4132-9629-4A6B84815E83}">
      <dgm:prSet phldrT="[Text]"/>
      <dgm:spPr/>
      <dgm:t>
        <a:bodyPr/>
        <a:lstStyle/>
        <a:p>
          <a:pPr algn="ctr">
            <a:buNone/>
          </a:pPr>
          <a:r>
            <a:rPr lang="en-US" dirty="0"/>
            <a:t>400 permits</a:t>
          </a:r>
        </a:p>
      </dgm:t>
    </dgm:pt>
    <dgm:pt modelId="{9A57B5C0-6A1F-4F92-A277-F6019F246B62}" type="parTrans" cxnId="{81ADE78E-FC7C-4E28-8289-722F0BE2F0DA}">
      <dgm:prSet/>
      <dgm:spPr/>
      <dgm:t>
        <a:bodyPr/>
        <a:lstStyle/>
        <a:p>
          <a:endParaRPr lang="en-US"/>
        </a:p>
      </dgm:t>
    </dgm:pt>
    <dgm:pt modelId="{39C78585-DB59-44FD-B478-75D210764827}" type="sibTrans" cxnId="{81ADE78E-FC7C-4E28-8289-722F0BE2F0DA}">
      <dgm:prSet/>
      <dgm:spPr/>
      <dgm:t>
        <a:bodyPr/>
        <a:lstStyle/>
        <a:p>
          <a:endParaRPr lang="en-US"/>
        </a:p>
      </dgm:t>
    </dgm:pt>
    <dgm:pt modelId="{BEB3ED80-37DB-4537-B2EF-8A87D9074A3D}">
      <dgm:prSet phldrT="[Text]"/>
      <dgm:spPr/>
      <dgm:t>
        <a:bodyPr/>
        <a:lstStyle/>
        <a:p>
          <a:pPr algn="ctr">
            <a:buNone/>
          </a:pPr>
          <a:r>
            <a:rPr lang="en-US" dirty="0"/>
            <a:t>200 permits</a:t>
          </a:r>
        </a:p>
      </dgm:t>
    </dgm:pt>
    <dgm:pt modelId="{BA5CE5EA-5882-4493-82DD-9963E737101B}" type="parTrans" cxnId="{DA3E1775-7A6B-4FD5-B1B4-941644ECBB2D}">
      <dgm:prSet/>
      <dgm:spPr/>
      <dgm:t>
        <a:bodyPr/>
        <a:lstStyle/>
        <a:p>
          <a:endParaRPr lang="en-US"/>
        </a:p>
      </dgm:t>
    </dgm:pt>
    <dgm:pt modelId="{6D70824E-3E9D-4CD9-923E-D1E8CC9F3E19}" type="sibTrans" cxnId="{DA3E1775-7A6B-4FD5-B1B4-941644ECBB2D}">
      <dgm:prSet/>
      <dgm:spPr/>
      <dgm:t>
        <a:bodyPr/>
        <a:lstStyle/>
        <a:p>
          <a:endParaRPr lang="en-US"/>
        </a:p>
      </dgm:t>
    </dgm:pt>
    <dgm:pt modelId="{1EC9364B-7D03-408A-842A-18D74E8A54FB}">
      <dgm:prSet phldrT="[Text]"/>
      <dgm:spPr/>
      <dgm:t>
        <a:bodyPr/>
        <a:lstStyle/>
        <a:p>
          <a:pPr algn="ctr">
            <a:buNone/>
          </a:pPr>
          <a:r>
            <a:rPr lang="en-US" dirty="0"/>
            <a:t>300 permits</a:t>
          </a:r>
        </a:p>
      </dgm:t>
    </dgm:pt>
    <dgm:pt modelId="{942D2C5F-FD33-4978-A06D-0459891AE8B6}" type="parTrans" cxnId="{ED54DF72-6D57-4F6C-B91D-F907F808F835}">
      <dgm:prSet/>
      <dgm:spPr/>
      <dgm:t>
        <a:bodyPr/>
        <a:lstStyle/>
        <a:p>
          <a:endParaRPr lang="en-US"/>
        </a:p>
      </dgm:t>
    </dgm:pt>
    <dgm:pt modelId="{BA581336-083E-48CC-9350-031C6222BA4B}" type="sibTrans" cxnId="{ED54DF72-6D57-4F6C-B91D-F907F808F835}">
      <dgm:prSet/>
      <dgm:spPr/>
      <dgm:t>
        <a:bodyPr/>
        <a:lstStyle/>
        <a:p>
          <a:endParaRPr lang="en-US"/>
        </a:p>
      </dgm:t>
    </dgm:pt>
    <dgm:pt modelId="{4A9DF45A-7A44-4648-AC43-B1D07A97F4F5}">
      <dgm:prSet phldrT="[Text]"/>
      <dgm:spPr/>
      <dgm:t>
        <a:bodyPr/>
        <a:lstStyle/>
        <a:p>
          <a:pPr algn="ctr">
            <a:buNone/>
          </a:pPr>
          <a:r>
            <a:rPr lang="en-US" dirty="0"/>
            <a:t>200 permits</a:t>
          </a:r>
        </a:p>
      </dgm:t>
    </dgm:pt>
    <dgm:pt modelId="{EA73C112-C9A4-4643-98E2-3915BEF8B715}" type="sibTrans" cxnId="{7973421D-75EC-4244-8D15-FC03212536E7}">
      <dgm:prSet/>
      <dgm:spPr/>
      <dgm:t>
        <a:bodyPr/>
        <a:lstStyle/>
        <a:p>
          <a:endParaRPr lang="en-US"/>
        </a:p>
      </dgm:t>
    </dgm:pt>
    <dgm:pt modelId="{BFB613BC-6F0E-4D00-9495-8578FAE97F05}" type="parTrans" cxnId="{7973421D-75EC-4244-8D15-FC03212536E7}">
      <dgm:prSet/>
      <dgm:spPr/>
      <dgm:t>
        <a:bodyPr/>
        <a:lstStyle/>
        <a:p>
          <a:endParaRPr lang="en-US"/>
        </a:p>
      </dgm:t>
    </dgm:pt>
    <dgm:pt modelId="{0859B20B-C90C-4CB9-AE79-6ED258CD4C91}" type="pres">
      <dgm:prSet presAssocID="{2335F53D-F7DD-4BAA-9E66-08D09726EF12}" presName="compositeShape" presStyleCnt="0">
        <dgm:presLayoutVars>
          <dgm:chMax val="7"/>
          <dgm:dir/>
          <dgm:resizeHandles val="exact"/>
        </dgm:presLayoutVars>
      </dgm:prSet>
      <dgm:spPr/>
    </dgm:pt>
    <dgm:pt modelId="{E3799BA9-3310-4A7D-B93E-8483BB8DF2C6}" type="pres">
      <dgm:prSet presAssocID="{65F96FBA-B431-47D2-9134-125A58C8326D}" presName="circ1" presStyleLbl="vennNode1" presStyleIdx="0" presStyleCnt="4"/>
      <dgm:spPr/>
    </dgm:pt>
    <dgm:pt modelId="{833765A0-3C15-4B10-89CB-14B49566D1F1}" type="pres">
      <dgm:prSet presAssocID="{65F96FBA-B431-47D2-9134-125A58C8326D}" presName="circ1Tx" presStyleLbl="revTx" presStyleIdx="0" presStyleCnt="0">
        <dgm:presLayoutVars>
          <dgm:chMax val="0"/>
          <dgm:chPref val="0"/>
          <dgm:bulletEnabled val="1"/>
        </dgm:presLayoutVars>
      </dgm:prSet>
      <dgm:spPr/>
    </dgm:pt>
    <dgm:pt modelId="{7D306EBC-BBAE-4EC0-B27A-EFD48705A5DB}" type="pres">
      <dgm:prSet presAssocID="{85E164E7-D1AE-44DC-8655-7A7F9E94BFB6}" presName="circ2" presStyleLbl="vennNode1" presStyleIdx="1" presStyleCnt="4"/>
      <dgm:spPr/>
    </dgm:pt>
    <dgm:pt modelId="{52ADCE0A-53DB-40E8-9766-667A18BB0B69}" type="pres">
      <dgm:prSet presAssocID="{85E164E7-D1AE-44DC-8655-7A7F9E94BFB6}" presName="circ2Tx" presStyleLbl="revTx" presStyleIdx="0" presStyleCnt="0">
        <dgm:presLayoutVars>
          <dgm:chMax val="0"/>
          <dgm:chPref val="0"/>
          <dgm:bulletEnabled val="1"/>
        </dgm:presLayoutVars>
      </dgm:prSet>
      <dgm:spPr/>
    </dgm:pt>
    <dgm:pt modelId="{E4640701-BE6E-46B2-B506-95284C155044}" type="pres">
      <dgm:prSet presAssocID="{85220D19-747A-44A1-B211-83B091CBAEFA}" presName="circ3" presStyleLbl="vennNode1" presStyleIdx="2" presStyleCnt="4"/>
      <dgm:spPr/>
    </dgm:pt>
    <dgm:pt modelId="{91CD69A3-9C09-46E8-A193-F1F048364C75}" type="pres">
      <dgm:prSet presAssocID="{85220D19-747A-44A1-B211-83B091CBAEFA}" presName="circ3Tx" presStyleLbl="revTx" presStyleIdx="0" presStyleCnt="0">
        <dgm:presLayoutVars>
          <dgm:chMax val="0"/>
          <dgm:chPref val="0"/>
          <dgm:bulletEnabled val="1"/>
        </dgm:presLayoutVars>
      </dgm:prSet>
      <dgm:spPr/>
    </dgm:pt>
    <dgm:pt modelId="{D40334F5-CC45-47E1-8AC3-D8ECF4274992}" type="pres">
      <dgm:prSet presAssocID="{FDA664AF-FC16-4798-A3DC-23C98E28C32C}" presName="circ4" presStyleLbl="vennNode1" presStyleIdx="3" presStyleCnt="4"/>
      <dgm:spPr/>
    </dgm:pt>
    <dgm:pt modelId="{47EDF6D1-2AB9-4872-B6D3-70762D0E68F9}" type="pres">
      <dgm:prSet presAssocID="{FDA664AF-FC16-4798-A3DC-23C98E28C32C}" presName="circ4Tx" presStyleLbl="revTx" presStyleIdx="0" presStyleCnt="0">
        <dgm:presLayoutVars>
          <dgm:chMax val="0"/>
          <dgm:chPref val="0"/>
          <dgm:bulletEnabled val="1"/>
        </dgm:presLayoutVars>
      </dgm:prSet>
      <dgm:spPr/>
    </dgm:pt>
  </dgm:ptLst>
  <dgm:cxnLst>
    <dgm:cxn modelId="{98049501-F911-4AC7-8929-FC236D09C3DB}" type="presOf" srcId="{1EC9364B-7D03-408A-842A-18D74E8A54FB}" destId="{91CD69A3-9C09-46E8-A193-F1F048364C75}" srcOrd="1" destOrd="1" presId="urn:microsoft.com/office/officeart/2005/8/layout/venn1"/>
    <dgm:cxn modelId="{4D0A2905-9B15-4B47-A639-913E1D2694C4}" type="presOf" srcId="{85220D19-747A-44A1-B211-83B091CBAEFA}" destId="{E4640701-BE6E-46B2-B506-95284C155044}" srcOrd="1" destOrd="0" presId="urn:microsoft.com/office/officeart/2005/8/layout/venn1"/>
    <dgm:cxn modelId="{90A5C60F-A40B-4C10-B39E-EA78348318B0}" type="presOf" srcId="{0E65E32F-0E1E-4132-9629-4A6B84815E83}" destId="{7D306EBC-BBAE-4EC0-B27A-EFD48705A5DB}" srcOrd="1" destOrd="1" presId="urn:microsoft.com/office/officeart/2005/8/layout/venn1"/>
    <dgm:cxn modelId="{7973421D-75EC-4244-8D15-FC03212536E7}" srcId="{65F96FBA-B431-47D2-9134-125A58C8326D}" destId="{4A9DF45A-7A44-4648-AC43-B1D07A97F4F5}" srcOrd="0" destOrd="0" parTransId="{BFB613BC-6F0E-4D00-9495-8578FAE97F05}" sibTransId="{EA73C112-C9A4-4643-98E2-3915BEF8B715}"/>
    <dgm:cxn modelId="{7BA3E049-9B14-40D8-97D7-99ACADC293AC}" type="presOf" srcId="{4A9DF45A-7A44-4648-AC43-B1D07A97F4F5}" destId="{E3799BA9-3310-4A7D-B93E-8483BB8DF2C6}" srcOrd="1" destOrd="1" presId="urn:microsoft.com/office/officeart/2005/8/layout/venn1"/>
    <dgm:cxn modelId="{ED54DF72-6D57-4F6C-B91D-F907F808F835}" srcId="{85220D19-747A-44A1-B211-83B091CBAEFA}" destId="{1EC9364B-7D03-408A-842A-18D74E8A54FB}" srcOrd="0" destOrd="0" parTransId="{942D2C5F-FD33-4978-A06D-0459891AE8B6}" sibTransId="{BA581336-083E-48CC-9350-031C6222BA4B}"/>
    <dgm:cxn modelId="{C15E4574-922C-495D-B98E-5CE3560443EC}" type="presOf" srcId="{65F96FBA-B431-47D2-9134-125A58C8326D}" destId="{E3799BA9-3310-4A7D-B93E-8483BB8DF2C6}" srcOrd="1" destOrd="0" presId="urn:microsoft.com/office/officeart/2005/8/layout/venn1"/>
    <dgm:cxn modelId="{28561555-3F4E-4160-889D-F69F3A47EC9C}" type="presOf" srcId="{65F96FBA-B431-47D2-9134-125A58C8326D}" destId="{833765A0-3C15-4B10-89CB-14B49566D1F1}" srcOrd="0" destOrd="0" presId="urn:microsoft.com/office/officeart/2005/8/layout/venn1"/>
    <dgm:cxn modelId="{DA3E1775-7A6B-4FD5-B1B4-941644ECBB2D}" srcId="{FDA664AF-FC16-4798-A3DC-23C98E28C32C}" destId="{BEB3ED80-37DB-4537-B2EF-8A87D9074A3D}" srcOrd="0" destOrd="0" parTransId="{BA5CE5EA-5882-4493-82DD-9963E737101B}" sibTransId="{6D70824E-3E9D-4CD9-923E-D1E8CC9F3E19}"/>
    <dgm:cxn modelId="{6A10C677-DBE5-430A-9C29-0F46D13C93AC}" type="presOf" srcId="{FDA664AF-FC16-4798-A3DC-23C98E28C32C}" destId="{D40334F5-CC45-47E1-8AC3-D8ECF4274992}" srcOrd="0" destOrd="0" presId="urn:microsoft.com/office/officeart/2005/8/layout/venn1"/>
    <dgm:cxn modelId="{84692B78-8652-4FE0-9310-AAFA70ABDA50}" srcId="{2335F53D-F7DD-4BAA-9E66-08D09726EF12}" destId="{85E164E7-D1AE-44DC-8655-7A7F9E94BFB6}" srcOrd="1" destOrd="0" parTransId="{EF1B6C49-C22D-467F-8DE7-3A3153BCACD1}" sibTransId="{853C7728-15CA-48F5-B38F-302EC6042C6C}"/>
    <dgm:cxn modelId="{18BD8F58-A1E7-43CE-B160-2D3A349C1080}" srcId="{2335F53D-F7DD-4BAA-9E66-08D09726EF12}" destId="{FDA664AF-FC16-4798-A3DC-23C98E28C32C}" srcOrd="3" destOrd="0" parTransId="{D980888B-9503-415B-B5A6-6714FC3AB8F7}" sibTransId="{F5163D32-177A-461E-9D79-E82B9E37EE28}"/>
    <dgm:cxn modelId="{CC066287-2FA9-4EAB-927A-5065755632DA}" srcId="{2335F53D-F7DD-4BAA-9E66-08D09726EF12}" destId="{65F96FBA-B431-47D2-9134-125A58C8326D}" srcOrd="0" destOrd="0" parTransId="{CC6F6F75-7A81-465A-AF6C-BFE0C26F4162}" sibTransId="{5DE4D639-7EB4-478A-9DDF-A50680B8A2BB}"/>
    <dgm:cxn modelId="{EFD1C389-EC8F-42E7-8ECC-6DC2D134151D}" type="presOf" srcId="{0E65E32F-0E1E-4132-9629-4A6B84815E83}" destId="{52ADCE0A-53DB-40E8-9766-667A18BB0B69}" srcOrd="0" destOrd="1" presId="urn:microsoft.com/office/officeart/2005/8/layout/venn1"/>
    <dgm:cxn modelId="{81ADE78E-FC7C-4E28-8289-722F0BE2F0DA}" srcId="{85E164E7-D1AE-44DC-8655-7A7F9E94BFB6}" destId="{0E65E32F-0E1E-4132-9629-4A6B84815E83}" srcOrd="0" destOrd="0" parTransId="{9A57B5C0-6A1F-4F92-A277-F6019F246B62}" sibTransId="{39C78585-DB59-44FD-B478-75D210764827}"/>
    <dgm:cxn modelId="{3841A4A1-5449-426F-A0C9-0F9F5B6E44D2}" type="presOf" srcId="{85220D19-747A-44A1-B211-83B091CBAEFA}" destId="{91CD69A3-9C09-46E8-A193-F1F048364C75}" srcOrd="0" destOrd="0" presId="urn:microsoft.com/office/officeart/2005/8/layout/venn1"/>
    <dgm:cxn modelId="{7E88E2A7-607E-4D20-9179-B377C4355065}" type="presOf" srcId="{BEB3ED80-37DB-4537-B2EF-8A87D9074A3D}" destId="{D40334F5-CC45-47E1-8AC3-D8ECF4274992}" srcOrd="0" destOrd="1" presId="urn:microsoft.com/office/officeart/2005/8/layout/venn1"/>
    <dgm:cxn modelId="{6819ADAA-9BE1-46DC-AC1E-5D90CABA21C9}" type="presOf" srcId="{BEB3ED80-37DB-4537-B2EF-8A87D9074A3D}" destId="{47EDF6D1-2AB9-4872-B6D3-70762D0E68F9}" srcOrd="1" destOrd="1" presId="urn:microsoft.com/office/officeart/2005/8/layout/venn1"/>
    <dgm:cxn modelId="{A3C802B5-6125-46D0-AF69-AD66A60B5B71}" type="presOf" srcId="{FDA664AF-FC16-4798-A3DC-23C98E28C32C}" destId="{47EDF6D1-2AB9-4872-B6D3-70762D0E68F9}" srcOrd="1" destOrd="0" presId="urn:microsoft.com/office/officeart/2005/8/layout/venn1"/>
    <dgm:cxn modelId="{6BEBD6B6-DC25-4713-AEBC-376E9E6DEEC8}" type="presOf" srcId="{85E164E7-D1AE-44DC-8655-7A7F9E94BFB6}" destId="{7D306EBC-BBAE-4EC0-B27A-EFD48705A5DB}" srcOrd="1" destOrd="0" presId="urn:microsoft.com/office/officeart/2005/8/layout/venn1"/>
    <dgm:cxn modelId="{A23E08C7-B0E6-48DB-B8B9-B5B895333251}" type="presOf" srcId="{2335F53D-F7DD-4BAA-9E66-08D09726EF12}" destId="{0859B20B-C90C-4CB9-AE79-6ED258CD4C91}" srcOrd="0" destOrd="0" presId="urn:microsoft.com/office/officeart/2005/8/layout/venn1"/>
    <dgm:cxn modelId="{EA314FDA-6F90-4CF1-8016-36FA9E48DAC5}" type="presOf" srcId="{85E164E7-D1AE-44DC-8655-7A7F9E94BFB6}" destId="{52ADCE0A-53DB-40E8-9766-667A18BB0B69}" srcOrd="0" destOrd="0" presId="urn:microsoft.com/office/officeart/2005/8/layout/venn1"/>
    <dgm:cxn modelId="{31610EE1-F7C2-44B8-AAF0-3792085C04F2}" srcId="{2335F53D-F7DD-4BAA-9E66-08D09726EF12}" destId="{85220D19-747A-44A1-B211-83B091CBAEFA}" srcOrd="2" destOrd="0" parTransId="{433A2DD7-3839-49E5-A812-FDC331ED4485}" sibTransId="{7272DCDE-F9C5-4C00-BAC2-CFD34BA7DDB7}"/>
    <dgm:cxn modelId="{88EAC3E8-3056-48A4-A57B-B5FF7D467915}" type="presOf" srcId="{1EC9364B-7D03-408A-842A-18D74E8A54FB}" destId="{E4640701-BE6E-46B2-B506-95284C155044}" srcOrd="0" destOrd="1" presId="urn:microsoft.com/office/officeart/2005/8/layout/venn1"/>
    <dgm:cxn modelId="{20F505F7-0E52-4229-BF49-AED92415D12C}" type="presOf" srcId="{4A9DF45A-7A44-4648-AC43-B1D07A97F4F5}" destId="{833765A0-3C15-4B10-89CB-14B49566D1F1}" srcOrd="0" destOrd="1" presId="urn:microsoft.com/office/officeart/2005/8/layout/venn1"/>
    <dgm:cxn modelId="{FC314EDA-DD3B-47D8-B9C4-2CF7AB801672}" type="presParOf" srcId="{0859B20B-C90C-4CB9-AE79-6ED258CD4C91}" destId="{E3799BA9-3310-4A7D-B93E-8483BB8DF2C6}" srcOrd="0" destOrd="0" presId="urn:microsoft.com/office/officeart/2005/8/layout/venn1"/>
    <dgm:cxn modelId="{31BBB58D-1D0A-42E7-A3B9-D39582FFE3F4}" type="presParOf" srcId="{0859B20B-C90C-4CB9-AE79-6ED258CD4C91}" destId="{833765A0-3C15-4B10-89CB-14B49566D1F1}" srcOrd="1" destOrd="0" presId="urn:microsoft.com/office/officeart/2005/8/layout/venn1"/>
    <dgm:cxn modelId="{B5AFA683-15A8-4E1A-9726-8A8D9D53AD7E}" type="presParOf" srcId="{0859B20B-C90C-4CB9-AE79-6ED258CD4C91}" destId="{7D306EBC-BBAE-4EC0-B27A-EFD48705A5DB}" srcOrd="2" destOrd="0" presId="urn:microsoft.com/office/officeart/2005/8/layout/venn1"/>
    <dgm:cxn modelId="{6D8F8ED1-43D8-4E6C-A440-121B05D53457}" type="presParOf" srcId="{0859B20B-C90C-4CB9-AE79-6ED258CD4C91}" destId="{52ADCE0A-53DB-40E8-9766-667A18BB0B69}" srcOrd="3" destOrd="0" presId="urn:microsoft.com/office/officeart/2005/8/layout/venn1"/>
    <dgm:cxn modelId="{761DBE68-62D7-4399-A5FA-CBAA93D0B3D5}" type="presParOf" srcId="{0859B20B-C90C-4CB9-AE79-6ED258CD4C91}" destId="{E4640701-BE6E-46B2-B506-95284C155044}" srcOrd="4" destOrd="0" presId="urn:microsoft.com/office/officeart/2005/8/layout/venn1"/>
    <dgm:cxn modelId="{24F56889-78CF-4228-94E6-026B331137D6}" type="presParOf" srcId="{0859B20B-C90C-4CB9-AE79-6ED258CD4C91}" destId="{91CD69A3-9C09-46E8-A193-F1F048364C75}" srcOrd="5" destOrd="0" presId="urn:microsoft.com/office/officeart/2005/8/layout/venn1"/>
    <dgm:cxn modelId="{67032197-BA09-4CBC-A1A2-6A4BA4357962}" type="presParOf" srcId="{0859B20B-C90C-4CB9-AE79-6ED258CD4C91}" destId="{D40334F5-CC45-47E1-8AC3-D8ECF4274992}" srcOrd="6" destOrd="0" presId="urn:microsoft.com/office/officeart/2005/8/layout/venn1"/>
    <dgm:cxn modelId="{2602C95B-5E1B-43D8-8FE4-5D55887BD091}" type="presParOf" srcId="{0859B20B-C90C-4CB9-AE79-6ED258CD4C91}" destId="{47EDF6D1-2AB9-4872-B6D3-70762D0E68F9}"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F62D3C1-48DA-41A3-97FF-0456360B1A6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E3D4C4A-DCA0-4077-B6E4-DB41D7925519}">
      <dgm:prSet/>
      <dgm:spPr/>
      <dgm:t>
        <a:bodyPr/>
        <a:lstStyle/>
        <a:p>
          <a:pPr>
            <a:lnSpc>
              <a:spcPct val="100000"/>
            </a:lnSpc>
            <a:defRPr cap="all"/>
          </a:pPr>
          <a:r>
            <a:rPr lang="en-US" dirty="0"/>
            <a:t>7,000 Business Licenses</a:t>
          </a:r>
        </a:p>
      </dgm:t>
    </dgm:pt>
    <dgm:pt modelId="{4BD6A085-7D2F-4106-AEAB-69E2478DCFB5}" type="parTrans" cxnId="{6BC18513-7996-44A4-8252-50E0B08CD3C0}">
      <dgm:prSet/>
      <dgm:spPr/>
      <dgm:t>
        <a:bodyPr/>
        <a:lstStyle/>
        <a:p>
          <a:endParaRPr lang="en-US"/>
        </a:p>
      </dgm:t>
    </dgm:pt>
    <dgm:pt modelId="{BC71F9AE-0CEA-482C-94B4-7C16B3FDAB28}" type="sibTrans" cxnId="{6BC18513-7996-44A4-8252-50E0B08CD3C0}">
      <dgm:prSet/>
      <dgm:spPr/>
      <dgm:t>
        <a:bodyPr/>
        <a:lstStyle/>
        <a:p>
          <a:endParaRPr lang="en-US"/>
        </a:p>
      </dgm:t>
    </dgm:pt>
    <dgm:pt modelId="{0A3F5AFE-D216-4B2C-95D6-12352FAEE98A}">
      <dgm:prSet/>
      <dgm:spPr/>
      <dgm:t>
        <a:bodyPr/>
        <a:lstStyle/>
        <a:p>
          <a:pPr>
            <a:lnSpc>
              <a:spcPct val="100000"/>
            </a:lnSpc>
            <a:defRPr cap="all"/>
          </a:pPr>
          <a:r>
            <a:rPr lang="en-US" cap="none" baseline="0" dirty="0"/>
            <a:t>x</a:t>
          </a:r>
          <a:r>
            <a:rPr lang="en-US" dirty="0"/>
            <a:t> $100 per License</a:t>
          </a:r>
        </a:p>
      </dgm:t>
    </dgm:pt>
    <dgm:pt modelId="{2706DF6B-F01A-4B49-BAFC-DCD494CF866A}" type="parTrans" cxnId="{EF59578D-4B39-4576-92F9-111218906D3D}">
      <dgm:prSet/>
      <dgm:spPr/>
      <dgm:t>
        <a:bodyPr/>
        <a:lstStyle/>
        <a:p>
          <a:endParaRPr lang="en-US"/>
        </a:p>
      </dgm:t>
    </dgm:pt>
    <dgm:pt modelId="{74706601-7AA2-4376-BF20-6D52A352C7EA}" type="sibTrans" cxnId="{EF59578D-4B39-4576-92F9-111218906D3D}">
      <dgm:prSet/>
      <dgm:spPr/>
      <dgm:t>
        <a:bodyPr/>
        <a:lstStyle/>
        <a:p>
          <a:endParaRPr lang="en-US"/>
        </a:p>
      </dgm:t>
    </dgm:pt>
    <dgm:pt modelId="{90CF61B0-0F9E-4DFB-91CD-DDDA9D0FE8A5}">
      <dgm:prSet/>
      <dgm:spPr/>
      <dgm:t>
        <a:bodyPr/>
        <a:lstStyle/>
        <a:p>
          <a:pPr>
            <a:lnSpc>
              <a:spcPct val="100000"/>
            </a:lnSpc>
            <a:defRPr cap="all"/>
          </a:pPr>
          <a:endParaRPr lang="en-US" dirty="0"/>
        </a:p>
      </dgm:t>
    </dgm:pt>
    <dgm:pt modelId="{776B7121-A3B1-498C-8271-2ED3EE1B1DA3}" type="parTrans" cxnId="{CFC86CE6-5B37-468A-BB89-44F3A10BF8AA}">
      <dgm:prSet/>
      <dgm:spPr/>
      <dgm:t>
        <a:bodyPr/>
        <a:lstStyle/>
        <a:p>
          <a:endParaRPr lang="en-US"/>
        </a:p>
      </dgm:t>
    </dgm:pt>
    <dgm:pt modelId="{B37E35CC-BDDD-4B47-B852-6CA01CF3482C}" type="sibTrans" cxnId="{CFC86CE6-5B37-468A-BB89-44F3A10BF8AA}">
      <dgm:prSet/>
      <dgm:spPr/>
      <dgm:t>
        <a:bodyPr/>
        <a:lstStyle/>
        <a:p>
          <a:endParaRPr lang="en-US"/>
        </a:p>
      </dgm:t>
    </dgm:pt>
    <dgm:pt modelId="{C7EACDC1-6E1B-450A-9D0F-5AFB38FF5808}">
      <dgm:prSet/>
      <dgm:spPr/>
      <dgm:t>
        <a:bodyPr/>
        <a:lstStyle/>
        <a:p>
          <a:pPr>
            <a:lnSpc>
              <a:spcPct val="100000"/>
            </a:lnSpc>
            <a:defRPr cap="all"/>
          </a:pPr>
          <a:endParaRPr lang="en-US" dirty="0">
            <a:latin typeface="Arial" panose="020B0604020202020204" pitchFamily="34" charset="0"/>
            <a:cs typeface="Arial" panose="020B0604020202020204" pitchFamily="34" charset="0"/>
          </a:endParaRPr>
        </a:p>
      </dgm:t>
    </dgm:pt>
    <dgm:pt modelId="{A3EF5CD6-A29E-45E9-8B2B-8A77222B319D}" type="parTrans" cxnId="{DF115FE7-3C6D-46E2-8E12-F1C0A02F2997}">
      <dgm:prSet/>
      <dgm:spPr/>
      <dgm:t>
        <a:bodyPr/>
        <a:lstStyle/>
        <a:p>
          <a:endParaRPr lang="en-US"/>
        </a:p>
      </dgm:t>
    </dgm:pt>
    <dgm:pt modelId="{DE079B1B-EEA2-4737-B30D-FF055C27BC71}" type="sibTrans" cxnId="{DF115FE7-3C6D-46E2-8E12-F1C0A02F2997}">
      <dgm:prSet/>
      <dgm:spPr/>
      <dgm:t>
        <a:bodyPr/>
        <a:lstStyle/>
        <a:p>
          <a:endParaRPr lang="en-US"/>
        </a:p>
      </dgm:t>
    </dgm:pt>
    <dgm:pt modelId="{C4D99711-FEB7-492E-BDA4-8FB5242314DE}" type="pres">
      <dgm:prSet presAssocID="{CF62D3C1-48DA-41A3-97FF-0456360B1A67}" presName="root" presStyleCnt="0">
        <dgm:presLayoutVars>
          <dgm:dir/>
          <dgm:resizeHandles val="exact"/>
        </dgm:presLayoutVars>
      </dgm:prSet>
      <dgm:spPr/>
    </dgm:pt>
    <dgm:pt modelId="{CC8230CA-B78C-4D79-A1DF-8948AAA0F467}" type="pres">
      <dgm:prSet presAssocID="{EE3D4C4A-DCA0-4077-B6E4-DB41D7925519}" presName="compNode" presStyleCnt="0"/>
      <dgm:spPr/>
    </dgm:pt>
    <dgm:pt modelId="{8ABFBF88-6840-4299-8BDA-91658B5D62AF}" type="pres">
      <dgm:prSet presAssocID="{EE3D4C4A-DCA0-4077-B6E4-DB41D7925519}" presName="iconBgRect" presStyleLbl="bgShp" presStyleIdx="0" presStyleCnt="4"/>
      <dgm:spPr/>
    </dgm:pt>
    <dgm:pt modelId="{E77253C6-E294-42FF-A456-21762D5FEA6C}" type="pres">
      <dgm:prSet presAssocID="{EE3D4C4A-DCA0-4077-B6E4-DB41D792551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iefcase"/>
        </a:ext>
      </dgm:extLst>
    </dgm:pt>
    <dgm:pt modelId="{9495CF74-6315-4FA8-9731-BFF295326560}" type="pres">
      <dgm:prSet presAssocID="{EE3D4C4A-DCA0-4077-B6E4-DB41D7925519}" presName="spaceRect" presStyleCnt="0"/>
      <dgm:spPr/>
    </dgm:pt>
    <dgm:pt modelId="{09F27C2A-A77F-4F1B-81B0-4EE602F180B4}" type="pres">
      <dgm:prSet presAssocID="{EE3D4C4A-DCA0-4077-B6E4-DB41D7925519}" presName="textRect" presStyleLbl="revTx" presStyleIdx="0" presStyleCnt="4">
        <dgm:presLayoutVars>
          <dgm:chMax val="1"/>
          <dgm:chPref val="1"/>
        </dgm:presLayoutVars>
      </dgm:prSet>
      <dgm:spPr/>
    </dgm:pt>
    <dgm:pt modelId="{28465729-2977-4EE7-9A24-C07BD6A8EE4D}" type="pres">
      <dgm:prSet presAssocID="{BC71F9AE-0CEA-482C-94B4-7C16B3FDAB28}" presName="sibTrans" presStyleCnt="0"/>
      <dgm:spPr/>
    </dgm:pt>
    <dgm:pt modelId="{758CF2B2-355E-4BCA-AFFA-40661018645E}" type="pres">
      <dgm:prSet presAssocID="{0A3F5AFE-D216-4B2C-95D6-12352FAEE98A}" presName="compNode" presStyleCnt="0"/>
      <dgm:spPr/>
    </dgm:pt>
    <dgm:pt modelId="{D4B5BF48-15ED-4F46-B6F7-14EC28CA1A34}" type="pres">
      <dgm:prSet presAssocID="{0A3F5AFE-D216-4B2C-95D6-12352FAEE98A}" presName="iconBgRect" presStyleLbl="bgShp" presStyleIdx="1" presStyleCnt="4"/>
      <dgm:spPr/>
    </dgm:pt>
    <dgm:pt modelId="{C449AA79-C318-4C02-A666-51F9395272F8}" type="pres">
      <dgm:prSet presAssocID="{0A3F5AFE-D216-4B2C-95D6-12352FAEE98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1234054-EE0A-4D44-A0BD-4315D8F03D9E}" type="pres">
      <dgm:prSet presAssocID="{0A3F5AFE-D216-4B2C-95D6-12352FAEE98A}" presName="spaceRect" presStyleCnt="0"/>
      <dgm:spPr/>
    </dgm:pt>
    <dgm:pt modelId="{B500BAE7-D627-4A18-8EC2-05F6786D1935}" type="pres">
      <dgm:prSet presAssocID="{0A3F5AFE-D216-4B2C-95D6-12352FAEE98A}" presName="textRect" presStyleLbl="revTx" presStyleIdx="1" presStyleCnt="4">
        <dgm:presLayoutVars>
          <dgm:chMax val="1"/>
          <dgm:chPref val="1"/>
        </dgm:presLayoutVars>
      </dgm:prSet>
      <dgm:spPr/>
    </dgm:pt>
    <dgm:pt modelId="{6A9F7E45-5CE4-43DF-A4CE-9FEDAB10772E}" type="pres">
      <dgm:prSet presAssocID="{74706601-7AA2-4376-BF20-6D52A352C7EA}" presName="sibTrans" presStyleCnt="0"/>
      <dgm:spPr/>
    </dgm:pt>
    <dgm:pt modelId="{A9255FB1-7678-4F19-A0F6-9B0F5095AAC0}" type="pres">
      <dgm:prSet presAssocID="{90CF61B0-0F9E-4DFB-91CD-DDDA9D0FE8A5}" presName="compNode" presStyleCnt="0"/>
      <dgm:spPr/>
    </dgm:pt>
    <dgm:pt modelId="{6DAEA2C6-BB7F-4BAC-B4C0-A3B87D0D413E}" type="pres">
      <dgm:prSet presAssocID="{90CF61B0-0F9E-4DFB-91CD-DDDA9D0FE8A5}" presName="iconBgRect" presStyleLbl="bgShp" presStyleIdx="2" presStyleCnt="4"/>
      <dgm:spPr/>
    </dgm:pt>
    <dgm:pt modelId="{F6DC5D2D-BB9E-4F98-913A-AFECB71322A1}" type="pres">
      <dgm:prSet presAssocID="{90CF61B0-0F9E-4DFB-91CD-DDDA9D0FE8A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llar"/>
        </a:ext>
      </dgm:extLst>
    </dgm:pt>
    <dgm:pt modelId="{E2FF48C5-7698-4276-B364-63A27B8A2558}" type="pres">
      <dgm:prSet presAssocID="{90CF61B0-0F9E-4DFB-91CD-DDDA9D0FE8A5}" presName="spaceRect" presStyleCnt="0"/>
      <dgm:spPr/>
    </dgm:pt>
    <dgm:pt modelId="{4B7AD072-FF12-406A-8A49-E50F10CE2026}" type="pres">
      <dgm:prSet presAssocID="{90CF61B0-0F9E-4DFB-91CD-DDDA9D0FE8A5}" presName="textRect" presStyleLbl="revTx" presStyleIdx="2" presStyleCnt="4">
        <dgm:presLayoutVars>
          <dgm:chMax val="1"/>
          <dgm:chPref val="1"/>
        </dgm:presLayoutVars>
      </dgm:prSet>
      <dgm:spPr/>
    </dgm:pt>
    <dgm:pt modelId="{B3BF6855-00E1-4AF5-911E-6546471B2ED2}" type="pres">
      <dgm:prSet presAssocID="{B37E35CC-BDDD-4B47-B852-6CA01CF3482C}" presName="sibTrans" presStyleCnt="0"/>
      <dgm:spPr/>
    </dgm:pt>
    <dgm:pt modelId="{4367749D-B474-4B3A-820C-AD1F6E0889AC}" type="pres">
      <dgm:prSet presAssocID="{C7EACDC1-6E1B-450A-9D0F-5AFB38FF5808}" presName="compNode" presStyleCnt="0"/>
      <dgm:spPr/>
    </dgm:pt>
    <dgm:pt modelId="{6F0C80E0-8BAD-4C9A-8FFA-BCA777CDD8D3}" type="pres">
      <dgm:prSet presAssocID="{C7EACDC1-6E1B-450A-9D0F-5AFB38FF5808}" presName="iconBgRect" presStyleLbl="bgShp" presStyleIdx="3" presStyleCnt="4"/>
      <dgm:spPr/>
    </dgm:pt>
    <dgm:pt modelId="{0BEDA8D8-8F35-428E-A783-84AC525A8683}" type="pres">
      <dgm:prSet presAssocID="{C7EACDC1-6E1B-450A-9D0F-5AFB38FF5808}"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Bullseye"/>
        </a:ext>
      </dgm:extLst>
    </dgm:pt>
    <dgm:pt modelId="{B72957A2-51C4-4472-AC44-88936DF580F2}" type="pres">
      <dgm:prSet presAssocID="{C7EACDC1-6E1B-450A-9D0F-5AFB38FF5808}" presName="spaceRect" presStyleCnt="0"/>
      <dgm:spPr/>
    </dgm:pt>
    <dgm:pt modelId="{46D23352-083E-4453-ADE9-C1FEDD8326CF}" type="pres">
      <dgm:prSet presAssocID="{C7EACDC1-6E1B-450A-9D0F-5AFB38FF5808}" presName="textRect" presStyleLbl="revTx" presStyleIdx="3" presStyleCnt="4">
        <dgm:presLayoutVars>
          <dgm:chMax val="1"/>
          <dgm:chPref val="1"/>
        </dgm:presLayoutVars>
      </dgm:prSet>
      <dgm:spPr/>
    </dgm:pt>
  </dgm:ptLst>
  <dgm:cxnLst>
    <dgm:cxn modelId="{6BC18513-7996-44A4-8252-50E0B08CD3C0}" srcId="{CF62D3C1-48DA-41A3-97FF-0456360B1A67}" destId="{EE3D4C4A-DCA0-4077-B6E4-DB41D7925519}" srcOrd="0" destOrd="0" parTransId="{4BD6A085-7D2F-4106-AEAB-69E2478DCFB5}" sibTransId="{BC71F9AE-0CEA-482C-94B4-7C16B3FDAB28}"/>
    <dgm:cxn modelId="{DB8A7520-C3A1-4757-9561-D396EE20FB14}" type="presOf" srcId="{CF62D3C1-48DA-41A3-97FF-0456360B1A67}" destId="{C4D99711-FEB7-492E-BDA4-8FB5242314DE}" srcOrd="0" destOrd="0" presId="urn:microsoft.com/office/officeart/2018/5/layout/IconCircleLabelList"/>
    <dgm:cxn modelId="{89390648-DAAC-4F10-8622-C652702F4B27}" type="presOf" srcId="{0A3F5AFE-D216-4B2C-95D6-12352FAEE98A}" destId="{B500BAE7-D627-4A18-8EC2-05F6786D1935}" srcOrd="0" destOrd="0" presId="urn:microsoft.com/office/officeart/2018/5/layout/IconCircleLabelList"/>
    <dgm:cxn modelId="{EF59578D-4B39-4576-92F9-111218906D3D}" srcId="{CF62D3C1-48DA-41A3-97FF-0456360B1A67}" destId="{0A3F5AFE-D216-4B2C-95D6-12352FAEE98A}" srcOrd="1" destOrd="0" parTransId="{2706DF6B-F01A-4B49-BAFC-DCD494CF866A}" sibTransId="{74706601-7AA2-4376-BF20-6D52A352C7EA}"/>
    <dgm:cxn modelId="{A8B45D95-6E32-4CCA-924E-40E431DD98BF}" type="presOf" srcId="{C7EACDC1-6E1B-450A-9D0F-5AFB38FF5808}" destId="{46D23352-083E-4453-ADE9-C1FEDD8326CF}" srcOrd="0" destOrd="0" presId="urn:microsoft.com/office/officeart/2018/5/layout/IconCircleLabelList"/>
    <dgm:cxn modelId="{4F8AFDB0-D79E-4401-AD3D-3007004FA546}" type="presOf" srcId="{EE3D4C4A-DCA0-4077-B6E4-DB41D7925519}" destId="{09F27C2A-A77F-4F1B-81B0-4EE602F180B4}" srcOrd="0" destOrd="0" presId="urn:microsoft.com/office/officeart/2018/5/layout/IconCircleLabelList"/>
    <dgm:cxn modelId="{CFC86CE6-5B37-468A-BB89-44F3A10BF8AA}" srcId="{CF62D3C1-48DA-41A3-97FF-0456360B1A67}" destId="{90CF61B0-0F9E-4DFB-91CD-DDDA9D0FE8A5}" srcOrd="2" destOrd="0" parTransId="{776B7121-A3B1-498C-8271-2ED3EE1B1DA3}" sibTransId="{B37E35CC-BDDD-4B47-B852-6CA01CF3482C}"/>
    <dgm:cxn modelId="{DF115FE7-3C6D-46E2-8E12-F1C0A02F2997}" srcId="{CF62D3C1-48DA-41A3-97FF-0456360B1A67}" destId="{C7EACDC1-6E1B-450A-9D0F-5AFB38FF5808}" srcOrd="3" destOrd="0" parTransId="{A3EF5CD6-A29E-45E9-8B2B-8A77222B319D}" sibTransId="{DE079B1B-EEA2-4737-B30D-FF055C27BC71}"/>
    <dgm:cxn modelId="{3AB734FF-6701-4B87-A9B8-98B02FF5EECD}" type="presOf" srcId="{90CF61B0-0F9E-4DFB-91CD-DDDA9D0FE8A5}" destId="{4B7AD072-FF12-406A-8A49-E50F10CE2026}" srcOrd="0" destOrd="0" presId="urn:microsoft.com/office/officeart/2018/5/layout/IconCircleLabelList"/>
    <dgm:cxn modelId="{A2536F79-791D-469C-AA15-D0FAE593F4BA}" type="presParOf" srcId="{C4D99711-FEB7-492E-BDA4-8FB5242314DE}" destId="{CC8230CA-B78C-4D79-A1DF-8948AAA0F467}" srcOrd="0" destOrd="0" presId="urn:microsoft.com/office/officeart/2018/5/layout/IconCircleLabelList"/>
    <dgm:cxn modelId="{7F59F89E-9201-4FA3-9ABE-C661191C4418}" type="presParOf" srcId="{CC8230CA-B78C-4D79-A1DF-8948AAA0F467}" destId="{8ABFBF88-6840-4299-8BDA-91658B5D62AF}" srcOrd="0" destOrd="0" presId="urn:microsoft.com/office/officeart/2018/5/layout/IconCircleLabelList"/>
    <dgm:cxn modelId="{D6C47CB5-D036-4FF6-AE5E-9D9EC586B329}" type="presParOf" srcId="{CC8230CA-B78C-4D79-A1DF-8948AAA0F467}" destId="{E77253C6-E294-42FF-A456-21762D5FEA6C}" srcOrd="1" destOrd="0" presId="urn:microsoft.com/office/officeart/2018/5/layout/IconCircleLabelList"/>
    <dgm:cxn modelId="{1BFCAB2B-BBAA-4D34-A7E8-414B0F47AEA6}" type="presParOf" srcId="{CC8230CA-B78C-4D79-A1DF-8948AAA0F467}" destId="{9495CF74-6315-4FA8-9731-BFF295326560}" srcOrd="2" destOrd="0" presId="urn:microsoft.com/office/officeart/2018/5/layout/IconCircleLabelList"/>
    <dgm:cxn modelId="{51D69CB1-AE24-413D-8937-6A00AC9C03E3}" type="presParOf" srcId="{CC8230CA-B78C-4D79-A1DF-8948AAA0F467}" destId="{09F27C2A-A77F-4F1B-81B0-4EE602F180B4}" srcOrd="3" destOrd="0" presId="urn:microsoft.com/office/officeart/2018/5/layout/IconCircleLabelList"/>
    <dgm:cxn modelId="{7837F628-317A-421A-8074-53FBE74F15A2}" type="presParOf" srcId="{C4D99711-FEB7-492E-BDA4-8FB5242314DE}" destId="{28465729-2977-4EE7-9A24-C07BD6A8EE4D}" srcOrd="1" destOrd="0" presId="urn:microsoft.com/office/officeart/2018/5/layout/IconCircleLabelList"/>
    <dgm:cxn modelId="{B9D9C1ED-ED94-426A-AFE3-AC71D0173F3D}" type="presParOf" srcId="{C4D99711-FEB7-492E-BDA4-8FB5242314DE}" destId="{758CF2B2-355E-4BCA-AFFA-40661018645E}" srcOrd="2" destOrd="0" presId="urn:microsoft.com/office/officeart/2018/5/layout/IconCircleLabelList"/>
    <dgm:cxn modelId="{6B0B78A1-3167-46A3-9816-44E8B0B5EB7F}" type="presParOf" srcId="{758CF2B2-355E-4BCA-AFFA-40661018645E}" destId="{D4B5BF48-15ED-4F46-B6F7-14EC28CA1A34}" srcOrd="0" destOrd="0" presId="urn:microsoft.com/office/officeart/2018/5/layout/IconCircleLabelList"/>
    <dgm:cxn modelId="{C8AA52AA-EECD-4CE5-925E-3A6AB187DFA7}" type="presParOf" srcId="{758CF2B2-355E-4BCA-AFFA-40661018645E}" destId="{C449AA79-C318-4C02-A666-51F9395272F8}" srcOrd="1" destOrd="0" presId="urn:microsoft.com/office/officeart/2018/5/layout/IconCircleLabelList"/>
    <dgm:cxn modelId="{36D186BA-2C83-4F00-AE2D-1C35F46215E8}" type="presParOf" srcId="{758CF2B2-355E-4BCA-AFFA-40661018645E}" destId="{81234054-EE0A-4D44-A0BD-4315D8F03D9E}" srcOrd="2" destOrd="0" presId="urn:microsoft.com/office/officeart/2018/5/layout/IconCircleLabelList"/>
    <dgm:cxn modelId="{97B68825-C36B-443E-907A-E64897F7F9B8}" type="presParOf" srcId="{758CF2B2-355E-4BCA-AFFA-40661018645E}" destId="{B500BAE7-D627-4A18-8EC2-05F6786D1935}" srcOrd="3" destOrd="0" presId="urn:microsoft.com/office/officeart/2018/5/layout/IconCircleLabelList"/>
    <dgm:cxn modelId="{3011474F-FD8E-4F06-99C1-7EEDD988AC12}" type="presParOf" srcId="{C4D99711-FEB7-492E-BDA4-8FB5242314DE}" destId="{6A9F7E45-5CE4-43DF-A4CE-9FEDAB10772E}" srcOrd="3" destOrd="0" presId="urn:microsoft.com/office/officeart/2018/5/layout/IconCircleLabelList"/>
    <dgm:cxn modelId="{998ABEA2-3CD5-4868-8E77-31B15D48491A}" type="presParOf" srcId="{C4D99711-FEB7-492E-BDA4-8FB5242314DE}" destId="{A9255FB1-7678-4F19-A0F6-9B0F5095AAC0}" srcOrd="4" destOrd="0" presId="urn:microsoft.com/office/officeart/2018/5/layout/IconCircleLabelList"/>
    <dgm:cxn modelId="{F111943E-4E62-4253-9E86-AC41C6E5092F}" type="presParOf" srcId="{A9255FB1-7678-4F19-A0F6-9B0F5095AAC0}" destId="{6DAEA2C6-BB7F-4BAC-B4C0-A3B87D0D413E}" srcOrd="0" destOrd="0" presId="urn:microsoft.com/office/officeart/2018/5/layout/IconCircleLabelList"/>
    <dgm:cxn modelId="{7D60B1D5-CAF1-4933-8756-2C83C9A880EF}" type="presParOf" srcId="{A9255FB1-7678-4F19-A0F6-9B0F5095AAC0}" destId="{F6DC5D2D-BB9E-4F98-913A-AFECB71322A1}" srcOrd="1" destOrd="0" presId="urn:microsoft.com/office/officeart/2018/5/layout/IconCircleLabelList"/>
    <dgm:cxn modelId="{D8598D46-1209-4BE9-AF88-3863EA091FC0}" type="presParOf" srcId="{A9255FB1-7678-4F19-A0F6-9B0F5095AAC0}" destId="{E2FF48C5-7698-4276-B364-63A27B8A2558}" srcOrd="2" destOrd="0" presId="urn:microsoft.com/office/officeart/2018/5/layout/IconCircleLabelList"/>
    <dgm:cxn modelId="{91BD3BC7-001B-4677-B875-FF81BF023231}" type="presParOf" srcId="{A9255FB1-7678-4F19-A0F6-9B0F5095AAC0}" destId="{4B7AD072-FF12-406A-8A49-E50F10CE2026}" srcOrd="3" destOrd="0" presId="urn:microsoft.com/office/officeart/2018/5/layout/IconCircleLabelList"/>
    <dgm:cxn modelId="{33C46F92-DF1C-4150-80F6-7D62CDF7AED3}" type="presParOf" srcId="{C4D99711-FEB7-492E-BDA4-8FB5242314DE}" destId="{B3BF6855-00E1-4AF5-911E-6546471B2ED2}" srcOrd="5" destOrd="0" presId="urn:microsoft.com/office/officeart/2018/5/layout/IconCircleLabelList"/>
    <dgm:cxn modelId="{425D2A48-6BA3-4D85-9C55-B17E63877AED}" type="presParOf" srcId="{C4D99711-FEB7-492E-BDA4-8FB5242314DE}" destId="{4367749D-B474-4B3A-820C-AD1F6E0889AC}" srcOrd="6" destOrd="0" presId="urn:microsoft.com/office/officeart/2018/5/layout/IconCircleLabelList"/>
    <dgm:cxn modelId="{5E40F345-4006-4F67-85B0-3B1134F6F74F}" type="presParOf" srcId="{4367749D-B474-4B3A-820C-AD1F6E0889AC}" destId="{6F0C80E0-8BAD-4C9A-8FFA-BCA777CDD8D3}" srcOrd="0" destOrd="0" presId="urn:microsoft.com/office/officeart/2018/5/layout/IconCircleLabelList"/>
    <dgm:cxn modelId="{C9A1F398-DCA7-4BE0-9F21-3392F782E367}" type="presParOf" srcId="{4367749D-B474-4B3A-820C-AD1F6E0889AC}" destId="{0BEDA8D8-8F35-428E-A783-84AC525A8683}" srcOrd="1" destOrd="0" presId="urn:microsoft.com/office/officeart/2018/5/layout/IconCircleLabelList"/>
    <dgm:cxn modelId="{702AD5C0-2AD0-4477-A6B6-4BCF1FC4053A}" type="presParOf" srcId="{4367749D-B474-4B3A-820C-AD1F6E0889AC}" destId="{B72957A2-51C4-4472-AC44-88936DF580F2}" srcOrd="2" destOrd="0" presId="urn:microsoft.com/office/officeart/2018/5/layout/IconCircleLabelList"/>
    <dgm:cxn modelId="{0AB1DFA2-A16A-4BAE-B559-0EA83BDA52A0}" type="presParOf" srcId="{4367749D-B474-4B3A-820C-AD1F6E0889AC}" destId="{46D23352-083E-4453-ADE9-C1FEDD8326C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89E23B-78EF-49BD-A98A-4967137423E6}" type="doc">
      <dgm:prSet loTypeId="urn:microsoft.com/office/officeart/2005/8/layout/cycle5" loCatId="cycle" qsTypeId="urn:microsoft.com/office/officeart/2005/8/quickstyle/simple2" qsCatId="simple" csTypeId="urn:microsoft.com/office/officeart/2005/8/colors/colorful5" csCatId="colorful" phldr="1"/>
      <dgm:spPr/>
      <dgm:t>
        <a:bodyPr/>
        <a:lstStyle/>
        <a:p>
          <a:endParaRPr lang="en-US"/>
        </a:p>
      </dgm:t>
    </dgm:pt>
    <dgm:pt modelId="{0225E19C-B1D8-487E-A873-34D6807FE46B}">
      <dgm:prSet phldrT="[Text]"/>
      <dgm:spPr/>
      <dgm:t>
        <a:bodyPr/>
        <a:lstStyle/>
        <a:p>
          <a:r>
            <a:rPr lang="en-US"/>
            <a:t>Preparation</a:t>
          </a:r>
        </a:p>
      </dgm:t>
    </dgm:pt>
    <dgm:pt modelId="{9101747A-3335-4CDA-803E-4843670DE44D}" type="parTrans" cxnId="{C50B92EE-E6AD-4E39-B86E-717D738AC82A}">
      <dgm:prSet/>
      <dgm:spPr/>
      <dgm:t>
        <a:bodyPr/>
        <a:lstStyle/>
        <a:p>
          <a:endParaRPr lang="en-US"/>
        </a:p>
      </dgm:t>
    </dgm:pt>
    <dgm:pt modelId="{2D5DCBC9-F6B5-4FD0-A498-D6E633BB4E2B}" type="sibTrans" cxnId="{C50B92EE-E6AD-4E39-B86E-717D738AC82A}">
      <dgm:prSet/>
      <dgm:spPr/>
      <dgm:t>
        <a:bodyPr/>
        <a:lstStyle/>
        <a:p>
          <a:endParaRPr lang="en-US"/>
        </a:p>
      </dgm:t>
    </dgm:pt>
    <dgm:pt modelId="{5A7F1E23-5685-4BF0-98A3-F79F6E7D6A22}">
      <dgm:prSet phldrT="[Text]"/>
      <dgm:spPr/>
      <dgm:t>
        <a:bodyPr/>
        <a:lstStyle/>
        <a:p>
          <a:r>
            <a:rPr lang="en-US"/>
            <a:t>Adoption</a:t>
          </a:r>
        </a:p>
      </dgm:t>
    </dgm:pt>
    <dgm:pt modelId="{334A3F7D-2779-4A56-B41D-48297F73AFED}" type="parTrans" cxnId="{F2D24EC1-F6FB-458B-BAB3-D1A207A84AD7}">
      <dgm:prSet/>
      <dgm:spPr/>
      <dgm:t>
        <a:bodyPr/>
        <a:lstStyle/>
        <a:p>
          <a:endParaRPr lang="en-US"/>
        </a:p>
      </dgm:t>
    </dgm:pt>
    <dgm:pt modelId="{5710C1CB-361F-498A-880E-FCA61955F807}" type="sibTrans" cxnId="{F2D24EC1-F6FB-458B-BAB3-D1A207A84AD7}">
      <dgm:prSet/>
      <dgm:spPr/>
      <dgm:t>
        <a:bodyPr/>
        <a:lstStyle/>
        <a:p>
          <a:endParaRPr lang="en-US"/>
        </a:p>
      </dgm:t>
    </dgm:pt>
    <dgm:pt modelId="{7D98C15F-1563-466A-98F7-188FA2BB6B6C}">
      <dgm:prSet phldrT="[Text]"/>
      <dgm:spPr/>
      <dgm:t>
        <a:bodyPr/>
        <a:lstStyle/>
        <a:p>
          <a:r>
            <a:rPr lang="en-US"/>
            <a:t>Implementation</a:t>
          </a:r>
        </a:p>
      </dgm:t>
    </dgm:pt>
    <dgm:pt modelId="{47E13A87-35B5-4FB8-9067-80550E7AE9A4}" type="parTrans" cxnId="{FDE459A3-2866-42C1-9947-6D0545008B60}">
      <dgm:prSet/>
      <dgm:spPr/>
      <dgm:t>
        <a:bodyPr/>
        <a:lstStyle/>
        <a:p>
          <a:endParaRPr lang="en-US"/>
        </a:p>
      </dgm:t>
    </dgm:pt>
    <dgm:pt modelId="{F50DC9A6-73AF-4BE4-B6D4-E02C5E046453}" type="sibTrans" cxnId="{FDE459A3-2866-42C1-9947-6D0545008B60}">
      <dgm:prSet/>
      <dgm:spPr/>
      <dgm:t>
        <a:bodyPr/>
        <a:lstStyle/>
        <a:p>
          <a:endParaRPr lang="en-US"/>
        </a:p>
      </dgm:t>
    </dgm:pt>
    <dgm:pt modelId="{8C20A8A6-61CB-4F10-8EEC-299FAF78C95A}">
      <dgm:prSet phldrT="[Text]"/>
      <dgm:spPr/>
      <dgm:t>
        <a:bodyPr/>
        <a:lstStyle/>
        <a:p>
          <a:r>
            <a:rPr lang="en-US"/>
            <a:t>Evaluation</a:t>
          </a:r>
        </a:p>
      </dgm:t>
    </dgm:pt>
    <dgm:pt modelId="{E58E3C56-B2C4-4DFE-B13D-9758A31F35F1}" type="parTrans" cxnId="{6B473C34-CF88-4CAF-9AD5-C6547CB95C52}">
      <dgm:prSet/>
      <dgm:spPr/>
      <dgm:t>
        <a:bodyPr/>
        <a:lstStyle/>
        <a:p>
          <a:endParaRPr lang="en-US"/>
        </a:p>
      </dgm:t>
    </dgm:pt>
    <dgm:pt modelId="{7D7FBFA6-5F35-4FB8-BFB9-0A4CD0C36F25}" type="sibTrans" cxnId="{6B473C34-CF88-4CAF-9AD5-C6547CB95C52}">
      <dgm:prSet/>
      <dgm:spPr/>
      <dgm:t>
        <a:bodyPr/>
        <a:lstStyle/>
        <a:p>
          <a:endParaRPr lang="en-US"/>
        </a:p>
      </dgm:t>
    </dgm:pt>
    <dgm:pt modelId="{31779868-D492-4CD2-AE40-C6BB2314AEFC}">
      <dgm:prSet phldrT="[Text]"/>
      <dgm:spPr/>
      <dgm:t>
        <a:bodyPr/>
        <a:lstStyle/>
        <a:p>
          <a:r>
            <a:rPr lang="en-US"/>
            <a:t>Audit</a:t>
          </a:r>
        </a:p>
      </dgm:t>
    </dgm:pt>
    <dgm:pt modelId="{211539EE-E28A-4596-8E99-E0D38D776A22}" type="parTrans" cxnId="{E62161F3-092A-4BF4-8C63-79931D1BCBE1}">
      <dgm:prSet/>
      <dgm:spPr/>
      <dgm:t>
        <a:bodyPr/>
        <a:lstStyle/>
        <a:p>
          <a:endParaRPr lang="en-US"/>
        </a:p>
      </dgm:t>
    </dgm:pt>
    <dgm:pt modelId="{2B675F52-17EC-4AA1-96C2-5F74ED6753EF}" type="sibTrans" cxnId="{E62161F3-092A-4BF4-8C63-79931D1BCBE1}">
      <dgm:prSet/>
      <dgm:spPr/>
      <dgm:t>
        <a:bodyPr/>
        <a:lstStyle/>
        <a:p>
          <a:endParaRPr lang="en-US"/>
        </a:p>
      </dgm:t>
    </dgm:pt>
    <dgm:pt modelId="{1AA1EA16-D721-46C3-810F-4AD23D3B1DFB}" type="pres">
      <dgm:prSet presAssocID="{7689E23B-78EF-49BD-A98A-4967137423E6}" presName="cycle" presStyleCnt="0">
        <dgm:presLayoutVars>
          <dgm:dir/>
          <dgm:resizeHandles val="exact"/>
        </dgm:presLayoutVars>
      </dgm:prSet>
      <dgm:spPr/>
    </dgm:pt>
    <dgm:pt modelId="{57AD5C8F-9CFA-43B4-85DF-C4603554A06C}" type="pres">
      <dgm:prSet presAssocID="{0225E19C-B1D8-487E-A873-34D6807FE46B}" presName="node" presStyleLbl="node1" presStyleIdx="0" presStyleCnt="5">
        <dgm:presLayoutVars>
          <dgm:bulletEnabled val="1"/>
        </dgm:presLayoutVars>
      </dgm:prSet>
      <dgm:spPr/>
    </dgm:pt>
    <dgm:pt modelId="{941B82B2-AB96-43D7-913F-91C1D5DAF51E}" type="pres">
      <dgm:prSet presAssocID="{0225E19C-B1D8-487E-A873-34D6807FE46B}" presName="spNode" presStyleCnt="0"/>
      <dgm:spPr/>
    </dgm:pt>
    <dgm:pt modelId="{7DDE2675-9EBB-49FC-A5D1-13FD5FFE0D0C}" type="pres">
      <dgm:prSet presAssocID="{2D5DCBC9-F6B5-4FD0-A498-D6E633BB4E2B}" presName="sibTrans" presStyleLbl="sibTrans1D1" presStyleIdx="0" presStyleCnt="5"/>
      <dgm:spPr/>
    </dgm:pt>
    <dgm:pt modelId="{76C90A56-2B7F-434B-8BBC-31F7C8921230}" type="pres">
      <dgm:prSet presAssocID="{5A7F1E23-5685-4BF0-98A3-F79F6E7D6A22}" presName="node" presStyleLbl="node1" presStyleIdx="1" presStyleCnt="5">
        <dgm:presLayoutVars>
          <dgm:bulletEnabled val="1"/>
        </dgm:presLayoutVars>
      </dgm:prSet>
      <dgm:spPr/>
    </dgm:pt>
    <dgm:pt modelId="{2E75F55D-AA02-40AC-B49D-2621C3FBFC5A}" type="pres">
      <dgm:prSet presAssocID="{5A7F1E23-5685-4BF0-98A3-F79F6E7D6A22}" presName="spNode" presStyleCnt="0"/>
      <dgm:spPr/>
    </dgm:pt>
    <dgm:pt modelId="{F0F5CF9A-3999-42CF-964D-92911EB483DE}" type="pres">
      <dgm:prSet presAssocID="{5710C1CB-361F-498A-880E-FCA61955F807}" presName="sibTrans" presStyleLbl="sibTrans1D1" presStyleIdx="1" presStyleCnt="5"/>
      <dgm:spPr/>
    </dgm:pt>
    <dgm:pt modelId="{5B1B3AC5-BDE3-4579-847F-4A74CCC22C65}" type="pres">
      <dgm:prSet presAssocID="{7D98C15F-1563-466A-98F7-188FA2BB6B6C}" presName="node" presStyleLbl="node1" presStyleIdx="2" presStyleCnt="5">
        <dgm:presLayoutVars>
          <dgm:bulletEnabled val="1"/>
        </dgm:presLayoutVars>
      </dgm:prSet>
      <dgm:spPr/>
    </dgm:pt>
    <dgm:pt modelId="{FC2ABC9A-32E1-4DDF-BE02-5E9B21CBEC5A}" type="pres">
      <dgm:prSet presAssocID="{7D98C15F-1563-466A-98F7-188FA2BB6B6C}" presName="spNode" presStyleCnt="0"/>
      <dgm:spPr/>
    </dgm:pt>
    <dgm:pt modelId="{F15CF696-4889-4153-A1B9-58D534BBE5B7}" type="pres">
      <dgm:prSet presAssocID="{F50DC9A6-73AF-4BE4-B6D4-E02C5E046453}" presName="sibTrans" presStyleLbl="sibTrans1D1" presStyleIdx="2" presStyleCnt="5"/>
      <dgm:spPr/>
    </dgm:pt>
    <dgm:pt modelId="{6064623A-3762-4FA5-BB49-9C0E3A9277EF}" type="pres">
      <dgm:prSet presAssocID="{8C20A8A6-61CB-4F10-8EEC-299FAF78C95A}" presName="node" presStyleLbl="node1" presStyleIdx="3" presStyleCnt="5">
        <dgm:presLayoutVars>
          <dgm:bulletEnabled val="1"/>
        </dgm:presLayoutVars>
      </dgm:prSet>
      <dgm:spPr/>
    </dgm:pt>
    <dgm:pt modelId="{E4B227EC-D755-4FCF-B8A4-B5D19C84F9E6}" type="pres">
      <dgm:prSet presAssocID="{8C20A8A6-61CB-4F10-8EEC-299FAF78C95A}" presName="spNode" presStyleCnt="0"/>
      <dgm:spPr/>
    </dgm:pt>
    <dgm:pt modelId="{C2917C37-AECD-42C8-B2AA-5F87E9DF80B0}" type="pres">
      <dgm:prSet presAssocID="{7D7FBFA6-5F35-4FB8-BFB9-0A4CD0C36F25}" presName="sibTrans" presStyleLbl="sibTrans1D1" presStyleIdx="3" presStyleCnt="5"/>
      <dgm:spPr/>
    </dgm:pt>
    <dgm:pt modelId="{28554E8E-E5AE-43BA-8ADF-D59FC1EB579C}" type="pres">
      <dgm:prSet presAssocID="{31779868-D492-4CD2-AE40-C6BB2314AEFC}" presName="node" presStyleLbl="node1" presStyleIdx="4" presStyleCnt="5">
        <dgm:presLayoutVars>
          <dgm:bulletEnabled val="1"/>
        </dgm:presLayoutVars>
      </dgm:prSet>
      <dgm:spPr/>
    </dgm:pt>
    <dgm:pt modelId="{138DD0FB-B42D-4C5D-9664-0F6CD013E6E8}" type="pres">
      <dgm:prSet presAssocID="{31779868-D492-4CD2-AE40-C6BB2314AEFC}" presName="spNode" presStyleCnt="0"/>
      <dgm:spPr/>
    </dgm:pt>
    <dgm:pt modelId="{CCE2E0F0-1630-4EA6-A5CB-7037746B95FC}" type="pres">
      <dgm:prSet presAssocID="{2B675F52-17EC-4AA1-96C2-5F74ED6753EF}" presName="sibTrans" presStyleLbl="sibTrans1D1" presStyleIdx="4" presStyleCnt="5"/>
      <dgm:spPr/>
    </dgm:pt>
  </dgm:ptLst>
  <dgm:cxnLst>
    <dgm:cxn modelId="{CF70F50C-58B0-41BD-BB35-94DAC77E6DB2}" type="presOf" srcId="{31779868-D492-4CD2-AE40-C6BB2314AEFC}" destId="{28554E8E-E5AE-43BA-8ADF-D59FC1EB579C}" srcOrd="0" destOrd="0" presId="urn:microsoft.com/office/officeart/2005/8/layout/cycle5"/>
    <dgm:cxn modelId="{234BBD1B-9D40-44E3-BC2B-B3BF4D237B82}" type="presOf" srcId="{5A7F1E23-5685-4BF0-98A3-F79F6E7D6A22}" destId="{76C90A56-2B7F-434B-8BBC-31F7C8921230}" srcOrd="0" destOrd="0" presId="urn:microsoft.com/office/officeart/2005/8/layout/cycle5"/>
    <dgm:cxn modelId="{6B473C34-CF88-4CAF-9AD5-C6547CB95C52}" srcId="{7689E23B-78EF-49BD-A98A-4967137423E6}" destId="{8C20A8A6-61CB-4F10-8EEC-299FAF78C95A}" srcOrd="3" destOrd="0" parTransId="{E58E3C56-B2C4-4DFE-B13D-9758A31F35F1}" sibTransId="{7D7FBFA6-5F35-4FB8-BFB9-0A4CD0C36F25}"/>
    <dgm:cxn modelId="{A9B05D60-3340-4F50-BC4A-8641A3783CD2}" type="presOf" srcId="{F50DC9A6-73AF-4BE4-B6D4-E02C5E046453}" destId="{F15CF696-4889-4153-A1B9-58D534BBE5B7}" srcOrd="0" destOrd="0" presId="urn:microsoft.com/office/officeart/2005/8/layout/cycle5"/>
    <dgm:cxn modelId="{FDCEE647-33C1-4E2E-B9D9-7D89B9017662}" type="presOf" srcId="{7D98C15F-1563-466A-98F7-188FA2BB6B6C}" destId="{5B1B3AC5-BDE3-4579-847F-4A74CCC22C65}" srcOrd="0" destOrd="0" presId="urn:microsoft.com/office/officeart/2005/8/layout/cycle5"/>
    <dgm:cxn modelId="{12EFD34B-3AEC-4687-8FC0-5F0D0D06BA69}" type="presOf" srcId="{7689E23B-78EF-49BD-A98A-4967137423E6}" destId="{1AA1EA16-D721-46C3-810F-4AD23D3B1DFB}" srcOrd="0" destOrd="0" presId="urn:microsoft.com/office/officeart/2005/8/layout/cycle5"/>
    <dgm:cxn modelId="{89D30082-51F1-4B1A-85E6-032185628F68}" type="presOf" srcId="{5710C1CB-361F-498A-880E-FCA61955F807}" destId="{F0F5CF9A-3999-42CF-964D-92911EB483DE}" srcOrd="0" destOrd="0" presId="urn:microsoft.com/office/officeart/2005/8/layout/cycle5"/>
    <dgm:cxn modelId="{3F1721A1-BF43-49CF-93C4-730F1D147120}" type="presOf" srcId="{0225E19C-B1D8-487E-A873-34D6807FE46B}" destId="{57AD5C8F-9CFA-43B4-85DF-C4603554A06C}" srcOrd="0" destOrd="0" presId="urn:microsoft.com/office/officeart/2005/8/layout/cycle5"/>
    <dgm:cxn modelId="{FDE459A3-2866-42C1-9947-6D0545008B60}" srcId="{7689E23B-78EF-49BD-A98A-4967137423E6}" destId="{7D98C15F-1563-466A-98F7-188FA2BB6B6C}" srcOrd="2" destOrd="0" parTransId="{47E13A87-35B5-4FB8-9067-80550E7AE9A4}" sibTransId="{F50DC9A6-73AF-4BE4-B6D4-E02C5E046453}"/>
    <dgm:cxn modelId="{D9EF42C0-1F34-439E-B30C-379492324291}" type="presOf" srcId="{2D5DCBC9-F6B5-4FD0-A498-D6E633BB4E2B}" destId="{7DDE2675-9EBB-49FC-A5D1-13FD5FFE0D0C}" srcOrd="0" destOrd="0" presId="urn:microsoft.com/office/officeart/2005/8/layout/cycle5"/>
    <dgm:cxn modelId="{F2D24EC1-F6FB-458B-BAB3-D1A207A84AD7}" srcId="{7689E23B-78EF-49BD-A98A-4967137423E6}" destId="{5A7F1E23-5685-4BF0-98A3-F79F6E7D6A22}" srcOrd="1" destOrd="0" parTransId="{334A3F7D-2779-4A56-B41D-48297F73AFED}" sibTransId="{5710C1CB-361F-498A-880E-FCA61955F807}"/>
    <dgm:cxn modelId="{87F516E7-D578-4F84-BD84-941CD2814C10}" type="presOf" srcId="{2B675F52-17EC-4AA1-96C2-5F74ED6753EF}" destId="{CCE2E0F0-1630-4EA6-A5CB-7037746B95FC}" srcOrd="0" destOrd="0" presId="urn:microsoft.com/office/officeart/2005/8/layout/cycle5"/>
    <dgm:cxn modelId="{47D8C1E9-9FB1-45EA-824B-4B7E8342AEE7}" type="presOf" srcId="{7D7FBFA6-5F35-4FB8-BFB9-0A4CD0C36F25}" destId="{C2917C37-AECD-42C8-B2AA-5F87E9DF80B0}" srcOrd="0" destOrd="0" presId="urn:microsoft.com/office/officeart/2005/8/layout/cycle5"/>
    <dgm:cxn modelId="{C50B92EE-E6AD-4E39-B86E-717D738AC82A}" srcId="{7689E23B-78EF-49BD-A98A-4967137423E6}" destId="{0225E19C-B1D8-487E-A873-34D6807FE46B}" srcOrd="0" destOrd="0" parTransId="{9101747A-3335-4CDA-803E-4843670DE44D}" sibTransId="{2D5DCBC9-F6B5-4FD0-A498-D6E633BB4E2B}"/>
    <dgm:cxn modelId="{E62161F3-092A-4BF4-8C63-79931D1BCBE1}" srcId="{7689E23B-78EF-49BD-A98A-4967137423E6}" destId="{31779868-D492-4CD2-AE40-C6BB2314AEFC}" srcOrd="4" destOrd="0" parTransId="{211539EE-E28A-4596-8E99-E0D38D776A22}" sibTransId="{2B675F52-17EC-4AA1-96C2-5F74ED6753EF}"/>
    <dgm:cxn modelId="{8EA9A3F5-2037-485D-8129-4906010A13AD}" type="presOf" srcId="{8C20A8A6-61CB-4F10-8EEC-299FAF78C95A}" destId="{6064623A-3762-4FA5-BB49-9C0E3A9277EF}" srcOrd="0" destOrd="0" presId="urn:microsoft.com/office/officeart/2005/8/layout/cycle5"/>
    <dgm:cxn modelId="{16C11295-0E11-4C4E-AB11-8AA6F57E854F}" type="presParOf" srcId="{1AA1EA16-D721-46C3-810F-4AD23D3B1DFB}" destId="{57AD5C8F-9CFA-43B4-85DF-C4603554A06C}" srcOrd="0" destOrd="0" presId="urn:microsoft.com/office/officeart/2005/8/layout/cycle5"/>
    <dgm:cxn modelId="{EB4CBA3B-09D1-45AB-BEA8-597207B8E073}" type="presParOf" srcId="{1AA1EA16-D721-46C3-810F-4AD23D3B1DFB}" destId="{941B82B2-AB96-43D7-913F-91C1D5DAF51E}" srcOrd="1" destOrd="0" presId="urn:microsoft.com/office/officeart/2005/8/layout/cycle5"/>
    <dgm:cxn modelId="{E32EA9C3-15DA-4955-9FD7-74A035D62834}" type="presParOf" srcId="{1AA1EA16-D721-46C3-810F-4AD23D3B1DFB}" destId="{7DDE2675-9EBB-49FC-A5D1-13FD5FFE0D0C}" srcOrd="2" destOrd="0" presId="urn:microsoft.com/office/officeart/2005/8/layout/cycle5"/>
    <dgm:cxn modelId="{7949E23C-09E4-44F6-A771-93BB43E7A7C5}" type="presParOf" srcId="{1AA1EA16-D721-46C3-810F-4AD23D3B1DFB}" destId="{76C90A56-2B7F-434B-8BBC-31F7C8921230}" srcOrd="3" destOrd="0" presId="urn:microsoft.com/office/officeart/2005/8/layout/cycle5"/>
    <dgm:cxn modelId="{77042465-ACA0-4939-9140-108D8D11FD31}" type="presParOf" srcId="{1AA1EA16-D721-46C3-810F-4AD23D3B1DFB}" destId="{2E75F55D-AA02-40AC-B49D-2621C3FBFC5A}" srcOrd="4" destOrd="0" presId="urn:microsoft.com/office/officeart/2005/8/layout/cycle5"/>
    <dgm:cxn modelId="{92CB3601-4FEE-4A0F-8A62-33731C809071}" type="presParOf" srcId="{1AA1EA16-D721-46C3-810F-4AD23D3B1DFB}" destId="{F0F5CF9A-3999-42CF-964D-92911EB483DE}" srcOrd="5" destOrd="0" presId="urn:microsoft.com/office/officeart/2005/8/layout/cycle5"/>
    <dgm:cxn modelId="{DF8C7E25-901B-4681-B2D4-44729BA50517}" type="presParOf" srcId="{1AA1EA16-D721-46C3-810F-4AD23D3B1DFB}" destId="{5B1B3AC5-BDE3-4579-847F-4A74CCC22C65}" srcOrd="6" destOrd="0" presId="urn:microsoft.com/office/officeart/2005/8/layout/cycle5"/>
    <dgm:cxn modelId="{56F5064B-489C-4717-9A65-0E944BC1F76A}" type="presParOf" srcId="{1AA1EA16-D721-46C3-810F-4AD23D3B1DFB}" destId="{FC2ABC9A-32E1-4DDF-BE02-5E9B21CBEC5A}" srcOrd="7" destOrd="0" presId="urn:microsoft.com/office/officeart/2005/8/layout/cycle5"/>
    <dgm:cxn modelId="{4C6B2AB3-9AB6-4032-AFD1-4D86F33251E8}" type="presParOf" srcId="{1AA1EA16-D721-46C3-810F-4AD23D3B1DFB}" destId="{F15CF696-4889-4153-A1B9-58D534BBE5B7}" srcOrd="8" destOrd="0" presId="urn:microsoft.com/office/officeart/2005/8/layout/cycle5"/>
    <dgm:cxn modelId="{E9D14536-8A0C-40B7-A2CE-FDBCAB7463C2}" type="presParOf" srcId="{1AA1EA16-D721-46C3-810F-4AD23D3B1DFB}" destId="{6064623A-3762-4FA5-BB49-9C0E3A9277EF}" srcOrd="9" destOrd="0" presId="urn:microsoft.com/office/officeart/2005/8/layout/cycle5"/>
    <dgm:cxn modelId="{5F6F5C27-A1CC-49B9-BABD-CF5BFA772F39}" type="presParOf" srcId="{1AA1EA16-D721-46C3-810F-4AD23D3B1DFB}" destId="{E4B227EC-D755-4FCF-B8A4-B5D19C84F9E6}" srcOrd="10" destOrd="0" presId="urn:microsoft.com/office/officeart/2005/8/layout/cycle5"/>
    <dgm:cxn modelId="{64304DFE-DEA0-4806-8137-37578FDFA28D}" type="presParOf" srcId="{1AA1EA16-D721-46C3-810F-4AD23D3B1DFB}" destId="{C2917C37-AECD-42C8-B2AA-5F87E9DF80B0}" srcOrd="11" destOrd="0" presId="urn:microsoft.com/office/officeart/2005/8/layout/cycle5"/>
    <dgm:cxn modelId="{68E7732A-49DF-4A2B-BF6D-135A1E3899BB}" type="presParOf" srcId="{1AA1EA16-D721-46C3-810F-4AD23D3B1DFB}" destId="{28554E8E-E5AE-43BA-8ADF-D59FC1EB579C}" srcOrd="12" destOrd="0" presId="urn:microsoft.com/office/officeart/2005/8/layout/cycle5"/>
    <dgm:cxn modelId="{976F85D9-367E-46B8-87E0-3FFF44D144BA}" type="presParOf" srcId="{1AA1EA16-D721-46C3-810F-4AD23D3B1DFB}" destId="{138DD0FB-B42D-4C5D-9664-0F6CD013E6E8}" srcOrd="13" destOrd="0" presId="urn:microsoft.com/office/officeart/2005/8/layout/cycle5"/>
    <dgm:cxn modelId="{A6784D58-86D7-48FA-A623-1832CA0AB457}" type="presParOf" srcId="{1AA1EA16-D721-46C3-810F-4AD23D3B1DFB}" destId="{CCE2E0F0-1630-4EA6-A5CB-7037746B95FC}"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2323AC-7F37-46BD-A8E4-6E01CDB06D58}"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C5F18213-29FC-4EF0-811F-2B5DF074A8B5}">
      <dgm:prSet/>
      <dgm:spPr/>
      <dgm:t>
        <a:bodyPr/>
        <a:lstStyle/>
        <a:p>
          <a:r>
            <a:rPr lang="en-US"/>
            <a:t>Evaluate current and future fiscal conditions to guide policy and programmatic decisions</a:t>
          </a:r>
        </a:p>
      </dgm:t>
    </dgm:pt>
    <dgm:pt modelId="{4AC7E8C6-F35F-442F-AC93-E6869F765213}" type="parTrans" cxnId="{926EC131-DEA4-45CC-8ADF-245DE27FF0FC}">
      <dgm:prSet/>
      <dgm:spPr/>
      <dgm:t>
        <a:bodyPr/>
        <a:lstStyle/>
        <a:p>
          <a:endParaRPr lang="en-US"/>
        </a:p>
      </dgm:t>
    </dgm:pt>
    <dgm:pt modelId="{C0E87623-0364-4101-B03F-C3C02F2C55F9}" type="sibTrans" cxnId="{926EC131-DEA4-45CC-8ADF-245DE27FF0FC}">
      <dgm:prSet/>
      <dgm:spPr/>
      <dgm:t>
        <a:bodyPr/>
        <a:lstStyle/>
        <a:p>
          <a:endParaRPr lang="en-US"/>
        </a:p>
      </dgm:t>
    </dgm:pt>
    <dgm:pt modelId="{8F8D12B2-B9E9-4CD9-84D9-7D8C77598B80}">
      <dgm:prSet/>
      <dgm:spPr/>
      <dgm:t>
        <a:bodyPr/>
        <a:lstStyle/>
        <a:p>
          <a:r>
            <a:rPr lang="en-US"/>
            <a:t>Fiscal management tool to provide financial estimates based on past, current and projected financial conditions</a:t>
          </a:r>
        </a:p>
      </dgm:t>
    </dgm:pt>
    <dgm:pt modelId="{3514E545-2A58-44EE-A56F-2E02A20055A3}" type="parTrans" cxnId="{5B6AF0A2-2C77-4C4C-8A8F-3DA916BB6DE4}">
      <dgm:prSet/>
      <dgm:spPr/>
      <dgm:t>
        <a:bodyPr/>
        <a:lstStyle/>
        <a:p>
          <a:endParaRPr lang="en-US"/>
        </a:p>
      </dgm:t>
    </dgm:pt>
    <dgm:pt modelId="{FC13350E-CF6E-4C10-8D32-46F0ED8EB084}" type="sibTrans" cxnId="{5B6AF0A2-2C77-4C4C-8A8F-3DA916BB6DE4}">
      <dgm:prSet/>
      <dgm:spPr/>
      <dgm:t>
        <a:bodyPr/>
        <a:lstStyle/>
        <a:p>
          <a:endParaRPr lang="en-US"/>
        </a:p>
      </dgm:t>
    </dgm:pt>
    <dgm:pt modelId="{9AD44EC8-838D-4438-80F8-F97EE724EDA4}">
      <dgm:prSet/>
      <dgm:spPr/>
      <dgm:t>
        <a:bodyPr/>
        <a:lstStyle/>
        <a:p>
          <a:r>
            <a:rPr lang="en-US"/>
            <a:t>Integral part of budget process</a:t>
          </a:r>
        </a:p>
      </dgm:t>
    </dgm:pt>
    <dgm:pt modelId="{88A9C1D5-7B84-4415-BE90-8892144AF684}" type="parTrans" cxnId="{DA67512A-C508-4BB4-BB24-3C6D748F7F5D}">
      <dgm:prSet/>
      <dgm:spPr/>
      <dgm:t>
        <a:bodyPr/>
        <a:lstStyle/>
        <a:p>
          <a:endParaRPr lang="en-US"/>
        </a:p>
      </dgm:t>
    </dgm:pt>
    <dgm:pt modelId="{26237024-4429-44C0-9D6F-24A91ADA9E05}" type="sibTrans" cxnId="{DA67512A-C508-4BB4-BB24-3C6D748F7F5D}">
      <dgm:prSet/>
      <dgm:spPr/>
      <dgm:t>
        <a:bodyPr/>
        <a:lstStyle/>
        <a:p>
          <a:endParaRPr lang="en-US"/>
        </a:p>
      </dgm:t>
    </dgm:pt>
    <dgm:pt modelId="{98E24F02-24C9-4512-B68B-945D82F01BD9}">
      <dgm:prSet/>
      <dgm:spPr/>
      <dgm:t>
        <a:bodyPr/>
        <a:lstStyle/>
        <a:p>
          <a:r>
            <a:rPr lang="en-US"/>
            <a:t>Allows for improved decision making to maintain fiscal discipline</a:t>
          </a:r>
        </a:p>
      </dgm:t>
    </dgm:pt>
    <dgm:pt modelId="{86EB43CC-EBDC-4A7E-B92D-24239AC150ED}" type="parTrans" cxnId="{2E50F85D-AEEA-4225-BB40-40CCFEE53A29}">
      <dgm:prSet/>
      <dgm:spPr/>
      <dgm:t>
        <a:bodyPr/>
        <a:lstStyle/>
        <a:p>
          <a:endParaRPr lang="en-US"/>
        </a:p>
      </dgm:t>
    </dgm:pt>
    <dgm:pt modelId="{178C0C84-35F0-4F49-B647-1204A35FB27F}" type="sibTrans" cxnId="{2E50F85D-AEEA-4225-BB40-40CCFEE53A29}">
      <dgm:prSet/>
      <dgm:spPr/>
      <dgm:t>
        <a:bodyPr/>
        <a:lstStyle/>
        <a:p>
          <a:endParaRPr lang="en-US"/>
        </a:p>
      </dgm:t>
    </dgm:pt>
    <dgm:pt modelId="{E050F86A-EA15-466A-80B6-E1E61EEC94E9}" type="pres">
      <dgm:prSet presAssocID="{E02323AC-7F37-46BD-A8E4-6E01CDB06D58}" presName="root" presStyleCnt="0">
        <dgm:presLayoutVars>
          <dgm:dir/>
          <dgm:resizeHandles val="exact"/>
        </dgm:presLayoutVars>
      </dgm:prSet>
      <dgm:spPr/>
    </dgm:pt>
    <dgm:pt modelId="{2959546F-8A38-490B-8088-87E0E9EA6FFF}" type="pres">
      <dgm:prSet presAssocID="{E02323AC-7F37-46BD-A8E4-6E01CDB06D58}" presName="container" presStyleCnt="0">
        <dgm:presLayoutVars>
          <dgm:dir/>
          <dgm:resizeHandles val="exact"/>
        </dgm:presLayoutVars>
      </dgm:prSet>
      <dgm:spPr/>
    </dgm:pt>
    <dgm:pt modelId="{29239862-D4C7-4A41-91C9-9F78CD4E9220}" type="pres">
      <dgm:prSet presAssocID="{C5F18213-29FC-4EF0-811F-2B5DF074A8B5}" presName="compNode" presStyleCnt="0"/>
      <dgm:spPr/>
    </dgm:pt>
    <dgm:pt modelId="{E3539C7D-7A4E-42AB-B448-5ADFCE083C6E}" type="pres">
      <dgm:prSet presAssocID="{C5F18213-29FC-4EF0-811F-2B5DF074A8B5}" presName="iconBgRect" presStyleLbl="bgShp" presStyleIdx="0" presStyleCnt="4"/>
      <dgm:spPr/>
    </dgm:pt>
    <dgm:pt modelId="{EFB773C1-93B4-4962-910D-431A70B62DC2}" type="pres">
      <dgm:prSet presAssocID="{C5F18213-29FC-4EF0-811F-2B5DF074A8B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BC341764-6B7A-41A5-B067-02E8B28D0AEA}" type="pres">
      <dgm:prSet presAssocID="{C5F18213-29FC-4EF0-811F-2B5DF074A8B5}" presName="spaceRect" presStyleCnt="0"/>
      <dgm:spPr/>
    </dgm:pt>
    <dgm:pt modelId="{2F36D730-32EB-4028-B47D-BA9177F03052}" type="pres">
      <dgm:prSet presAssocID="{C5F18213-29FC-4EF0-811F-2B5DF074A8B5}" presName="textRect" presStyleLbl="revTx" presStyleIdx="0" presStyleCnt="4">
        <dgm:presLayoutVars>
          <dgm:chMax val="1"/>
          <dgm:chPref val="1"/>
        </dgm:presLayoutVars>
      </dgm:prSet>
      <dgm:spPr/>
    </dgm:pt>
    <dgm:pt modelId="{0ED042EB-D3C0-406D-823F-0965B37F45E5}" type="pres">
      <dgm:prSet presAssocID="{C0E87623-0364-4101-B03F-C3C02F2C55F9}" presName="sibTrans" presStyleLbl="sibTrans2D1" presStyleIdx="0" presStyleCnt="0"/>
      <dgm:spPr/>
    </dgm:pt>
    <dgm:pt modelId="{61BB45F7-9935-4F6A-A893-5F91F805D635}" type="pres">
      <dgm:prSet presAssocID="{8F8D12B2-B9E9-4CD9-84D9-7D8C77598B80}" presName="compNode" presStyleCnt="0"/>
      <dgm:spPr/>
    </dgm:pt>
    <dgm:pt modelId="{382B618A-9C78-4FD6-AC37-31D9171F0E38}" type="pres">
      <dgm:prSet presAssocID="{8F8D12B2-B9E9-4CD9-84D9-7D8C77598B80}" presName="iconBgRect" presStyleLbl="bgShp" presStyleIdx="1" presStyleCnt="4"/>
      <dgm:spPr/>
    </dgm:pt>
    <dgm:pt modelId="{5E9DEBD1-7309-4B4A-937A-3FA172646A62}" type="pres">
      <dgm:prSet presAssocID="{8F8D12B2-B9E9-4CD9-84D9-7D8C77598B8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C389AFC1-A295-4BA4-A92E-5025A1610204}" type="pres">
      <dgm:prSet presAssocID="{8F8D12B2-B9E9-4CD9-84D9-7D8C77598B80}" presName="spaceRect" presStyleCnt="0"/>
      <dgm:spPr/>
    </dgm:pt>
    <dgm:pt modelId="{5E8E24F6-46EB-4BD5-BB54-0963D3FF0C06}" type="pres">
      <dgm:prSet presAssocID="{8F8D12B2-B9E9-4CD9-84D9-7D8C77598B80}" presName="textRect" presStyleLbl="revTx" presStyleIdx="1" presStyleCnt="4">
        <dgm:presLayoutVars>
          <dgm:chMax val="1"/>
          <dgm:chPref val="1"/>
        </dgm:presLayoutVars>
      </dgm:prSet>
      <dgm:spPr/>
    </dgm:pt>
    <dgm:pt modelId="{4BC7303C-D08C-4E3D-AE92-DB8FBD4D2622}" type="pres">
      <dgm:prSet presAssocID="{FC13350E-CF6E-4C10-8D32-46F0ED8EB084}" presName="sibTrans" presStyleLbl="sibTrans2D1" presStyleIdx="0" presStyleCnt="0"/>
      <dgm:spPr/>
    </dgm:pt>
    <dgm:pt modelId="{29B5BE18-CDCA-4B53-8045-038ED2144A1F}" type="pres">
      <dgm:prSet presAssocID="{9AD44EC8-838D-4438-80F8-F97EE724EDA4}" presName="compNode" presStyleCnt="0"/>
      <dgm:spPr/>
    </dgm:pt>
    <dgm:pt modelId="{5E7198D9-13EE-442A-83A1-1FD8D2578524}" type="pres">
      <dgm:prSet presAssocID="{9AD44EC8-838D-4438-80F8-F97EE724EDA4}" presName="iconBgRect" presStyleLbl="bgShp" presStyleIdx="2" presStyleCnt="4"/>
      <dgm:spPr/>
    </dgm:pt>
    <dgm:pt modelId="{83E6EE81-EE24-474C-9831-B7D54462CEF1}" type="pres">
      <dgm:prSet presAssocID="{9AD44EC8-838D-4438-80F8-F97EE724EDA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ears"/>
        </a:ext>
      </dgm:extLst>
    </dgm:pt>
    <dgm:pt modelId="{AC1416D9-6971-4BF0-815B-30F3D3B30A7E}" type="pres">
      <dgm:prSet presAssocID="{9AD44EC8-838D-4438-80F8-F97EE724EDA4}" presName="spaceRect" presStyleCnt="0"/>
      <dgm:spPr/>
    </dgm:pt>
    <dgm:pt modelId="{A61DE952-6ED4-46DE-A668-DD721EDD66A4}" type="pres">
      <dgm:prSet presAssocID="{9AD44EC8-838D-4438-80F8-F97EE724EDA4}" presName="textRect" presStyleLbl="revTx" presStyleIdx="2" presStyleCnt="4">
        <dgm:presLayoutVars>
          <dgm:chMax val="1"/>
          <dgm:chPref val="1"/>
        </dgm:presLayoutVars>
      </dgm:prSet>
      <dgm:spPr/>
    </dgm:pt>
    <dgm:pt modelId="{F49EE011-BFA1-4615-B8B8-AEB4E30E8D6B}" type="pres">
      <dgm:prSet presAssocID="{26237024-4429-44C0-9D6F-24A91ADA9E05}" presName="sibTrans" presStyleLbl="sibTrans2D1" presStyleIdx="0" presStyleCnt="0"/>
      <dgm:spPr/>
    </dgm:pt>
    <dgm:pt modelId="{3ED2E345-1907-4394-930A-65ABB1F43931}" type="pres">
      <dgm:prSet presAssocID="{98E24F02-24C9-4512-B68B-945D82F01BD9}" presName="compNode" presStyleCnt="0"/>
      <dgm:spPr/>
    </dgm:pt>
    <dgm:pt modelId="{A6EAE4AA-E1AB-4472-850C-F2E84689B3F4}" type="pres">
      <dgm:prSet presAssocID="{98E24F02-24C9-4512-B68B-945D82F01BD9}" presName="iconBgRect" presStyleLbl="bgShp" presStyleIdx="3" presStyleCnt="4"/>
      <dgm:spPr/>
    </dgm:pt>
    <dgm:pt modelId="{36742E4A-8BC0-4CAD-9520-A74E90C41727}" type="pres">
      <dgm:prSet presAssocID="{98E24F02-24C9-4512-B68B-945D82F01BD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Graph with Upward Trend"/>
        </a:ext>
      </dgm:extLst>
    </dgm:pt>
    <dgm:pt modelId="{BF4ADDA2-3DA9-48BC-8DED-968A7F1DCC2F}" type="pres">
      <dgm:prSet presAssocID="{98E24F02-24C9-4512-B68B-945D82F01BD9}" presName="spaceRect" presStyleCnt="0"/>
      <dgm:spPr/>
    </dgm:pt>
    <dgm:pt modelId="{D64E978D-04BA-46CB-B060-FB04BF7C58F2}" type="pres">
      <dgm:prSet presAssocID="{98E24F02-24C9-4512-B68B-945D82F01BD9}" presName="textRect" presStyleLbl="revTx" presStyleIdx="3" presStyleCnt="4">
        <dgm:presLayoutVars>
          <dgm:chMax val="1"/>
          <dgm:chPref val="1"/>
        </dgm:presLayoutVars>
      </dgm:prSet>
      <dgm:spPr/>
    </dgm:pt>
  </dgm:ptLst>
  <dgm:cxnLst>
    <dgm:cxn modelId="{EDE4071D-F389-45F2-94E0-956C83D6A02A}" type="presOf" srcId="{C0E87623-0364-4101-B03F-C3C02F2C55F9}" destId="{0ED042EB-D3C0-406D-823F-0965B37F45E5}" srcOrd="0" destOrd="0" presId="urn:microsoft.com/office/officeart/2018/2/layout/IconCircleList"/>
    <dgm:cxn modelId="{DA67512A-C508-4BB4-BB24-3C6D748F7F5D}" srcId="{E02323AC-7F37-46BD-A8E4-6E01CDB06D58}" destId="{9AD44EC8-838D-4438-80F8-F97EE724EDA4}" srcOrd="2" destOrd="0" parTransId="{88A9C1D5-7B84-4415-BE90-8892144AF684}" sibTransId="{26237024-4429-44C0-9D6F-24A91ADA9E05}"/>
    <dgm:cxn modelId="{926EC131-DEA4-45CC-8ADF-245DE27FF0FC}" srcId="{E02323AC-7F37-46BD-A8E4-6E01CDB06D58}" destId="{C5F18213-29FC-4EF0-811F-2B5DF074A8B5}" srcOrd="0" destOrd="0" parTransId="{4AC7E8C6-F35F-442F-AC93-E6869F765213}" sibTransId="{C0E87623-0364-4101-B03F-C3C02F2C55F9}"/>
    <dgm:cxn modelId="{F69AA75B-7A61-4CBF-B08A-1BF971761F1D}" type="presOf" srcId="{E02323AC-7F37-46BD-A8E4-6E01CDB06D58}" destId="{E050F86A-EA15-466A-80B6-E1E61EEC94E9}" srcOrd="0" destOrd="0" presId="urn:microsoft.com/office/officeart/2018/2/layout/IconCircleList"/>
    <dgm:cxn modelId="{2E50F85D-AEEA-4225-BB40-40CCFEE53A29}" srcId="{E02323AC-7F37-46BD-A8E4-6E01CDB06D58}" destId="{98E24F02-24C9-4512-B68B-945D82F01BD9}" srcOrd="3" destOrd="0" parTransId="{86EB43CC-EBDC-4A7E-B92D-24239AC150ED}" sibTransId="{178C0C84-35F0-4F49-B647-1204A35FB27F}"/>
    <dgm:cxn modelId="{35844141-003F-4DE9-8A7A-2B9A00877331}" type="presOf" srcId="{C5F18213-29FC-4EF0-811F-2B5DF074A8B5}" destId="{2F36D730-32EB-4028-B47D-BA9177F03052}" srcOrd="0" destOrd="0" presId="urn:microsoft.com/office/officeart/2018/2/layout/IconCircleList"/>
    <dgm:cxn modelId="{5CECD29B-5E31-48B6-A060-A2C223F4F065}" type="presOf" srcId="{9AD44EC8-838D-4438-80F8-F97EE724EDA4}" destId="{A61DE952-6ED4-46DE-A668-DD721EDD66A4}" srcOrd="0" destOrd="0" presId="urn:microsoft.com/office/officeart/2018/2/layout/IconCircleList"/>
    <dgm:cxn modelId="{7D7E31A1-51E7-4D46-9B2D-9A09425768A0}" type="presOf" srcId="{98E24F02-24C9-4512-B68B-945D82F01BD9}" destId="{D64E978D-04BA-46CB-B060-FB04BF7C58F2}" srcOrd="0" destOrd="0" presId="urn:microsoft.com/office/officeart/2018/2/layout/IconCircleList"/>
    <dgm:cxn modelId="{5B6AF0A2-2C77-4C4C-8A8F-3DA916BB6DE4}" srcId="{E02323AC-7F37-46BD-A8E4-6E01CDB06D58}" destId="{8F8D12B2-B9E9-4CD9-84D9-7D8C77598B80}" srcOrd="1" destOrd="0" parTransId="{3514E545-2A58-44EE-A56F-2E02A20055A3}" sibTransId="{FC13350E-CF6E-4C10-8D32-46F0ED8EB084}"/>
    <dgm:cxn modelId="{DED1D1A4-BE47-453B-B7F4-3577AE3B9582}" type="presOf" srcId="{26237024-4429-44C0-9D6F-24A91ADA9E05}" destId="{F49EE011-BFA1-4615-B8B8-AEB4E30E8D6B}" srcOrd="0" destOrd="0" presId="urn:microsoft.com/office/officeart/2018/2/layout/IconCircleList"/>
    <dgm:cxn modelId="{5D3A0EBF-C61F-4FE1-BF7D-A4C126463BDA}" type="presOf" srcId="{FC13350E-CF6E-4C10-8D32-46F0ED8EB084}" destId="{4BC7303C-D08C-4E3D-AE92-DB8FBD4D2622}" srcOrd="0" destOrd="0" presId="urn:microsoft.com/office/officeart/2018/2/layout/IconCircleList"/>
    <dgm:cxn modelId="{58B847F5-0FB9-4F19-8D32-C82B0419EDB8}" type="presOf" srcId="{8F8D12B2-B9E9-4CD9-84D9-7D8C77598B80}" destId="{5E8E24F6-46EB-4BD5-BB54-0963D3FF0C06}" srcOrd="0" destOrd="0" presId="urn:microsoft.com/office/officeart/2018/2/layout/IconCircleList"/>
    <dgm:cxn modelId="{C24275AB-097C-4471-8310-95B98DCA9591}" type="presParOf" srcId="{E050F86A-EA15-466A-80B6-E1E61EEC94E9}" destId="{2959546F-8A38-490B-8088-87E0E9EA6FFF}" srcOrd="0" destOrd="0" presId="urn:microsoft.com/office/officeart/2018/2/layout/IconCircleList"/>
    <dgm:cxn modelId="{9B23DF9C-A27C-46A8-A5A4-E4CD3DC8A3C1}" type="presParOf" srcId="{2959546F-8A38-490B-8088-87E0E9EA6FFF}" destId="{29239862-D4C7-4A41-91C9-9F78CD4E9220}" srcOrd="0" destOrd="0" presId="urn:microsoft.com/office/officeart/2018/2/layout/IconCircleList"/>
    <dgm:cxn modelId="{D23254E3-3458-42D9-BEF1-D36A58F2FD64}" type="presParOf" srcId="{29239862-D4C7-4A41-91C9-9F78CD4E9220}" destId="{E3539C7D-7A4E-42AB-B448-5ADFCE083C6E}" srcOrd="0" destOrd="0" presId="urn:microsoft.com/office/officeart/2018/2/layout/IconCircleList"/>
    <dgm:cxn modelId="{109ABF95-EE2C-4F5A-8C58-53BD5E232493}" type="presParOf" srcId="{29239862-D4C7-4A41-91C9-9F78CD4E9220}" destId="{EFB773C1-93B4-4962-910D-431A70B62DC2}" srcOrd="1" destOrd="0" presId="urn:microsoft.com/office/officeart/2018/2/layout/IconCircleList"/>
    <dgm:cxn modelId="{FD430B67-7246-4562-8E7E-521D7E8ECC9C}" type="presParOf" srcId="{29239862-D4C7-4A41-91C9-9F78CD4E9220}" destId="{BC341764-6B7A-41A5-B067-02E8B28D0AEA}" srcOrd="2" destOrd="0" presId="urn:microsoft.com/office/officeart/2018/2/layout/IconCircleList"/>
    <dgm:cxn modelId="{45522B09-A3FA-448B-8A9D-4F68868A29C0}" type="presParOf" srcId="{29239862-D4C7-4A41-91C9-9F78CD4E9220}" destId="{2F36D730-32EB-4028-B47D-BA9177F03052}" srcOrd="3" destOrd="0" presId="urn:microsoft.com/office/officeart/2018/2/layout/IconCircleList"/>
    <dgm:cxn modelId="{62678F1C-CFF3-4979-B541-555A1AC54CFA}" type="presParOf" srcId="{2959546F-8A38-490B-8088-87E0E9EA6FFF}" destId="{0ED042EB-D3C0-406D-823F-0965B37F45E5}" srcOrd="1" destOrd="0" presId="urn:microsoft.com/office/officeart/2018/2/layout/IconCircleList"/>
    <dgm:cxn modelId="{EF07ED99-E0C5-4DED-A6CF-F0A4701D86E9}" type="presParOf" srcId="{2959546F-8A38-490B-8088-87E0E9EA6FFF}" destId="{61BB45F7-9935-4F6A-A893-5F91F805D635}" srcOrd="2" destOrd="0" presId="urn:microsoft.com/office/officeart/2018/2/layout/IconCircleList"/>
    <dgm:cxn modelId="{C061B73D-13DD-4068-A314-3D92C54096D9}" type="presParOf" srcId="{61BB45F7-9935-4F6A-A893-5F91F805D635}" destId="{382B618A-9C78-4FD6-AC37-31D9171F0E38}" srcOrd="0" destOrd="0" presId="urn:microsoft.com/office/officeart/2018/2/layout/IconCircleList"/>
    <dgm:cxn modelId="{2ED18583-2849-4BEB-99E5-460B085CFFC6}" type="presParOf" srcId="{61BB45F7-9935-4F6A-A893-5F91F805D635}" destId="{5E9DEBD1-7309-4B4A-937A-3FA172646A62}" srcOrd="1" destOrd="0" presId="urn:microsoft.com/office/officeart/2018/2/layout/IconCircleList"/>
    <dgm:cxn modelId="{6754CC6E-B798-41A5-AC90-73818C560A40}" type="presParOf" srcId="{61BB45F7-9935-4F6A-A893-5F91F805D635}" destId="{C389AFC1-A295-4BA4-A92E-5025A1610204}" srcOrd="2" destOrd="0" presId="urn:microsoft.com/office/officeart/2018/2/layout/IconCircleList"/>
    <dgm:cxn modelId="{D8170EA1-765C-4D3B-8A75-906EE949E927}" type="presParOf" srcId="{61BB45F7-9935-4F6A-A893-5F91F805D635}" destId="{5E8E24F6-46EB-4BD5-BB54-0963D3FF0C06}" srcOrd="3" destOrd="0" presId="urn:microsoft.com/office/officeart/2018/2/layout/IconCircleList"/>
    <dgm:cxn modelId="{D20D8445-AC9E-46D9-886B-89A18E8C29CB}" type="presParOf" srcId="{2959546F-8A38-490B-8088-87E0E9EA6FFF}" destId="{4BC7303C-D08C-4E3D-AE92-DB8FBD4D2622}" srcOrd="3" destOrd="0" presId="urn:microsoft.com/office/officeart/2018/2/layout/IconCircleList"/>
    <dgm:cxn modelId="{74300284-0353-4C92-AC7E-0108F004ECF0}" type="presParOf" srcId="{2959546F-8A38-490B-8088-87E0E9EA6FFF}" destId="{29B5BE18-CDCA-4B53-8045-038ED2144A1F}" srcOrd="4" destOrd="0" presId="urn:microsoft.com/office/officeart/2018/2/layout/IconCircleList"/>
    <dgm:cxn modelId="{8A469855-CE7F-4CF5-89BD-715B79DB33C2}" type="presParOf" srcId="{29B5BE18-CDCA-4B53-8045-038ED2144A1F}" destId="{5E7198D9-13EE-442A-83A1-1FD8D2578524}" srcOrd="0" destOrd="0" presId="urn:microsoft.com/office/officeart/2018/2/layout/IconCircleList"/>
    <dgm:cxn modelId="{FE770B88-6D45-4279-9ACA-9188D3B29122}" type="presParOf" srcId="{29B5BE18-CDCA-4B53-8045-038ED2144A1F}" destId="{83E6EE81-EE24-474C-9831-B7D54462CEF1}" srcOrd="1" destOrd="0" presId="urn:microsoft.com/office/officeart/2018/2/layout/IconCircleList"/>
    <dgm:cxn modelId="{122DA8D6-016C-45F5-868A-55D2F6803235}" type="presParOf" srcId="{29B5BE18-CDCA-4B53-8045-038ED2144A1F}" destId="{AC1416D9-6971-4BF0-815B-30F3D3B30A7E}" srcOrd="2" destOrd="0" presId="urn:microsoft.com/office/officeart/2018/2/layout/IconCircleList"/>
    <dgm:cxn modelId="{CB122285-2B05-4658-B1AD-B045F7FD46F3}" type="presParOf" srcId="{29B5BE18-CDCA-4B53-8045-038ED2144A1F}" destId="{A61DE952-6ED4-46DE-A668-DD721EDD66A4}" srcOrd="3" destOrd="0" presId="urn:microsoft.com/office/officeart/2018/2/layout/IconCircleList"/>
    <dgm:cxn modelId="{DB153FA7-C339-40F1-A86A-6B1558C0FD63}" type="presParOf" srcId="{2959546F-8A38-490B-8088-87E0E9EA6FFF}" destId="{F49EE011-BFA1-4615-B8B8-AEB4E30E8D6B}" srcOrd="5" destOrd="0" presId="urn:microsoft.com/office/officeart/2018/2/layout/IconCircleList"/>
    <dgm:cxn modelId="{1BDDFD19-CDEA-405A-AFE7-A5D68E2AF25E}" type="presParOf" srcId="{2959546F-8A38-490B-8088-87E0E9EA6FFF}" destId="{3ED2E345-1907-4394-930A-65ABB1F43931}" srcOrd="6" destOrd="0" presId="urn:microsoft.com/office/officeart/2018/2/layout/IconCircleList"/>
    <dgm:cxn modelId="{073CF346-DC53-437A-B686-72C4D9FFEE1C}" type="presParOf" srcId="{3ED2E345-1907-4394-930A-65ABB1F43931}" destId="{A6EAE4AA-E1AB-4472-850C-F2E84689B3F4}" srcOrd="0" destOrd="0" presId="urn:microsoft.com/office/officeart/2018/2/layout/IconCircleList"/>
    <dgm:cxn modelId="{CC7108D6-440B-4A47-B4ED-48751914ACF7}" type="presParOf" srcId="{3ED2E345-1907-4394-930A-65ABB1F43931}" destId="{36742E4A-8BC0-4CAD-9520-A74E90C41727}" srcOrd="1" destOrd="0" presId="urn:microsoft.com/office/officeart/2018/2/layout/IconCircleList"/>
    <dgm:cxn modelId="{DC5EFF5F-3A71-4BB4-87D5-45E71B2100AB}" type="presParOf" srcId="{3ED2E345-1907-4394-930A-65ABB1F43931}" destId="{BF4ADDA2-3DA9-48BC-8DED-968A7F1DCC2F}" srcOrd="2" destOrd="0" presId="urn:microsoft.com/office/officeart/2018/2/layout/IconCircleList"/>
    <dgm:cxn modelId="{0318C422-0A5D-485E-88D5-0A2683E2D709}" type="presParOf" srcId="{3ED2E345-1907-4394-930A-65ABB1F43931}" destId="{D64E978D-04BA-46CB-B060-FB04BF7C58F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447A75-F533-4056-925A-2158F1F9D4A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D865C51-BA9F-4550-815B-82B0F6A171BE}">
      <dgm:prSet/>
      <dgm:spPr/>
      <dgm:t>
        <a:bodyPr/>
        <a:lstStyle/>
        <a:p>
          <a:r>
            <a:rPr lang="en-US"/>
            <a:t>Must understand revenue source</a:t>
          </a:r>
        </a:p>
      </dgm:t>
    </dgm:pt>
    <dgm:pt modelId="{6438DC8D-BCDE-407E-A49E-76708C28C082}" type="parTrans" cxnId="{BE1B9647-C2EC-4930-A551-F9A101FBDA84}">
      <dgm:prSet/>
      <dgm:spPr/>
      <dgm:t>
        <a:bodyPr/>
        <a:lstStyle/>
        <a:p>
          <a:endParaRPr lang="en-US"/>
        </a:p>
      </dgm:t>
    </dgm:pt>
    <dgm:pt modelId="{7CBDC979-0618-43BE-80F8-6D7A3CE9E08E}" type="sibTrans" cxnId="{BE1B9647-C2EC-4930-A551-F9A101FBDA84}">
      <dgm:prSet/>
      <dgm:spPr/>
      <dgm:t>
        <a:bodyPr/>
        <a:lstStyle/>
        <a:p>
          <a:endParaRPr lang="en-US"/>
        </a:p>
      </dgm:t>
    </dgm:pt>
    <dgm:pt modelId="{587D2B98-EA57-4A5D-9945-415CD873EDEE}">
      <dgm:prSet/>
      <dgm:spPr/>
      <dgm:t>
        <a:bodyPr/>
        <a:lstStyle/>
        <a:p>
          <a:r>
            <a:rPr lang="en-US"/>
            <a:t>Historical data must be clean</a:t>
          </a:r>
        </a:p>
      </dgm:t>
    </dgm:pt>
    <dgm:pt modelId="{7BB4E7A3-74F0-4B25-9990-4AE47A028531}" type="parTrans" cxnId="{10819FD8-B14A-49F8-A201-59299E29C5C7}">
      <dgm:prSet/>
      <dgm:spPr/>
      <dgm:t>
        <a:bodyPr/>
        <a:lstStyle/>
        <a:p>
          <a:endParaRPr lang="en-US"/>
        </a:p>
      </dgm:t>
    </dgm:pt>
    <dgm:pt modelId="{A3701123-B8AC-4046-8171-552FB8BDB08B}" type="sibTrans" cxnId="{10819FD8-B14A-49F8-A201-59299E29C5C7}">
      <dgm:prSet/>
      <dgm:spPr/>
      <dgm:t>
        <a:bodyPr/>
        <a:lstStyle/>
        <a:p>
          <a:endParaRPr lang="en-US"/>
        </a:p>
      </dgm:t>
    </dgm:pt>
    <dgm:pt modelId="{7D8314FD-B5BB-479B-8C96-57B9E18B08E5}">
      <dgm:prSet/>
      <dgm:spPr/>
      <dgm:t>
        <a:bodyPr/>
        <a:lstStyle/>
        <a:p>
          <a:r>
            <a:rPr lang="en-US"/>
            <a:t>Incorrect posting of revenues</a:t>
          </a:r>
        </a:p>
      </dgm:t>
    </dgm:pt>
    <dgm:pt modelId="{616A8CAA-64DB-4F9D-94C9-362CED81C789}" type="parTrans" cxnId="{5C51EE65-FCB8-4B52-A1FD-20E546827BF0}">
      <dgm:prSet/>
      <dgm:spPr/>
      <dgm:t>
        <a:bodyPr/>
        <a:lstStyle/>
        <a:p>
          <a:endParaRPr lang="en-US"/>
        </a:p>
      </dgm:t>
    </dgm:pt>
    <dgm:pt modelId="{8581DC02-20B5-4DC2-9E31-2BCB8776083D}" type="sibTrans" cxnId="{5C51EE65-FCB8-4B52-A1FD-20E546827BF0}">
      <dgm:prSet/>
      <dgm:spPr/>
      <dgm:t>
        <a:bodyPr/>
        <a:lstStyle/>
        <a:p>
          <a:endParaRPr lang="en-US"/>
        </a:p>
      </dgm:t>
    </dgm:pt>
    <dgm:pt modelId="{2280A444-1A37-4869-AD2B-4C864A520E41}">
      <dgm:prSet/>
      <dgm:spPr/>
      <dgm:t>
        <a:bodyPr/>
        <a:lstStyle/>
        <a:p>
          <a:r>
            <a:rPr lang="en-US"/>
            <a:t>Law changes</a:t>
          </a:r>
        </a:p>
      </dgm:t>
    </dgm:pt>
    <dgm:pt modelId="{520DA53C-7502-4BA6-B5EC-483DCE5E7367}" type="parTrans" cxnId="{69E07C33-5A71-48B1-9F33-187C2E22C14D}">
      <dgm:prSet/>
      <dgm:spPr/>
      <dgm:t>
        <a:bodyPr/>
        <a:lstStyle/>
        <a:p>
          <a:endParaRPr lang="en-US"/>
        </a:p>
      </dgm:t>
    </dgm:pt>
    <dgm:pt modelId="{80D5546B-4BBB-4DB7-A975-11F77B7608AE}" type="sibTrans" cxnId="{69E07C33-5A71-48B1-9F33-187C2E22C14D}">
      <dgm:prSet/>
      <dgm:spPr/>
      <dgm:t>
        <a:bodyPr/>
        <a:lstStyle/>
        <a:p>
          <a:endParaRPr lang="en-US"/>
        </a:p>
      </dgm:t>
    </dgm:pt>
    <dgm:pt modelId="{61CE43A7-E9FF-4917-9C5D-D8153809C2F8}">
      <dgm:prSet/>
      <dgm:spPr/>
      <dgm:t>
        <a:bodyPr/>
        <a:lstStyle/>
        <a:p>
          <a:r>
            <a:rPr lang="en-US"/>
            <a:t>Inconsistency </a:t>
          </a:r>
        </a:p>
      </dgm:t>
    </dgm:pt>
    <dgm:pt modelId="{65F6478C-78F6-437D-AF82-A6F6D1D8D61D}" type="parTrans" cxnId="{8DCD86B8-931C-4669-A687-C1848F214FED}">
      <dgm:prSet/>
      <dgm:spPr/>
      <dgm:t>
        <a:bodyPr/>
        <a:lstStyle/>
        <a:p>
          <a:endParaRPr lang="en-US"/>
        </a:p>
      </dgm:t>
    </dgm:pt>
    <dgm:pt modelId="{4E52C6AD-3E80-4A28-BB9E-2C3A9CC5DCE2}" type="sibTrans" cxnId="{8DCD86B8-931C-4669-A687-C1848F214FED}">
      <dgm:prSet/>
      <dgm:spPr/>
      <dgm:t>
        <a:bodyPr/>
        <a:lstStyle/>
        <a:p>
          <a:endParaRPr lang="en-US"/>
        </a:p>
      </dgm:t>
    </dgm:pt>
    <dgm:pt modelId="{8D3A5ABC-49A1-4559-826A-52A804F83572}">
      <dgm:prSet/>
      <dgm:spPr/>
      <dgm:t>
        <a:bodyPr/>
        <a:lstStyle/>
        <a:p>
          <a:r>
            <a:rPr lang="en-US"/>
            <a:t>Revenue Fluctuations</a:t>
          </a:r>
        </a:p>
      </dgm:t>
    </dgm:pt>
    <dgm:pt modelId="{77094F50-34F3-46FD-9102-293A8846EEC6}" type="parTrans" cxnId="{E76DBA85-C3DB-46A8-8195-C0300BE6A853}">
      <dgm:prSet/>
      <dgm:spPr/>
      <dgm:t>
        <a:bodyPr/>
        <a:lstStyle/>
        <a:p>
          <a:endParaRPr lang="en-US"/>
        </a:p>
      </dgm:t>
    </dgm:pt>
    <dgm:pt modelId="{036D21CB-5CAF-4F87-AB38-211558312D80}" type="sibTrans" cxnId="{E76DBA85-C3DB-46A8-8195-C0300BE6A853}">
      <dgm:prSet/>
      <dgm:spPr/>
      <dgm:t>
        <a:bodyPr/>
        <a:lstStyle/>
        <a:p>
          <a:endParaRPr lang="en-US"/>
        </a:p>
      </dgm:t>
    </dgm:pt>
    <dgm:pt modelId="{AD2D8C6F-7239-40F5-AE5C-20FCF5231890}">
      <dgm:prSet/>
      <dgm:spPr/>
      <dgm:t>
        <a:bodyPr/>
        <a:lstStyle/>
        <a:p>
          <a:r>
            <a:rPr lang="en-US"/>
            <a:t>Open and transparent process</a:t>
          </a:r>
        </a:p>
      </dgm:t>
    </dgm:pt>
    <dgm:pt modelId="{2E1DA569-6B9C-4F5A-ABCE-9C8971E30143}" type="parTrans" cxnId="{50B1563C-6DE1-44C4-BDB5-A11F0231D159}">
      <dgm:prSet/>
      <dgm:spPr/>
      <dgm:t>
        <a:bodyPr/>
        <a:lstStyle/>
        <a:p>
          <a:endParaRPr lang="en-US"/>
        </a:p>
      </dgm:t>
    </dgm:pt>
    <dgm:pt modelId="{1517CA94-4ED9-47DB-9F3A-56F4F95FDB8C}" type="sibTrans" cxnId="{50B1563C-6DE1-44C4-BDB5-A11F0231D159}">
      <dgm:prSet/>
      <dgm:spPr/>
      <dgm:t>
        <a:bodyPr/>
        <a:lstStyle/>
        <a:p>
          <a:endParaRPr lang="en-US"/>
        </a:p>
      </dgm:t>
    </dgm:pt>
    <dgm:pt modelId="{A573F412-7E3A-4990-9426-569A8200902D}">
      <dgm:prSet/>
      <dgm:spPr/>
      <dgm:t>
        <a:bodyPr/>
        <a:lstStyle/>
        <a:p>
          <a:r>
            <a:rPr lang="en-US"/>
            <a:t>No one methodology fits all revenues forecasted</a:t>
          </a:r>
        </a:p>
      </dgm:t>
    </dgm:pt>
    <dgm:pt modelId="{5A68D050-CB9A-4D47-87EC-1CF04A5CEDEA}" type="parTrans" cxnId="{49A71160-6065-4C17-AFC7-E54AADDA96B1}">
      <dgm:prSet/>
      <dgm:spPr/>
      <dgm:t>
        <a:bodyPr/>
        <a:lstStyle/>
        <a:p>
          <a:endParaRPr lang="en-US"/>
        </a:p>
      </dgm:t>
    </dgm:pt>
    <dgm:pt modelId="{4529B4CE-96B6-436F-A0AC-EC1A03FD96E1}" type="sibTrans" cxnId="{49A71160-6065-4C17-AFC7-E54AADDA96B1}">
      <dgm:prSet/>
      <dgm:spPr/>
      <dgm:t>
        <a:bodyPr/>
        <a:lstStyle/>
        <a:p>
          <a:endParaRPr lang="en-US"/>
        </a:p>
      </dgm:t>
    </dgm:pt>
    <dgm:pt modelId="{6C7F8D53-0827-4F02-8F30-5D64EEBD7E17}" type="pres">
      <dgm:prSet presAssocID="{C2447A75-F533-4056-925A-2158F1F9D4A9}" presName="linear" presStyleCnt="0">
        <dgm:presLayoutVars>
          <dgm:animLvl val="lvl"/>
          <dgm:resizeHandles val="exact"/>
        </dgm:presLayoutVars>
      </dgm:prSet>
      <dgm:spPr/>
    </dgm:pt>
    <dgm:pt modelId="{5A13C122-04A6-48D1-BF3B-F63DBFE454C7}" type="pres">
      <dgm:prSet presAssocID="{5D865C51-BA9F-4550-815B-82B0F6A171BE}" presName="parentText" presStyleLbl="node1" presStyleIdx="0" presStyleCnt="5">
        <dgm:presLayoutVars>
          <dgm:chMax val="0"/>
          <dgm:bulletEnabled val="1"/>
        </dgm:presLayoutVars>
      </dgm:prSet>
      <dgm:spPr/>
    </dgm:pt>
    <dgm:pt modelId="{71416BB2-9519-4134-AE6A-9F5A3E5D18ED}" type="pres">
      <dgm:prSet presAssocID="{7CBDC979-0618-43BE-80F8-6D7A3CE9E08E}" presName="spacer" presStyleCnt="0"/>
      <dgm:spPr/>
    </dgm:pt>
    <dgm:pt modelId="{B78CC8C4-F507-4EEA-893E-4B06AC11390A}" type="pres">
      <dgm:prSet presAssocID="{587D2B98-EA57-4A5D-9945-415CD873EDEE}" presName="parentText" presStyleLbl="node1" presStyleIdx="1" presStyleCnt="5">
        <dgm:presLayoutVars>
          <dgm:chMax val="0"/>
          <dgm:bulletEnabled val="1"/>
        </dgm:presLayoutVars>
      </dgm:prSet>
      <dgm:spPr/>
    </dgm:pt>
    <dgm:pt modelId="{C22710A5-AE6B-4479-BE10-155A3C4DDF25}" type="pres">
      <dgm:prSet presAssocID="{587D2B98-EA57-4A5D-9945-415CD873EDEE}" presName="childText" presStyleLbl="revTx" presStyleIdx="0" presStyleCnt="1">
        <dgm:presLayoutVars>
          <dgm:bulletEnabled val="1"/>
        </dgm:presLayoutVars>
      </dgm:prSet>
      <dgm:spPr/>
    </dgm:pt>
    <dgm:pt modelId="{3C472324-8AA2-46CA-88AF-3B04C235C8EA}" type="pres">
      <dgm:prSet presAssocID="{8D3A5ABC-49A1-4559-826A-52A804F83572}" presName="parentText" presStyleLbl="node1" presStyleIdx="2" presStyleCnt="5">
        <dgm:presLayoutVars>
          <dgm:chMax val="0"/>
          <dgm:bulletEnabled val="1"/>
        </dgm:presLayoutVars>
      </dgm:prSet>
      <dgm:spPr/>
    </dgm:pt>
    <dgm:pt modelId="{424C7B1D-82E7-41FF-AE0F-6EDA1E3C92F2}" type="pres">
      <dgm:prSet presAssocID="{036D21CB-5CAF-4F87-AB38-211558312D80}" presName="spacer" presStyleCnt="0"/>
      <dgm:spPr/>
    </dgm:pt>
    <dgm:pt modelId="{CF1D310D-0AB1-4068-B2AD-6D5D2312C96C}" type="pres">
      <dgm:prSet presAssocID="{AD2D8C6F-7239-40F5-AE5C-20FCF5231890}" presName="parentText" presStyleLbl="node1" presStyleIdx="3" presStyleCnt="5">
        <dgm:presLayoutVars>
          <dgm:chMax val="0"/>
          <dgm:bulletEnabled val="1"/>
        </dgm:presLayoutVars>
      </dgm:prSet>
      <dgm:spPr/>
    </dgm:pt>
    <dgm:pt modelId="{AEBFDD85-892F-432C-B9BD-40AF4E747646}" type="pres">
      <dgm:prSet presAssocID="{1517CA94-4ED9-47DB-9F3A-56F4F95FDB8C}" presName="spacer" presStyleCnt="0"/>
      <dgm:spPr/>
    </dgm:pt>
    <dgm:pt modelId="{2B66923A-12FF-426E-B4B9-3508BD0A8959}" type="pres">
      <dgm:prSet presAssocID="{A573F412-7E3A-4990-9426-569A8200902D}" presName="parentText" presStyleLbl="node1" presStyleIdx="4" presStyleCnt="5">
        <dgm:presLayoutVars>
          <dgm:chMax val="0"/>
          <dgm:bulletEnabled val="1"/>
        </dgm:presLayoutVars>
      </dgm:prSet>
      <dgm:spPr/>
    </dgm:pt>
  </dgm:ptLst>
  <dgm:cxnLst>
    <dgm:cxn modelId="{977BD60C-40B7-4FA7-8743-7BF1E0B13485}" type="presOf" srcId="{C2447A75-F533-4056-925A-2158F1F9D4A9}" destId="{6C7F8D53-0827-4F02-8F30-5D64EEBD7E17}" srcOrd="0" destOrd="0" presId="urn:microsoft.com/office/officeart/2005/8/layout/vList2"/>
    <dgm:cxn modelId="{1F28C30D-6A51-4F84-A58B-A1560F5E522B}" type="presOf" srcId="{AD2D8C6F-7239-40F5-AE5C-20FCF5231890}" destId="{CF1D310D-0AB1-4068-B2AD-6D5D2312C96C}" srcOrd="0" destOrd="0" presId="urn:microsoft.com/office/officeart/2005/8/layout/vList2"/>
    <dgm:cxn modelId="{59E04D11-435B-47F5-963A-2ACA998E89E0}" type="presOf" srcId="{61CE43A7-E9FF-4917-9C5D-D8153809C2F8}" destId="{C22710A5-AE6B-4479-BE10-155A3C4DDF25}" srcOrd="0" destOrd="2" presId="urn:microsoft.com/office/officeart/2005/8/layout/vList2"/>
    <dgm:cxn modelId="{0F65691E-1AF0-42DC-8C3F-D8117AC890AC}" type="presOf" srcId="{5D865C51-BA9F-4550-815B-82B0F6A171BE}" destId="{5A13C122-04A6-48D1-BF3B-F63DBFE454C7}" srcOrd="0" destOrd="0" presId="urn:microsoft.com/office/officeart/2005/8/layout/vList2"/>
    <dgm:cxn modelId="{69E07C33-5A71-48B1-9F33-187C2E22C14D}" srcId="{587D2B98-EA57-4A5D-9945-415CD873EDEE}" destId="{2280A444-1A37-4869-AD2B-4C864A520E41}" srcOrd="1" destOrd="0" parTransId="{520DA53C-7502-4BA6-B5EC-483DCE5E7367}" sibTransId="{80D5546B-4BBB-4DB7-A975-11F77B7608AE}"/>
    <dgm:cxn modelId="{EF098E3B-AD0D-4C97-BC71-780DC7874AB4}" type="presOf" srcId="{7D8314FD-B5BB-479B-8C96-57B9E18B08E5}" destId="{C22710A5-AE6B-4479-BE10-155A3C4DDF25}" srcOrd="0" destOrd="0" presId="urn:microsoft.com/office/officeart/2005/8/layout/vList2"/>
    <dgm:cxn modelId="{50B1563C-6DE1-44C4-BDB5-A11F0231D159}" srcId="{C2447A75-F533-4056-925A-2158F1F9D4A9}" destId="{AD2D8C6F-7239-40F5-AE5C-20FCF5231890}" srcOrd="3" destOrd="0" parTransId="{2E1DA569-6B9C-4F5A-ABCE-9C8971E30143}" sibTransId="{1517CA94-4ED9-47DB-9F3A-56F4F95FDB8C}"/>
    <dgm:cxn modelId="{49A71160-6065-4C17-AFC7-E54AADDA96B1}" srcId="{C2447A75-F533-4056-925A-2158F1F9D4A9}" destId="{A573F412-7E3A-4990-9426-569A8200902D}" srcOrd="4" destOrd="0" parTransId="{5A68D050-CB9A-4D47-87EC-1CF04A5CEDEA}" sibTransId="{4529B4CE-96B6-436F-A0AC-EC1A03FD96E1}"/>
    <dgm:cxn modelId="{5C51EE65-FCB8-4B52-A1FD-20E546827BF0}" srcId="{587D2B98-EA57-4A5D-9945-415CD873EDEE}" destId="{7D8314FD-B5BB-479B-8C96-57B9E18B08E5}" srcOrd="0" destOrd="0" parTransId="{616A8CAA-64DB-4F9D-94C9-362CED81C789}" sibTransId="{8581DC02-20B5-4DC2-9E31-2BCB8776083D}"/>
    <dgm:cxn modelId="{BE1B9647-C2EC-4930-A551-F9A101FBDA84}" srcId="{C2447A75-F533-4056-925A-2158F1F9D4A9}" destId="{5D865C51-BA9F-4550-815B-82B0F6A171BE}" srcOrd="0" destOrd="0" parTransId="{6438DC8D-BCDE-407E-A49E-76708C28C082}" sibTransId="{7CBDC979-0618-43BE-80F8-6D7A3CE9E08E}"/>
    <dgm:cxn modelId="{6826636A-977B-4A5D-A3DD-EBCC7930D828}" type="presOf" srcId="{2280A444-1A37-4869-AD2B-4C864A520E41}" destId="{C22710A5-AE6B-4479-BE10-155A3C4DDF25}" srcOrd="0" destOrd="1" presId="urn:microsoft.com/office/officeart/2005/8/layout/vList2"/>
    <dgm:cxn modelId="{3A69BB75-9315-4052-9859-01F4DA91DAC2}" type="presOf" srcId="{8D3A5ABC-49A1-4559-826A-52A804F83572}" destId="{3C472324-8AA2-46CA-88AF-3B04C235C8EA}" srcOrd="0" destOrd="0" presId="urn:microsoft.com/office/officeart/2005/8/layout/vList2"/>
    <dgm:cxn modelId="{E76DBA85-C3DB-46A8-8195-C0300BE6A853}" srcId="{C2447A75-F533-4056-925A-2158F1F9D4A9}" destId="{8D3A5ABC-49A1-4559-826A-52A804F83572}" srcOrd="2" destOrd="0" parTransId="{77094F50-34F3-46FD-9102-293A8846EEC6}" sibTransId="{036D21CB-5CAF-4F87-AB38-211558312D80}"/>
    <dgm:cxn modelId="{8DCD86B8-931C-4669-A687-C1848F214FED}" srcId="{587D2B98-EA57-4A5D-9945-415CD873EDEE}" destId="{61CE43A7-E9FF-4917-9C5D-D8153809C2F8}" srcOrd="2" destOrd="0" parTransId="{65F6478C-78F6-437D-AF82-A6F6D1D8D61D}" sibTransId="{4E52C6AD-3E80-4A28-BB9E-2C3A9CC5DCE2}"/>
    <dgm:cxn modelId="{10819FD8-B14A-49F8-A201-59299E29C5C7}" srcId="{C2447A75-F533-4056-925A-2158F1F9D4A9}" destId="{587D2B98-EA57-4A5D-9945-415CD873EDEE}" srcOrd="1" destOrd="0" parTransId="{7BB4E7A3-74F0-4B25-9990-4AE47A028531}" sibTransId="{A3701123-B8AC-4046-8171-552FB8BDB08B}"/>
    <dgm:cxn modelId="{5B2361D9-BCCE-43A3-86EE-2D271FAFE054}" type="presOf" srcId="{587D2B98-EA57-4A5D-9945-415CD873EDEE}" destId="{B78CC8C4-F507-4EEA-893E-4B06AC11390A}" srcOrd="0" destOrd="0" presId="urn:microsoft.com/office/officeart/2005/8/layout/vList2"/>
    <dgm:cxn modelId="{D192F4E2-5FCF-451B-A347-B45BFD6C3802}" type="presOf" srcId="{A573F412-7E3A-4990-9426-569A8200902D}" destId="{2B66923A-12FF-426E-B4B9-3508BD0A8959}" srcOrd="0" destOrd="0" presId="urn:microsoft.com/office/officeart/2005/8/layout/vList2"/>
    <dgm:cxn modelId="{06387444-2236-4C25-8D59-33780EA25A68}" type="presParOf" srcId="{6C7F8D53-0827-4F02-8F30-5D64EEBD7E17}" destId="{5A13C122-04A6-48D1-BF3B-F63DBFE454C7}" srcOrd="0" destOrd="0" presId="urn:microsoft.com/office/officeart/2005/8/layout/vList2"/>
    <dgm:cxn modelId="{97DD45F7-51D4-47EE-BD2B-19F6CB708E02}" type="presParOf" srcId="{6C7F8D53-0827-4F02-8F30-5D64EEBD7E17}" destId="{71416BB2-9519-4134-AE6A-9F5A3E5D18ED}" srcOrd="1" destOrd="0" presId="urn:microsoft.com/office/officeart/2005/8/layout/vList2"/>
    <dgm:cxn modelId="{6788AD4F-1A5A-475B-9884-3C5525F2867B}" type="presParOf" srcId="{6C7F8D53-0827-4F02-8F30-5D64EEBD7E17}" destId="{B78CC8C4-F507-4EEA-893E-4B06AC11390A}" srcOrd="2" destOrd="0" presId="urn:microsoft.com/office/officeart/2005/8/layout/vList2"/>
    <dgm:cxn modelId="{DEA8E0CE-3F0D-4E38-B514-36E793063166}" type="presParOf" srcId="{6C7F8D53-0827-4F02-8F30-5D64EEBD7E17}" destId="{C22710A5-AE6B-4479-BE10-155A3C4DDF25}" srcOrd="3" destOrd="0" presId="urn:microsoft.com/office/officeart/2005/8/layout/vList2"/>
    <dgm:cxn modelId="{93F6E34A-2930-468B-BB14-C088722AA458}" type="presParOf" srcId="{6C7F8D53-0827-4F02-8F30-5D64EEBD7E17}" destId="{3C472324-8AA2-46CA-88AF-3B04C235C8EA}" srcOrd="4" destOrd="0" presId="urn:microsoft.com/office/officeart/2005/8/layout/vList2"/>
    <dgm:cxn modelId="{AA8EC4BA-A53E-4235-816B-611D17341967}" type="presParOf" srcId="{6C7F8D53-0827-4F02-8F30-5D64EEBD7E17}" destId="{424C7B1D-82E7-41FF-AE0F-6EDA1E3C92F2}" srcOrd="5" destOrd="0" presId="urn:microsoft.com/office/officeart/2005/8/layout/vList2"/>
    <dgm:cxn modelId="{15BAA4A5-73BE-4170-835A-2278E7EE6901}" type="presParOf" srcId="{6C7F8D53-0827-4F02-8F30-5D64EEBD7E17}" destId="{CF1D310D-0AB1-4068-B2AD-6D5D2312C96C}" srcOrd="6" destOrd="0" presId="urn:microsoft.com/office/officeart/2005/8/layout/vList2"/>
    <dgm:cxn modelId="{DF49BE20-E897-48E9-9810-8DB7371140A1}" type="presParOf" srcId="{6C7F8D53-0827-4F02-8F30-5D64EEBD7E17}" destId="{AEBFDD85-892F-432C-B9BD-40AF4E747646}" srcOrd="7" destOrd="0" presId="urn:microsoft.com/office/officeart/2005/8/layout/vList2"/>
    <dgm:cxn modelId="{C35E7C28-2B3D-4B34-B107-7E9DCE7739A5}" type="presParOf" srcId="{6C7F8D53-0827-4F02-8F30-5D64EEBD7E17}" destId="{2B66923A-12FF-426E-B4B9-3508BD0A8959}"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BBE9BA-22B0-46E1-9322-5FB10B9C266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C200BFF-7891-4939-9EC7-20222BFA36B3}">
      <dgm:prSet/>
      <dgm:spPr/>
      <dgm:t>
        <a:bodyPr/>
        <a:lstStyle/>
        <a:p>
          <a:r>
            <a:rPr lang="en-US"/>
            <a:t>Each revenue source responds to different factors and should be separately forecasted</a:t>
          </a:r>
        </a:p>
      </dgm:t>
    </dgm:pt>
    <dgm:pt modelId="{5F9705C8-5BD3-421B-8446-8C28C3B12786}" type="parTrans" cxnId="{6EA29B97-3795-49E6-831E-FF877698DA24}">
      <dgm:prSet/>
      <dgm:spPr/>
      <dgm:t>
        <a:bodyPr/>
        <a:lstStyle/>
        <a:p>
          <a:endParaRPr lang="en-US"/>
        </a:p>
      </dgm:t>
    </dgm:pt>
    <dgm:pt modelId="{08739C93-1753-4786-8A92-6A5CEE714A64}" type="sibTrans" cxnId="{6EA29B97-3795-49E6-831E-FF877698DA24}">
      <dgm:prSet/>
      <dgm:spPr/>
      <dgm:t>
        <a:bodyPr/>
        <a:lstStyle/>
        <a:p>
          <a:endParaRPr lang="en-US"/>
        </a:p>
      </dgm:t>
    </dgm:pt>
    <dgm:pt modelId="{4D162DCE-450A-410B-9ADC-9E1059CB656C}">
      <dgm:prSet/>
      <dgm:spPr/>
      <dgm:t>
        <a:bodyPr/>
        <a:lstStyle/>
        <a:p>
          <a:r>
            <a:rPr lang="en-US"/>
            <a:t>Revenue collections must be monitored regularly against budget projections</a:t>
          </a:r>
        </a:p>
      </dgm:t>
    </dgm:pt>
    <dgm:pt modelId="{74367ADE-F68B-4912-9226-AEF6BB20A53E}" type="parTrans" cxnId="{DA08766C-2ECE-4D3C-A45B-0220B934844F}">
      <dgm:prSet/>
      <dgm:spPr/>
      <dgm:t>
        <a:bodyPr/>
        <a:lstStyle/>
        <a:p>
          <a:endParaRPr lang="en-US"/>
        </a:p>
      </dgm:t>
    </dgm:pt>
    <dgm:pt modelId="{F0E8A0EC-37B1-4B3F-9B7D-73E16DE81404}" type="sibTrans" cxnId="{DA08766C-2ECE-4D3C-A45B-0220B934844F}">
      <dgm:prSet/>
      <dgm:spPr/>
      <dgm:t>
        <a:bodyPr/>
        <a:lstStyle/>
        <a:p>
          <a:endParaRPr lang="en-US"/>
        </a:p>
      </dgm:t>
    </dgm:pt>
    <dgm:pt modelId="{CDE9B177-E5A2-4F59-A9D9-8563D4F2EFBA}">
      <dgm:prSet/>
      <dgm:spPr/>
      <dgm:t>
        <a:bodyPr/>
        <a:lstStyle/>
        <a:p>
          <a:r>
            <a:rPr lang="en-US"/>
            <a:t>Some will be up, some will be down but keep below 3-5% of overall of projections or adjustments need to be made mid-year</a:t>
          </a:r>
        </a:p>
      </dgm:t>
    </dgm:pt>
    <dgm:pt modelId="{9585247C-A33E-4B98-BA80-C0FCDA9DDAC0}" type="parTrans" cxnId="{F912363D-DCB7-40F3-BA5F-B4A3190F7B34}">
      <dgm:prSet/>
      <dgm:spPr/>
      <dgm:t>
        <a:bodyPr/>
        <a:lstStyle/>
        <a:p>
          <a:endParaRPr lang="en-US"/>
        </a:p>
      </dgm:t>
    </dgm:pt>
    <dgm:pt modelId="{1876BA49-1F3E-48D6-83BA-A4BB54478867}" type="sibTrans" cxnId="{F912363D-DCB7-40F3-BA5F-B4A3190F7B34}">
      <dgm:prSet/>
      <dgm:spPr/>
      <dgm:t>
        <a:bodyPr/>
        <a:lstStyle/>
        <a:p>
          <a:endParaRPr lang="en-US"/>
        </a:p>
      </dgm:t>
    </dgm:pt>
    <dgm:pt modelId="{B09FFC47-3FA4-402F-AFED-4BFFA09FE70A}">
      <dgm:prSet/>
      <dgm:spPr/>
      <dgm:t>
        <a:bodyPr/>
        <a:lstStyle/>
        <a:p>
          <a:r>
            <a:rPr lang="en-US"/>
            <a:t>Prior year months, quarters and annuals must be analyzed for better estimates</a:t>
          </a:r>
        </a:p>
      </dgm:t>
    </dgm:pt>
    <dgm:pt modelId="{6597106F-B821-466A-B2ED-AFEF8A811FA9}" type="parTrans" cxnId="{174DB234-020C-4E52-BDC3-09FA99D3A142}">
      <dgm:prSet/>
      <dgm:spPr/>
      <dgm:t>
        <a:bodyPr/>
        <a:lstStyle/>
        <a:p>
          <a:endParaRPr lang="en-US"/>
        </a:p>
      </dgm:t>
    </dgm:pt>
    <dgm:pt modelId="{7CC84720-C907-4E7F-B769-3DE28A6C86D4}" type="sibTrans" cxnId="{174DB234-020C-4E52-BDC3-09FA99D3A142}">
      <dgm:prSet/>
      <dgm:spPr/>
      <dgm:t>
        <a:bodyPr/>
        <a:lstStyle/>
        <a:p>
          <a:endParaRPr lang="en-US"/>
        </a:p>
      </dgm:t>
    </dgm:pt>
    <dgm:pt modelId="{D22C8604-7012-4582-846A-F830C1731D77}" type="pres">
      <dgm:prSet presAssocID="{0EBBE9BA-22B0-46E1-9322-5FB10B9C2669}" presName="root" presStyleCnt="0">
        <dgm:presLayoutVars>
          <dgm:dir/>
          <dgm:resizeHandles val="exact"/>
        </dgm:presLayoutVars>
      </dgm:prSet>
      <dgm:spPr/>
    </dgm:pt>
    <dgm:pt modelId="{F562F010-49CD-4B63-826E-2F637234FD02}" type="pres">
      <dgm:prSet presAssocID="{CC200BFF-7891-4939-9EC7-20222BFA36B3}" presName="compNode" presStyleCnt="0"/>
      <dgm:spPr/>
    </dgm:pt>
    <dgm:pt modelId="{C2723537-3775-47DF-874B-8F11343EA1A9}" type="pres">
      <dgm:prSet presAssocID="{CC200BFF-7891-4939-9EC7-20222BFA36B3}" presName="bgRect" presStyleLbl="bgShp" presStyleIdx="0" presStyleCnt="4"/>
      <dgm:spPr/>
    </dgm:pt>
    <dgm:pt modelId="{6FBCE4AE-44EB-40F4-A243-580BB6F5D55B}" type="pres">
      <dgm:prSet presAssocID="{CC200BFF-7891-4939-9EC7-20222BFA36B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itcoin"/>
        </a:ext>
      </dgm:extLst>
    </dgm:pt>
    <dgm:pt modelId="{8FD3754E-FECE-46C6-A967-4BD451C2BF12}" type="pres">
      <dgm:prSet presAssocID="{CC200BFF-7891-4939-9EC7-20222BFA36B3}" presName="spaceRect" presStyleCnt="0"/>
      <dgm:spPr/>
    </dgm:pt>
    <dgm:pt modelId="{0976F035-57E2-4EDE-9B83-68A76C68DF30}" type="pres">
      <dgm:prSet presAssocID="{CC200BFF-7891-4939-9EC7-20222BFA36B3}" presName="parTx" presStyleLbl="revTx" presStyleIdx="0" presStyleCnt="4">
        <dgm:presLayoutVars>
          <dgm:chMax val="0"/>
          <dgm:chPref val="0"/>
        </dgm:presLayoutVars>
      </dgm:prSet>
      <dgm:spPr/>
    </dgm:pt>
    <dgm:pt modelId="{F4F8AD11-60D3-4C66-B7D9-8E4178EC0DC9}" type="pres">
      <dgm:prSet presAssocID="{08739C93-1753-4786-8A92-6A5CEE714A64}" presName="sibTrans" presStyleCnt="0"/>
      <dgm:spPr/>
    </dgm:pt>
    <dgm:pt modelId="{75649B83-F950-48ED-BDD2-FAB92FD44521}" type="pres">
      <dgm:prSet presAssocID="{4D162DCE-450A-410B-9ADC-9E1059CB656C}" presName="compNode" presStyleCnt="0"/>
      <dgm:spPr/>
    </dgm:pt>
    <dgm:pt modelId="{79329C00-40FE-435E-8193-9509D0915E2A}" type="pres">
      <dgm:prSet presAssocID="{4D162DCE-450A-410B-9ADC-9E1059CB656C}" presName="bgRect" presStyleLbl="bgShp" presStyleIdx="1" presStyleCnt="4"/>
      <dgm:spPr/>
    </dgm:pt>
    <dgm:pt modelId="{B5992F8C-1E7D-41EB-B8A9-838B250E6D07}" type="pres">
      <dgm:prSet presAssocID="{4D162DCE-450A-410B-9ADC-9E1059CB656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25B835C5-3BD5-4BD5-A5F9-1D8C5FC2F2A1}" type="pres">
      <dgm:prSet presAssocID="{4D162DCE-450A-410B-9ADC-9E1059CB656C}" presName="spaceRect" presStyleCnt="0"/>
      <dgm:spPr/>
    </dgm:pt>
    <dgm:pt modelId="{4035AA4E-9AD7-4E3C-B27E-B7165F7040F9}" type="pres">
      <dgm:prSet presAssocID="{4D162DCE-450A-410B-9ADC-9E1059CB656C}" presName="parTx" presStyleLbl="revTx" presStyleIdx="1" presStyleCnt="4">
        <dgm:presLayoutVars>
          <dgm:chMax val="0"/>
          <dgm:chPref val="0"/>
        </dgm:presLayoutVars>
      </dgm:prSet>
      <dgm:spPr/>
    </dgm:pt>
    <dgm:pt modelId="{65B1638C-AD3D-4F5C-A75B-EB5A2EC8763D}" type="pres">
      <dgm:prSet presAssocID="{F0E8A0EC-37B1-4B3F-9B7D-73E16DE81404}" presName="sibTrans" presStyleCnt="0"/>
      <dgm:spPr/>
    </dgm:pt>
    <dgm:pt modelId="{2E0CF3E0-A07B-42D0-9BDD-C62DB1671E88}" type="pres">
      <dgm:prSet presAssocID="{CDE9B177-E5A2-4F59-A9D9-8563D4F2EFBA}" presName="compNode" presStyleCnt="0"/>
      <dgm:spPr/>
    </dgm:pt>
    <dgm:pt modelId="{F4046BE8-6DFA-4729-9093-7567B2452234}" type="pres">
      <dgm:prSet presAssocID="{CDE9B177-E5A2-4F59-A9D9-8563D4F2EFBA}" presName="bgRect" presStyleLbl="bgShp" presStyleIdx="2" presStyleCnt="4"/>
      <dgm:spPr/>
    </dgm:pt>
    <dgm:pt modelId="{C3D4FC50-9C35-4D9D-9A00-FE31E68346D4}" type="pres">
      <dgm:prSet presAssocID="{CDE9B177-E5A2-4F59-A9D9-8563D4F2EFB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thly calendar"/>
        </a:ext>
      </dgm:extLst>
    </dgm:pt>
    <dgm:pt modelId="{C3822965-0C20-47B2-9462-E8F2AF37EA59}" type="pres">
      <dgm:prSet presAssocID="{CDE9B177-E5A2-4F59-A9D9-8563D4F2EFBA}" presName="spaceRect" presStyleCnt="0"/>
      <dgm:spPr/>
    </dgm:pt>
    <dgm:pt modelId="{7D6801DF-3BBC-4191-A538-198508E65A0F}" type="pres">
      <dgm:prSet presAssocID="{CDE9B177-E5A2-4F59-A9D9-8563D4F2EFBA}" presName="parTx" presStyleLbl="revTx" presStyleIdx="2" presStyleCnt="4">
        <dgm:presLayoutVars>
          <dgm:chMax val="0"/>
          <dgm:chPref val="0"/>
        </dgm:presLayoutVars>
      </dgm:prSet>
      <dgm:spPr/>
    </dgm:pt>
    <dgm:pt modelId="{82EC0C0B-F61D-44F3-A655-D15432374F82}" type="pres">
      <dgm:prSet presAssocID="{1876BA49-1F3E-48D6-83BA-A4BB54478867}" presName="sibTrans" presStyleCnt="0"/>
      <dgm:spPr/>
    </dgm:pt>
    <dgm:pt modelId="{3FE62CBB-009C-4816-9475-1D13459C724A}" type="pres">
      <dgm:prSet presAssocID="{B09FFC47-3FA4-402F-AFED-4BFFA09FE70A}" presName="compNode" presStyleCnt="0"/>
      <dgm:spPr/>
    </dgm:pt>
    <dgm:pt modelId="{CDAE19D0-16FC-4D4B-9CE1-90452E097199}" type="pres">
      <dgm:prSet presAssocID="{B09FFC47-3FA4-402F-AFED-4BFFA09FE70A}" presName="bgRect" presStyleLbl="bgShp" presStyleIdx="3" presStyleCnt="4"/>
      <dgm:spPr/>
    </dgm:pt>
    <dgm:pt modelId="{35D765C1-5C98-4526-BF2E-A90D78457725}" type="pres">
      <dgm:prSet presAssocID="{B09FFC47-3FA4-402F-AFED-4BFFA09FE70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Bar Chart"/>
        </a:ext>
      </dgm:extLst>
    </dgm:pt>
    <dgm:pt modelId="{637D3514-A338-4C78-8E63-7E6CF11D8B11}" type="pres">
      <dgm:prSet presAssocID="{B09FFC47-3FA4-402F-AFED-4BFFA09FE70A}" presName="spaceRect" presStyleCnt="0"/>
      <dgm:spPr/>
    </dgm:pt>
    <dgm:pt modelId="{2F560F02-5C0D-4E32-8D6F-12C5FE015483}" type="pres">
      <dgm:prSet presAssocID="{B09FFC47-3FA4-402F-AFED-4BFFA09FE70A}" presName="parTx" presStyleLbl="revTx" presStyleIdx="3" presStyleCnt="4">
        <dgm:presLayoutVars>
          <dgm:chMax val="0"/>
          <dgm:chPref val="0"/>
        </dgm:presLayoutVars>
      </dgm:prSet>
      <dgm:spPr/>
    </dgm:pt>
  </dgm:ptLst>
  <dgm:cxnLst>
    <dgm:cxn modelId="{174DB234-020C-4E52-BDC3-09FA99D3A142}" srcId="{0EBBE9BA-22B0-46E1-9322-5FB10B9C2669}" destId="{B09FFC47-3FA4-402F-AFED-4BFFA09FE70A}" srcOrd="3" destOrd="0" parTransId="{6597106F-B821-466A-B2ED-AFEF8A811FA9}" sibTransId="{7CC84720-C907-4E7F-B769-3DE28A6C86D4}"/>
    <dgm:cxn modelId="{F912363D-DCB7-40F3-BA5F-B4A3190F7B34}" srcId="{0EBBE9BA-22B0-46E1-9322-5FB10B9C2669}" destId="{CDE9B177-E5A2-4F59-A9D9-8563D4F2EFBA}" srcOrd="2" destOrd="0" parTransId="{9585247C-A33E-4B98-BA80-C0FCDA9DDAC0}" sibTransId="{1876BA49-1F3E-48D6-83BA-A4BB54478867}"/>
    <dgm:cxn modelId="{0AAF0447-033F-48E6-999B-EFCD1B24CD20}" type="presOf" srcId="{CDE9B177-E5A2-4F59-A9D9-8563D4F2EFBA}" destId="{7D6801DF-3BBC-4191-A538-198508E65A0F}" srcOrd="0" destOrd="0" presId="urn:microsoft.com/office/officeart/2018/2/layout/IconVerticalSolidList"/>
    <dgm:cxn modelId="{DA08766C-2ECE-4D3C-A45B-0220B934844F}" srcId="{0EBBE9BA-22B0-46E1-9322-5FB10B9C2669}" destId="{4D162DCE-450A-410B-9ADC-9E1059CB656C}" srcOrd="1" destOrd="0" parTransId="{74367ADE-F68B-4912-9226-AEF6BB20A53E}" sibTransId="{F0E8A0EC-37B1-4B3F-9B7D-73E16DE81404}"/>
    <dgm:cxn modelId="{6EA29B97-3795-49E6-831E-FF877698DA24}" srcId="{0EBBE9BA-22B0-46E1-9322-5FB10B9C2669}" destId="{CC200BFF-7891-4939-9EC7-20222BFA36B3}" srcOrd="0" destOrd="0" parTransId="{5F9705C8-5BD3-421B-8446-8C28C3B12786}" sibTransId="{08739C93-1753-4786-8A92-6A5CEE714A64}"/>
    <dgm:cxn modelId="{F45EC9A4-35F6-46FC-A3FE-D38E6529B64E}" type="presOf" srcId="{B09FFC47-3FA4-402F-AFED-4BFFA09FE70A}" destId="{2F560F02-5C0D-4E32-8D6F-12C5FE015483}" srcOrd="0" destOrd="0" presId="urn:microsoft.com/office/officeart/2018/2/layout/IconVerticalSolidList"/>
    <dgm:cxn modelId="{C6FDE3AB-441F-42BC-8685-BF87027E512D}" type="presOf" srcId="{0EBBE9BA-22B0-46E1-9322-5FB10B9C2669}" destId="{D22C8604-7012-4582-846A-F830C1731D77}" srcOrd="0" destOrd="0" presId="urn:microsoft.com/office/officeart/2018/2/layout/IconVerticalSolidList"/>
    <dgm:cxn modelId="{CE5A43B9-08DA-49C1-8EAF-EAC7CDFD7501}" type="presOf" srcId="{4D162DCE-450A-410B-9ADC-9E1059CB656C}" destId="{4035AA4E-9AD7-4E3C-B27E-B7165F7040F9}" srcOrd="0" destOrd="0" presId="urn:microsoft.com/office/officeart/2018/2/layout/IconVerticalSolidList"/>
    <dgm:cxn modelId="{50BF3EC1-6FD6-49AF-A5DD-077A4436A51C}" type="presOf" srcId="{CC200BFF-7891-4939-9EC7-20222BFA36B3}" destId="{0976F035-57E2-4EDE-9B83-68A76C68DF30}" srcOrd="0" destOrd="0" presId="urn:microsoft.com/office/officeart/2018/2/layout/IconVerticalSolidList"/>
    <dgm:cxn modelId="{FDC2D47A-1DEC-47B4-BFE8-A7623785AB6E}" type="presParOf" srcId="{D22C8604-7012-4582-846A-F830C1731D77}" destId="{F562F010-49CD-4B63-826E-2F637234FD02}" srcOrd="0" destOrd="0" presId="urn:microsoft.com/office/officeart/2018/2/layout/IconVerticalSolidList"/>
    <dgm:cxn modelId="{349BACC0-B91B-4AE3-A793-20261E0E2BFE}" type="presParOf" srcId="{F562F010-49CD-4B63-826E-2F637234FD02}" destId="{C2723537-3775-47DF-874B-8F11343EA1A9}" srcOrd="0" destOrd="0" presId="urn:microsoft.com/office/officeart/2018/2/layout/IconVerticalSolidList"/>
    <dgm:cxn modelId="{CFC332D6-BD03-4EA7-94ED-950661F794A9}" type="presParOf" srcId="{F562F010-49CD-4B63-826E-2F637234FD02}" destId="{6FBCE4AE-44EB-40F4-A243-580BB6F5D55B}" srcOrd="1" destOrd="0" presId="urn:microsoft.com/office/officeart/2018/2/layout/IconVerticalSolidList"/>
    <dgm:cxn modelId="{64BBC639-EF02-4E30-B426-6DDB843640D7}" type="presParOf" srcId="{F562F010-49CD-4B63-826E-2F637234FD02}" destId="{8FD3754E-FECE-46C6-A967-4BD451C2BF12}" srcOrd="2" destOrd="0" presId="urn:microsoft.com/office/officeart/2018/2/layout/IconVerticalSolidList"/>
    <dgm:cxn modelId="{DAA3D558-2770-4707-8762-2E2A2C466523}" type="presParOf" srcId="{F562F010-49CD-4B63-826E-2F637234FD02}" destId="{0976F035-57E2-4EDE-9B83-68A76C68DF30}" srcOrd="3" destOrd="0" presId="urn:microsoft.com/office/officeart/2018/2/layout/IconVerticalSolidList"/>
    <dgm:cxn modelId="{BD468E31-4EC9-474F-915A-9CA465B6B5B3}" type="presParOf" srcId="{D22C8604-7012-4582-846A-F830C1731D77}" destId="{F4F8AD11-60D3-4C66-B7D9-8E4178EC0DC9}" srcOrd="1" destOrd="0" presId="urn:microsoft.com/office/officeart/2018/2/layout/IconVerticalSolidList"/>
    <dgm:cxn modelId="{DF7653FE-A6CE-4201-B69F-98CE3B70B615}" type="presParOf" srcId="{D22C8604-7012-4582-846A-F830C1731D77}" destId="{75649B83-F950-48ED-BDD2-FAB92FD44521}" srcOrd="2" destOrd="0" presId="urn:microsoft.com/office/officeart/2018/2/layout/IconVerticalSolidList"/>
    <dgm:cxn modelId="{F049620D-50D2-4FB3-822A-D4676E13B2A0}" type="presParOf" srcId="{75649B83-F950-48ED-BDD2-FAB92FD44521}" destId="{79329C00-40FE-435E-8193-9509D0915E2A}" srcOrd="0" destOrd="0" presId="urn:microsoft.com/office/officeart/2018/2/layout/IconVerticalSolidList"/>
    <dgm:cxn modelId="{3D840312-8ACC-4C96-A054-6D0D2F7B80CB}" type="presParOf" srcId="{75649B83-F950-48ED-BDD2-FAB92FD44521}" destId="{B5992F8C-1E7D-41EB-B8A9-838B250E6D07}" srcOrd="1" destOrd="0" presId="urn:microsoft.com/office/officeart/2018/2/layout/IconVerticalSolidList"/>
    <dgm:cxn modelId="{31CCCA1C-38AB-43A4-BBE4-0D8D8C1817F6}" type="presParOf" srcId="{75649B83-F950-48ED-BDD2-FAB92FD44521}" destId="{25B835C5-3BD5-4BD5-A5F9-1D8C5FC2F2A1}" srcOrd="2" destOrd="0" presId="urn:microsoft.com/office/officeart/2018/2/layout/IconVerticalSolidList"/>
    <dgm:cxn modelId="{8B8F5559-8A5B-410D-9803-8D9019544CAC}" type="presParOf" srcId="{75649B83-F950-48ED-BDD2-FAB92FD44521}" destId="{4035AA4E-9AD7-4E3C-B27E-B7165F7040F9}" srcOrd="3" destOrd="0" presId="urn:microsoft.com/office/officeart/2018/2/layout/IconVerticalSolidList"/>
    <dgm:cxn modelId="{193E851B-3BE0-423A-8A40-6579BA794A9A}" type="presParOf" srcId="{D22C8604-7012-4582-846A-F830C1731D77}" destId="{65B1638C-AD3D-4F5C-A75B-EB5A2EC8763D}" srcOrd="3" destOrd="0" presId="urn:microsoft.com/office/officeart/2018/2/layout/IconVerticalSolidList"/>
    <dgm:cxn modelId="{022C248A-6786-46D0-84C3-36C27E208894}" type="presParOf" srcId="{D22C8604-7012-4582-846A-F830C1731D77}" destId="{2E0CF3E0-A07B-42D0-9BDD-C62DB1671E88}" srcOrd="4" destOrd="0" presId="urn:microsoft.com/office/officeart/2018/2/layout/IconVerticalSolidList"/>
    <dgm:cxn modelId="{B3ECDCC8-5896-4704-B7FF-0A57EEB4DF2B}" type="presParOf" srcId="{2E0CF3E0-A07B-42D0-9BDD-C62DB1671E88}" destId="{F4046BE8-6DFA-4729-9093-7567B2452234}" srcOrd="0" destOrd="0" presId="urn:microsoft.com/office/officeart/2018/2/layout/IconVerticalSolidList"/>
    <dgm:cxn modelId="{1681882C-D519-4F70-B3C5-677C66EED018}" type="presParOf" srcId="{2E0CF3E0-A07B-42D0-9BDD-C62DB1671E88}" destId="{C3D4FC50-9C35-4D9D-9A00-FE31E68346D4}" srcOrd="1" destOrd="0" presId="urn:microsoft.com/office/officeart/2018/2/layout/IconVerticalSolidList"/>
    <dgm:cxn modelId="{F7CB8C59-4837-460B-8EDA-EDA07AA7BFA8}" type="presParOf" srcId="{2E0CF3E0-A07B-42D0-9BDD-C62DB1671E88}" destId="{C3822965-0C20-47B2-9462-E8F2AF37EA59}" srcOrd="2" destOrd="0" presId="urn:microsoft.com/office/officeart/2018/2/layout/IconVerticalSolidList"/>
    <dgm:cxn modelId="{58BDD127-0C2B-4835-8804-F9BFEC842B8C}" type="presParOf" srcId="{2E0CF3E0-A07B-42D0-9BDD-C62DB1671E88}" destId="{7D6801DF-3BBC-4191-A538-198508E65A0F}" srcOrd="3" destOrd="0" presId="urn:microsoft.com/office/officeart/2018/2/layout/IconVerticalSolidList"/>
    <dgm:cxn modelId="{AA662DCA-DF75-4339-88BD-2A138A0A52CA}" type="presParOf" srcId="{D22C8604-7012-4582-846A-F830C1731D77}" destId="{82EC0C0B-F61D-44F3-A655-D15432374F82}" srcOrd="5" destOrd="0" presId="urn:microsoft.com/office/officeart/2018/2/layout/IconVerticalSolidList"/>
    <dgm:cxn modelId="{120C3BD4-D50C-4AD6-B772-8B94B106EF86}" type="presParOf" srcId="{D22C8604-7012-4582-846A-F830C1731D77}" destId="{3FE62CBB-009C-4816-9475-1D13459C724A}" srcOrd="6" destOrd="0" presId="urn:microsoft.com/office/officeart/2018/2/layout/IconVerticalSolidList"/>
    <dgm:cxn modelId="{9D189468-E4D8-40C3-9AAF-69F01A3E4D2E}" type="presParOf" srcId="{3FE62CBB-009C-4816-9475-1D13459C724A}" destId="{CDAE19D0-16FC-4D4B-9CE1-90452E097199}" srcOrd="0" destOrd="0" presId="urn:microsoft.com/office/officeart/2018/2/layout/IconVerticalSolidList"/>
    <dgm:cxn modelId="{7387AB63-92F2-405E-9AA8-1E686CDF5BE4}" type="presParOf" srcId="{3FE62CBB-009C-4816-9475-1D13459C724A}" destId="{35D765C1-5C98-4526-BF2E-A90D78457725}" srcOrd="1" destOrd="0" presId="urn:microsoft.com/office/officeart/2018/2/layout/IconVerticalSolidList"/>
    <dgm:cxn modelId="{E40EE5B4-112D-4020-8A2C-151DEB6EA027}" type="presParOf" srcId="{3FE62CBB-009C-4816-9475-1D13459C724A}" destId="{637D3514-A338-4C78-8E63-7E6CF11D8B11}" srcOrd="2" destOrd="0" presId="urn:microsoft.com/office/officeart/2018/2/layout/IconVerticalSolidList"/>
    <dgm:cxn modelId="{40C89A80-8833-40CB-B058-A0CF2EEA8880}" type="presParOf" srcId="{3FE62CBB-009C-4816-9475-1D13459C724A}" destId="{2F560F02-5C0D-4E32-8D6F-12C5FE01548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82F70D-7615-4C9C-ACB8-113D53E4704E}"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7911E521-3C6C-4872-9E3B-F0CCD45C99DC}">
      <dgm:prSet/>
      <dgm:spPr/>
      <dgm:t>
        <a:bodyPr/>
        <a:lstStyle/>
        <a:p>
          <a:r>
            <a:rPr lang="en-US"/>
            <a:t>Look for methods that produce a satisfactory forecast for the current situation</a:t>
          </a:r>
        </a:p>
      </dgm:t>
    </dgm:pt>
    <dgm:pt modelId="{E6CA4908-DC3B-4C69-BC61-98BA2BEB4C55}" type="parTrans" cxnId="{D23B7E0B-D5BE-4F73-BC0B-551EBF8D40CC}">
      <dgm:prSet/>
      <dgm:spPr/>
      <dgm:t>
        <a:bodyPr/>
        <a:lstStyle/>
        <a:p>
          <a:endParaRPr lang="en-US"/>
        </a:p>
      </dgm:t>
    </dgm:pt>
    <dgm:pt modelId="{EE89F489-8B3C-4FE1-9B8F-8C8EA29FD6F2}" type="sibTrans" cxnId="{D23B7E0B-D5BE-4F73-BC0B-551EBF8D40CC}">
      <dgm:prSet/>
      <dgm:spPr/>
      <dgm:t>
        <a:bodyPr/>
        <a:lstStyle/>
        <a:p>
          <a:endParaRPr lang="en-US"/>
        </a:p>
      </dgm:t>
    </dgm:pt>
    <dgm:pt modelId="{092B9CC3-F187-4EB1-96BE-05AD1947CE87}">
      <dgm:prSet/>
      <dgm:spPr/>
      <dgm:t>
        <a:bodyPr/>
        <a:lstStyle/>
        <a:p>
          <a:r>
            <a:rPr lang="en-US"/>
            <a:t>Simple time series or regression against time</a:t>
          </a:r>
        </a:p>
      </dgm:t>
    </dgm:pt>
    <dgm:pt modelId="{30681BB2-0616-4E5C-8DA4-3FAE4E4AF0E8}" type="parTrans" cxnId="{FBC90B8B-AA82-4CC4-8A33-BB91182439BC}">
      <dgm:prSet/>
      <dgm:spPr/>
      <dgm:t>
        <a:bodyPr/>
        <a:lstStyle/>
        <a:p>
          <a:endParaRPr lang="en-US"/>
        </a:p>
      </dgm:t>
    </dgm:pt>
    <dgm:pt modelId="{EB305920-0C07-4E64-A730-6096F710D335}" type="sibTrans" cxnId="{FBC90B8B-AA82-4CC4-8A33-BB91182439BC}">
      <dgm:prSet/>
      <dgm:spPr/>
      <dgm:t>
        <a:bodyPr/>
        <a:lstStyle/>
        <a:p>
          <a:endParaRPr lang="en-US"/>
        </a:p>
      </dgm:t>
    </dgm:pt>
    <dgm:pt modelId="{DEC7E26C-7659-4DDD-B80D-69EB94262F23}">
      <dgm:prSet/>
      <dgm:spPr/>
      <dgm:t>
        <a:bodyPr/>
        <a:lstStyle/>
        <a:p>
          <a:r>
            <a:rPr lang="en-US"/>
            <a:t>Short term forecast</a:t>
          </a:r>
        </a:p>
      </dgm:t>
    </dgm:pt>
    <dgm:pt modelId="{AE9C9E9F-0633-4279-BF25-9AACD80E4C4F}" type="parTrans" cxnId="{56690370-3279-4698-B61F-99F3808E291E}">
      <dgm:prSet/>
      <dgm:spPr/>
      <dgm:t>
        <a:bodyPr/>
        <a:lstStyle/>
        <a:p>
          <a:endParaRPr lang="en-US"/>
        </a:p>
      </dgm:t>
    </dgm:pt>
    <dgm:pt modelId="{90E0C143-11B0-4DDA-9EB0-3A866EEA74BE}" type="sibTrans" cxnId="{56690370-3279-4698-B61F-99F3808E291E}">
      <dgm:prSet/>
      <dgm:spPr/>
      <dgm:t>
        <a:bodyPr/>
        <a:lstStyle/>
        <a:p>
          <a:endParaRPr lang="en-US"/>
        </a:p>
      </dgm:t>
    </dgm:pt>
    <dgm:pt modelId="{E53C2CDB-8ECB-4062-937C-62BC8A1D5C20}">
      <dgm:prSet/>
      <dgm:spPr/>
      <dgm:t>
        <a:bodyPr/>
        <a:lstStyle/>
        <a:p>
          <a:r>
            <a:rPr lang="en-US"/>
            <a:t>Only past revenue data is used</a:t>
          </a:r>
        </a:p>
      </dgm:t>
    </dgm:pt>
    <dgm:pt modelId="{9BBBE593-7C5E-46D3-9100-B3D412E1F4FA}" type="parTrans" cxnId="{61124C1A-DE8A-47EA-8A38-372F76E46C1A}">
      <dgm:prSet/>
      <dgm:spPr/>
      <dgm:t>
        <a:bodyPr/>
        <a:lstStyle/>
        <a:p>
          <a:endParaRPr lang="en-US"/>
        </a:p>
      </dgm:t>
    </dgm:pt>
    <dgm:pt modelId="{88E31F28-F256-4CAE-BBF3-04190BF633DE}" type="sibTrans" cxnId="{61124C1A-DE8A-47EA-8A38-372F76E46C1A}">
      <dgm:prSet/>
      <dgm:spPr/>
      <dgm:t>
        <a:bodyPr/>
        <a:lstStyle/>
        <a:p>
          <a:endParaRPr lang="en-US"/>
        </a:p>
      </dgm:t>
    </dgm:pt>
    <dgm:pt modelId="{79CFC2C3-664A-416D-8305-2CD78CBD029A}">
      <dgm:prSet/>
      <dgm:spPr/>
      <dgm:t>
        <a:bodyPr/>
        <a:lstStyle/>
        <a:p>
          <a:r>
            <a:rPr lang="en-US"/>
            <a:t>No economic, demographic, social or cultural variables are used</a:t>
          </a:r>
        </a:p>
      </dgm:t>
    </dgm:pt>
    <dgm:pt modelId="{FC0C5463-CE81-4F02-AD11-3E14547D8AD5}" type="parTrans" cxnId="{57378438-D628-46D3-ABBC-182C14D84B99}">
      <dgm:prSet/>
      <dgm:spPr/>
      <dgm:t>
        <a:bodyPr/>
        <a:lstStyle/>
        <a:p>
          <a:endParaRPr lang="en-US"/>
        </a:p>
      </dgm:t>
    </dgm:pt>
    <dgm:pt modelId="{333B9369-C18E-441F-8B47-00E8019BCD2A}" type="sibTrans" cxnId="{57378438-D628-46D3-ABBC-182C14D84B99}">
      <dgm:prSet/>
      <dgm:spPr/>
      <dgm:t>
        <a:bodyPr/>
        <a:lstStyle/>
        <a:p>
          <a:endParaRPr lang="en-US"/>
        </a:p>
      </dgm:t>
    </dgm:pt>
    <dgm:pt modelId="{2874D9BF-883B-4258-B8E0-C3BA68ADEFCD}">
      <dgm:prSet/>
      <dgm:spPr/>
      <dgm:t>
        <a:bodyPr/>
        <a:lstStyle/>
        <a:p>
          <a:r>
            <a:rPr lang="en-US"/>
            <a:t>i.e. $5,000 increase or past 5 years, then $5,000 for next year</a:t>
          </a:r>
        </a:p>
      </dgm:t>
    </dgm:pt>
    <dgm:pt modelId="{92EEAF18-E66E-4733-BDFF-405231AC08AA}" type="parTrans" cxnId="{7AD0DB6A-CE86-4532-9281-38E4F0B79F9F}">
      <dgm:prSet/>
      <dgm:spPr/>
      <dgm:t>
        <a:bodyPr/>
        <a:lstStyle/>
        <a:p>
          <a:endParaRPr lang="en-US"/>
        </a:p>
      </dgm:t>
    </dgm:pt>
    <dgm:pt modelId="{B34D2EB4-5B38-414E-8A7A-04A71CA804E2}" type="sibTrans" cxnId="{7AD0DB6A-CE86-4532-9281-38E4F0B79F9F}">
      <dgm:prSet/>
      <dgm:spPr/>
      <dgm:t>
        <a:bodyPr/>
        <a:lstStyle/>
        <a:p>
          <a:endParaRPr lang="en-US"/>
        </a:p>
      </dgm:t>
    </dgm:pt>
    <dgm:pt modelId="{D82FFB1C-C11C-42E7-BB27-7243DA5AA9D5}">
      <dgm:prSet/>
      <dgm:spPr/>
      <dgm:t>
        <a:bodyPr/>
        <a:lstStyle/>
        <a:p>
          <a:r>
            <a:rPr lang="en-US"/>
            <a:t>i.e. X% for past 5 years, then X% for next year.</a:t>
          </a:r>
        </a:p>
      </dgm:t>
    </dgm:pt>
    <dgm:pt modelId="{84D94EA1-3D58-40F9-B41C-BF3FE02533BB}" type="parTrans" cxnId="{24865F8A-8608-411D-B5F1-E632802FF6D1}">
      <dgm:prSet/>
      <dgm:spPr/>
      <dgm:t>
        <a:bodyPr/>
        <a:lstStyle/>
        <a:p>
          <a:endParaRPr lang="en-US"/>
        </a:p>
      </dgm:t>
    </dgm:pt>
    <dgm:pt modelId="{29EF4ACC-C2F5-4480-B728-7A4DC68FD2EE}" type="sibTrans" cxnId="{24865F8A-8608-411D-B5F1-E632802FF6D1}">
      <dgm:prSet/>
      <dgm:spPr/>
      <dgm:t>
        <a:bodyPr/>
        <a:lstStyle/>
        <a:p>
          <a:endParaRPr lang="en-US"/>
        </a:p>
      </dgm:t>
    </dgm:pt>
    <dgm:pt modelId="{A912CD64-0D29-4DFC-9442-14055191243C}" type="pres">
      <dgm:prSet presAssocID="{AC82F70D-7615-4C9C-ACB8-113D53E4704E}" presName="Name0" presStyleCnt="0">
        <dgm:presLayoutVars>
          <dgm:dir/>
          <dgm:animLvl val="lvl"/>
          <dgm:resizeHandles val="exact"/>
        </dgm:presLayoutVars>
      </dgm:prSet>
      <dgm:spPr/>
    </dgm:pt>
    <dgm:pt modelId="{19A08A4A-529C-47CF-99F4-CE94EC37320B}" type="pres">
      <dgm:prSet presAssocID="{092B9CC3-F187-4EB1-96BE-05AD1947CE87}" presName="boxAndChildren" presStyleCnt="0"/>
      <dgm:spPr/>
    </dgm:pt>
    <dgm:pt modelId="{9FD15331-F97B-4BEF-A793-41FF9C323FFD}" type="pres">
      <dgm:prSet presAssocID="{092B9CC3-F187-4EB1-96BE-05AD1947CE87}" presName="parentTextBox" presStyleLbl="node1" presStyleIdx="0" presStyleCnt="2"/>
      <dgm:spPr/>
    </dgm:pt>
    <dgm:pt modelId="{DC76EFEC-B5C7-4090-B8A9-ECDDBCC91B05}" type="pres">
      <dgm:prSet presAssocID="{092B9CC3-F187-4EB1-96BE-05AD1947CE87}" presName="entireBox" presStyleLbl="node1" presStyleIdx="0" presStyleCnt="2"/>
      <dgm:spPr/>
    </dgm:pt>
    <dgm:pt modelId="{68FFA9B3-05C0-4255-9837-0A2BAAAF0E28}" type="pres">
      <dgm:prSet presAssocID="{092B9CC3-F187-4EB1-96BE-05AD1947CE87}" presName="descendantBox" presStyleCnt="0"/>
      <dgm:spPr/>
    </dgm:pt>
    <dgm:pt modelId="{C93CA7C3-A7E2-4C9D-AFF9-71AE245601FA}" type="pres">
      <dgm:prSet presAssocID="{DEC7E26C-7659-4DDD-B80D-69EB94262F23}" presName="childTextBox" presStyleLbl="fgAccFollowNode1" presStyleIdx="0" presStyleCnt="5">
        <dgm:presLayoutVars>
          <dgm:bulletEnabled val="1"/>
        </dgm:presLayoutVars>
      </dgm:prSet>
      <dgm:spPr/>
    </dgm:pt>
    <dgm:pt modelId="{DA8A445E-585A-40B4-9469-7A2C6EC3B676}" type="pres">
      <dgm:prSet presAssocID="{E53C2CDB-8ECB-4062-937C-62BC8A1D5C20}" presName="childTextBox" presStyleLbl="fgAccFollowNode1" presStyleIdx="1" presStyleCnt="5">
        <dgm:presLayoutVars>
          <dgm:bulletEnabled val="1"/>
        </dgm:presLayoutVars>
      </dgm:prSet>
      <dgm:spPr/>
    </dgm:pt>
    <dgm:pt modelId="{4FA8ABFB-D6C4-4C2C-98C6-C1857D3D399C}" type="pres">
      <dgm:prSet presAssocID="{79CFC2C3-664A-416D-8305-2CD78CBD029A}" presName="childTextBox" presStyleLbl="fgAccFollowNode1" presStyleIdx="2" presStyleCnt="5">
        <dgm:presLayoutVars>
          <dgm:bulletEnabled val="1"/>
        </dgm:presLayoutVars>
      </dgm:prSet>
      <dgm:spPr/>
    </dgm:pt>
    <dgm:pt modelId="{9FE704C2-3E12-48D2-A1AE-1DD59BF01D38}" type="pres">
      <dgm:prSet presAssocID="{2874D9BF-883B-4258-B8E0-C3BA68ADEFCD}" presName="childTextBox" presStyleLbl="fgAccFollowNode1" presStyleIdx="3" presStyleCnt="5">
        <dgm:presLayoutVars>
          <dgm:bulletEnabled val="1"/>
        </dgm:presLayoutVars>
      </dgm:prSet>
      <dgm:spPr/>
    </dgm:pt>
    <dgm:pt modelId="{DAB37767-647F-4F2A-899A-A0BC4DE41579}" type="pres">
      <dgm:prSet presAssocID="{D82FFB1C-C11C-42E7-BB27-7243DA5AA9D5}" presName="childTextBox" presStyleLbl="fgAccFollowNode1" presStyleIdx="4" presStyleCnt="5">
        <dgm:presLayoutVars>
          <dgm:bulletEnabled val="1"/>
        </dgm:presLayoutVars>
      </dgm:prSet>
      <dgm:spPr/>
    </dgm:pt>
    <dgm:pt modelId="{62028DDB-B97C-46E7-A512-FF0709C5379C}" type="pres">
      <dgm:prSet presAssocID="{EE89F489-8B3C-4FE1-9B8F-8C8EA29FD6F2}" presName="sp" presStyleCnt="0"/>
      <dgm:spPr/>
    </dgm:pt>
    <dgm:pt modelId="{43D2D72B-1354-4512-9080-ECB51C2F71CD}" type="pres">
      <dgm:prSet presAssocID="{7911E521-3C6C-4872-9E3B-F0CCD45C99DC}" presName="arrowAndChildren" presStyleCnt="0"/>
      <dgm:spPr/>
    </dgm:pt>
    <dgm:pt modelId="{C91ECF90-6C00-4507-9541-49B560048A74}" type="pres">
      <dgm:prSet presAssocID="{7911E521-3C6C-4872-9E3B-F0CCD45C99DC}" presName="parentTextArrow" presStyleLbl="node1" presStyleIdx="1" presStyleCnt="2"/>
      <dgm:spPr/>
    </dgm:pt>
  </dgm:ptLst>
  <dgm:cxnLst>
    <dgm:cxn modelId="{D23B7E0B-D5BE-4F73-BC0B-551EBF8D40CC}" srcId="{AC82F70D-7615-4C9C-ACB8-113D53E4704E}" destId="{7911E521-3C6C-4872-9E3B-F0CCD45C99DC}" srcOrd="0" destOrd="0" parTransId="{E6CA4908-DC3B-4C69-BC61-98BA2BEB4C55}" sibTransId="{EE89F489-8B3C-4FE1-9B8F-8C8EA29FD6F2}"/>
    <dgm:cxn modelId="{61124C1A-DE8A-47EA-8A38-372F76E46C1A}" srcId="{092B9CC3-F187-4EB1-96BE-05AD1947CE87}" destId="{E53C2CDB-8ECB-4062-937C-62BC8A1D5C20}" srcOrd="1" destOrd="0" parTransId="{9BBBE593-7C5E-46D3-9100-B3D412E1F4FA}" sibTransId="{88E31F28-F256-4CAE-BBF3-04190BF633DE}"/>
    <dgm:cxn modelId="{6D7D591B-67F4-4D26-86CC-867C1727783C}" type="presOf" srcId="{092B9CC3-F187-4EB1-96BE-05AD1947CE87}" destId="{9FD15331-F97B-4BEF-A793-41FF9C323FFD}" srcOrd="0" destOrd="0" presId="urn:microsoft.com/office/officeart/2005/8/layout/process4"/>
    <dgm:cxn modelId="{57378438-D628-46D3-ABBC-182C14D84B99}" srcId="{092B9CC3-F187-4EB1-96BE-05AD1947CE87}" destId="{79CFC2C3-664A-416D-8305-2CD78CBD029A}" srcOrd="2" destOrd="0" parTransId="{FC0C5463-CE81-4F02-AD11-3E14547D8AD5}" sibTransId="{333B9369-C18E-441F-8B47-00E8019BCD2A}"/>
    <dgm:cxn modelId="{7AD0DB6A-CE86-4532-9281-38E4F0B79F9F}" srcId="{092B9CC3-F187-4EB1-96BE-05AD1947CE87}" destId="{2874D9BF-883B-4258-B8E0-C3BA68ADEFCD}" srcOrd="3" destOrd="0" parTransId="{92EEAF18-E66E-4733-BDFF-405231AC08AA}" sibTransId="{B34D2EB4-5B38-414E-8A7A-04A71CA804E2}"/>
    <dgm:cxn modelId="{56690370-3279-4698-B61F-99F3808E291E}" srcId="{092B9CC3-F187-4EB1-96BE-05AD1947CE87}" destId="{DEC7E26C-7659-4DDD-B80D-69EB94262F23}" srcOrd="0" destOrd="0" parTransId="{AE9C9E9F-0633-4279-BF25-9AACD80E4C4F}" sibTransId="{90E0C143-11B0-4DDA-9EB0-3A866EEA74BE}"/>
    <dgm:cxn modelId="{19FD3D75-629B-4518-83BF-8B0BA3AEE43C}" type="presOf" srcId="{DEC7E26C-7659-4DDD-B80D-69EB94262F23}" destId="{C93CA7C3-A7E2-4C9D-AFF9-71AE245601FA}" srcOrd="0" destOrd="0" presId="urn:microsoft.com/office/officeart/2005/8/layout/process4"/>
    <dgm:cxn modelId="{24865F8A-8608-411D-B5F1-E632802FF6D1}" srcId="{092B9CC3-F187-4EB1-96BE-05AD1947CE87}" destId="{D82FFB1C-C11C-42E7-BB27-7243DA5AA9D5}" srcOrd="4" destOrd="0" parTransId="{84D94EA1-3D58-40F9-B41C-BF3FE02533BB}" sibTransId="{29EF4ACC-C2F5-4480-B728-7A4DC68FD2EE}"/>
    <dgm:cxn modelId="{FBC90B8B-AA82-4CC4-8A33-BB91182439BC}" srcId="{AC82F70D-7615-4C9C-ACB8-113D53E4704E}" destId="{092B9CC3-F187-4EB1-96BE-05AD1947CE87}" srcOrd="1" destOrd="0" parTransId="{30681BB2-0616-4E5C-8DA4-3FAE4E4AF0E8}" sibTransId="{EB305920-0C07-4E64-A730-6096F710D335}"/>
    <dgm:cxn modelId="{64366B96-82B1-42C3-A5E8-3E0498C08B73}" type="presOf" srcId="{E53C2CDB-8ECB-4062-937C-62BC8A1D5C20}" destId="{DA8A445E-585A-40B4-9469-7A2C6EC3B676}" srcOrd="0" destOrd="0" presId="urn:microsoft.com/office/officeart/2005/8/layout/process4"/>
    <dgm:cxn modelId="{F02C6D99-247B-4AF8-AA57-54A38964780F}" type="presOf" srcId="{7911E521-3C6C-4872-9E3B-F0CCD45C99DC}" destId="{C91ECF90-6C00-4507-9541-49B560048A74}" srcOrd="0" destOrd="0" presId="urn:microsoft.com/office/officeart/2005/8/layout/process4"/>
    <dgm:cxn modelId="{06228A99-1BFA-4F82-BD70-80046057F3F3}" type="presOf" srcId="{D82FFB1C-C11C-42E7-BB27-7243DA5AA9D5}" destId="{DAB37767-647F-4F2A-899A-A0BC4DE41579}" srcOrd="0" destOrd="0" presId="urn:microsoft.com/office/officeart/2005/8/layout/process4"/>
    <dgm:cxn modelId="{1C4232A2-513D-4769-918D-690EF0E233CB}" type="presOf" srcId="{AC82F70D-7615-4C9C-ACB8-113D53E4704E}" destId="{A912CD64-0D29-4DFC-9442-14055191243C}" srcOrd="0" destOrd="0" presId="urn:microsoft.com/office/officeart/2005/8/layout/process4"/>
    <dgm:cxn modelId="{143FAFD8-0880-4775-98EE-AFB7237A731B}" type="presOf" srcId="{79CFC2C3-664A-416D-8305-2CD78CBD029A}" destId="{4FA8ABFB-D6C4-4C2C-98C6-C1857D3D399C}" srcOrd="0" destOrd="0" presId="urn:microsoft.com/office/officeart/2005/8/layout/process4"/>
    <dgm:cxn modelId="{31B725E2-6C1C-498E-ACCF-3622BFC222ED}" type="presOf" srcId="{2874D9BF-883B-4258-B8E0-C3BA68ADEFCD}" destId="{9FE704C2-3E12-48D2-A1AE-1DD59BF01D38}" srcOrd="0" destOrd="0" presId="urn:microsoft.com/office/officeart/2005/8/layout/process4"/>
    <dgm:cxn modelId="{CF7D3DF4-EABA-4386-BBBF-E9B1DC6A1852}" type="presOf" srcId="{092B9CC3-F187-4EB1-96BE-05AD1947CE87}" destId="{DC76EFEC-B5C7-4090-B8A9-ECDDBCC91B05}" srcOrd="1" destOrd="0" presId="urn:microsoft.com/office/officeart/2005/8/layout/process4"/>
    <dgm:cxn modelId="{E5B991E2-EDBF-4C8E-BB08-FC2C4F68BAD0}" type="presParOf" srcId="{A912CD64-0D29-4DFC-9442-14055191243C}" destId="{19A08A4A-529C-47CF-99F4-CE94EC37320B}" srcOrd="0" destOrd="0" presId="urn:microsoft.com/office/officeart/2005/8/layout/process4"/>
    <dgm:cxn modelId="{DBB907E7-133D-4A11-BBFD-8EA25B1759BC}" type="presParOf" srcId="{19A08A4A-529C-47CF-99F4-CE94EC37320B}" destId="{9FD15331-F97B-4BEF-A793-41FF9C323FFD}" srcOrd="0" destOrd="0" presId="urn:microsoft.com/office/officeart/2005/8/layout/process4"/>
    <dgm:cxn modelId="{007747A2-4832-4EFB-BFD9-3903BD201FFB}" type="presParOf" srcId="{19A08A4A-529C-47CF-99F4-CE94EC37320B}" destId="{DC76EFEC-B5C7-4090-B8A9-ECDDBCC91B05}" srcOrd="1" destOrd="0" presId="urn:microsoft.com/office/officeart/2005/8/layout/process4"/>
    <dgm:cxn modelId="{A2DF4F41-9374-4336-B6B4-CEF8FC5540DE}" type="presParOf" srcId="{19A08A4A-529C-47CF-99F4-CE94EC37320B}" destId="{68FFA9B3-05C0-4255-9837-0A2BAAAF0E28}" srcOrd="2" destOrd="0" presId="urn:microsoft.com/office/officeart/2005/8/layout/process4"/>
    <dgm:cxn modelId="{FC9B404B-D257-4263-A5DB-5B976A7EF871}" type="presParOf" srcId="{68FFA9B3-05C0-4255-9837-0A2BAAAF0E28}" destId="{C93CA7C3-A7E2-4C9D-AFF9-71AE245601FA}" srcOrd="0" destOrd="0" presId="urn:microsoft.com/office/officeart/2005/8/layout/process4"/>
    <dgm:cxn modelId="{4C9DFAEF-5F6F-43E4-B3B7-9B82410E92E1}" type="presParOf" srcId="{68FFA9B3-05C0-4255-9837-0A2BAAAF0E28}" destId="{DA8A445E-585A-40B4-9469-7A2C6EC3B676}" srcOrd="1" destOrd="0" presId="urn:microsoft.com/office/officeart/2005/8/layout/process4"/>
    <dgm:cxn modelId="{2BAAC11D-1081-48FB-B97E-32210A93F791}" type="presParOf" srcId="{68FFA9B3-05C0-4255-9837-0A2BAAAF0E28}" destId="{4FA8ABFB-D6C4-4C2C-98C6-C1857D3D399C}" srcOrd="2" destOrd="0" presId="urn:microsoft.com/office/officeart/2005/8/layout/process4"/>
    <dgm:cxn modelId="{4F1FBA4C-A258-4A35-8E20-D1C49B2DA368}" type="presParOf" srcId="{68FFA9B3-05C0-4255-9837-0A2BAAAF0E28}" destId="{9FE704C2-3E12-48D2-A1AE-1DD59BF01D38}" srcOrd="3" destOrd="0" presId="urn:microsoft.com/office/officeart/2005/8/layout/process4"/>
    <dgm:cxn modelId="{D337A3E8-2562-4C8E-A47B-CDFC07263D63}" type="presParOf" srcId="{68FFA9B3-05C0-4255-9837-0A2BAAAF0E28}" destId="{DAB37767-647F-4F2A-899A-A0BC4DE41579}" srcOrd="4" destOrd="0" presId="urn:microsoft.com/office/officeart/2005/8/layout/process4"/>
    <dgm:cxn modelId="{5D36CE05-5773-46AB-9471-ECEC3A381C15}" type="presParOf" srcId="{A912CD64-0D29-4DFC-9442-14055191243C}" destId="{62028DDB-B97C-46E7-A512-FF0709C5379C}" srcOrd="1" destOrd="0" presId="urn:microsoft.com/office/officeart/2005/8/layout/process4"/>
    <dgm:cxn modelId="{EA5AF40F-FE94-4B12-949E-6C9143A195BF}" type="presParOf" srcId="{A912CD64-0D29-4DFC-9442-14055191243C}" destId="{43D2D72B-1354-4512-9080-ECB51C2F71CD}" srcOrd="2" destOrd="0" presId="urn:microsoft.com/office/officeart/2005/8/layout/process4"/>
    <dgm:cxn modelId="{2D8D6211-54B2-4B83-ACA5-D0DCA7E27BD7}" type="presParOf" srcId="{43D2D72B-1354-4512-9080-ECB51C2F71CD}" destId="{C91ECF90-6C00-4507-9541-49B560048A7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FF9FD39-B3D4-456C-A5A3-ED987FCBFFB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9DB8F2C-BD46-43CE-BDAD-575C1AA634A4}">
      <dgm:prSet/>
      <dgm:spPr/>
      <dgm:t>
        <a:bodyPr/>
        <a:lstStyle/>
        <a:p>
          <a:r>
            <a:rPr lang="en-US"/>
            <a:t>Simple time or regression against time cont’d</a:t>
          </a:r>
        </a:p>
      </dgm:t>
    </dgm:pt>
    <dgm:pt modelId="{54015A68-D4F1-4A1B-A14D-F67878342170}" type="parTrans" cxnId="{D3272872-BBCC-47A8-AFCE-919229B57A8B}">
      <dgm:prSet/>
      <dgm:spPr/>
      <dgm:t>
        <a:bodyPr/>
        <a:lstStyle/>
        <a:p>
          <a:endParaRPr lang="en-US"/>
        </a:p>
      </dgm:t>
    </dgm:pt>
    <dgm:pt modelId="{28576D07-124F-447C-9CC4-CAE8909989D6}" type="sibTrans" cxnId="{D3272872-BBCC-47A8-AFCE-919229B57A8B}">
      <dgm:prSet/>
      <dgm:spPr/>
      <dgm:t>
        <a:bodyPr/>
        <a:lstStyle/>
        <a:p>
          <a:endParaRPr lang="en-US"/>
        </a:p>
      </dgm:t>
    </dgm:pt>
    <dgm:pt modelId="{74412BA1-A289-4E05-B320-417F034F9588}">
      <dgm:prSet/>
      <dgm:spPr/>
      <dgm:t>
        <a:bodyPr/>
        <a:lstStyle/>
        <a:p>
          <a:r>
            <a:rPr lang="en-US"/>
            <a:t>i.e. use average of past collections that have the least amount of variances</a:t>
          </a:r>
        </a:p>
      </dgm:t>
    </dgm:pt>
    <dgm:pt modelId="{EDE4C04A-C04B-47C0-A33A-DDFCC9DE80EA}" type="parTrans" cxnId="{51B78FAB-62CB-419F-A0A0-67A3DFE70641}">
      <dgm:prSet/>
      <dgm:spPr/>
      <dgm:t>
        <a:bodyPr/>
        <a:lstStyle/>
        <a:p>
          <a:endParaRPr lang="en-US"/>
        </a:p>
      </dgm:t>
    </dgm:pt>
    <dgm:pt modelId="{76437D8D-C6DC-414E-AAF5-460FCA3446BC}" type="sibTrans" cxnId="{51B78FAB-62CB-419F-A0A0-67A3DFE70641}">
      <dgm:prSet/>
      <dgm:spPr/>
      <dgm:t>
        <a:bodyPr/>
        <a:lstStyle/>
        <a:p>
          <a:endParaRPr lang="en-US"/>
        </a:p>
      </dgm:t>
    </dgm:pt>
    <dgm:pt modelId="{FF4C7334-9D67-4D24-A121-8C4A96451D85}">
      <dgm:prSet/>
      <dgm:spPr/>
      <dgm:t>
        <a:bodyPr/>
        <a:lstStyle/>
        <a:p>
          <a:r>
            <a:rPr lang="en-US"/>
            <a:t>Deterministic Modeling</a:t>
          </a:r>
        </a:p>
      </dgm:t>
    </dgm:pt>
    <dgm:pt modelId="{D1997EEF-E579-4F67-B80C-BAD61CC66FA9}" type="parTrans" cxnId="{4F1611E7-2321-462E-AEFC-6003D7CECD15}">
      <dgm:prSet/>
      <dgm:spPr/>
      <dgm:t>
        <a:bodyPr/>
        <a:lstStyle/>
        <a:p>
          <a:endParaRPr lang="en-US"/>
        </a:p>
      </dgm:t>
    </dgm:pt>
    <dgm:pt modelId="{5F37DBCC-58FB-4667-9108-D8E72B5BA99C}" type="sibTrans" cxnId="{4F1611E7-2321-462E-AEFC-6003D7CECD15}">
      <dgm:prSet/>
      <dgm:spPr/>
      <dgm:t>
        <a:bodyPr/>
        <a:lstStyle/>
        <a:p>
          <a:endParaRPr lang="en-US"/>
        </a:p>
      </dgm:t>
    </dgm:pt>
    <dgm:pt modelId="{14CCEEC8-9990-468A-A21C-11287E7C3491}">
      <dgm:prSet/>
      <dgm:spPr/>
      <dgm:t>
        <a:bodyPr/>
        <a:lstStyle/>
        <a:p>
          <a:r>
            <a:rPr lang="en-US"/>
            <a:t>Used for long term forecasting</a:t>
          </a:r>
        </a:p>
      </dgm:t>
    </dgm:pt>
    <dgm:pt modelId="{3AD4BE02-5668-4305-988C-16C5F305AA84}" type="parTrans" cxnId="{EB54085E-885C-48DE-BBD2-E8655C34648E}">
      <dgm:prSet/>
      <dgm:spPr/>
      <dgm:t>
        <a:bodyPr/>
        <a:lstStyle/>
        <a:p>
          <a:endParaRPr lang="en-US"/>
        </a:p>
      </dgm:t>
    </dgm:pt>
    <dgm:pt modelId="{F3914DAB-3650-48FE-8D5D-0652AE663F89}" type="sibTrans" cxnId="{EB54085E-885C-48DE-BBD2-E8655C34648E}">
      <dgm:prSet/>
      <dgm:spPr/>
      <dgm:t>
        <a:bodyPr/>
        <a:lstStyle/>
        <a:p>
          <a:endParaRPr lang="en-US"/>
        </a:p>
      </dgm:t>
    </dgm:pt>
    <dgm:pt modelId="{25C6A721-DB88-4501-8FE7-04FF3B923DC4}">
      <dgm:prSet/>
      <dgm:spPr/>
      <dgm:t>
        <a:bodyPr/>
        <a:lstStyle/>
        <a:p>
          <a:r>
            <a:rPr lang="en-US"/>
            <a:t>Links GDP, personal income or other economic indicator </a:t>
          </a:r>
        </a:p>
      </dgm:t>
    </dgm:pt>
    <dgm:pt modelId="{BA5BE357-0D9E-4CF4-A555-E1EC09FD13FD}" type="parTrans" cxnId="{415330BA-F6C3-48E5-A836-4D8F8D1891DE}">
      <dgm:prSet/>
      <dgm:spPr/>
      <dgm:t>
        <a:bodyPr/>
        <a:lstStyle/>
        <a:p>
          <a:endParaRPr lang="en-US"/>
        </a:p>
      </dgm:t>
    </dgm:pt>
    <dgm:pt modelId="{27E328C9-88E4-4C66-AE75-62643FB44059}" type="sibTrans" cxnId="{415330BA-F6C3-48E5-A836-4D8F8D1891DE}">
      <dgm:prSet/>
      <dgm:spPr/>
      <dgm:t>
        <a:bodyPr/>
        <a:lstStyle/>
        <a:p>
          <a:endParaRPr lang="en-US"/>
        </a:p>
      </dgm:t>
    </dgm:pt>
    <dgm:pt modelId="{0495E243-8DE0-450D-8CA7-73A42D4D86F1}">
      <dgm:prSet/>
      <dgm:spPr/>
      <dgm:t>
        <a:bodyPr/>
        <a:lstStyle/>
        <a:p>
          <a:r>
            <a:rPr lang="en-US"/>
            <a:t>Used when revenue is new and insufficient data available</a:t>
          </a:r>
        </a:p>
      </dgm:t>
    </dgm:pt>
    <dgm:pt modelId="{332320BB-30B8-4B9D-91DC-87FA7C3173FB}" type="parTrans" cxnId="{F5EBE8C3-8F17-417B-8A1C-93094A34910F}">
      <dgm:prSet/>
      <dgm:spPr/>
      <dgm:t>
        <a:bodyPr/>
        <a:lstStyle/>
        <a:p>
          <a:endParaRPr lang="en-US"/>
        </a:p>
      </dgm:t>
    </dgm:pt>
    <dgm:pt modelId="{D49ECA69-5C52-4828-A16D-CE4790FAC515}" type="sibTrans" cxnId="{F5EBE8C3-8F17-417B-8A1C-93094A34910F}">
      <dgm:prSet/>
      <dgm:spPr/>
      <dgm:t>
        <a:bodyPr/>
        <a:lstStyle/>
        <a:p>
          <a:endParaRPr lang="en-US"/>
        </a:p>
      </dgm:t>
    </dgm:pt>
    <dgm:pt modelId="{26928072-D376-461F-ADCA-C778DB66FA01}">
      <dgm:prSet/>
      <dgm:spPr/>
      <dgm:t>
        <a:bodyPr/>
        <a:lstStyle/>
        <a:p>
          <a:r>
            <a:rPr lang="en-US"/>
            <a:t>Not good when unstable economy</a:t>
          </a:r>
        </a:p>
      </dgm:t>
    </dgm:pt>
    <dgm:pt modelId="{1AADEFB1-C2BC-43E0-9498-530301C02924}" type="parTrans" cxnId="{9748F248-8FED-4544-97DF-DAE4D840F93C}">
      <dgm:prSet/>
      <dgm:spPr/>
      <dgm:t>
        <a:bodyPr/>
        <a:lstStyle/>
        <a:p>
          <a:endParaRPr lang="en-US"/>
        </a:p>
      </dgm:t>
    </dgm:pt>
    <dgm:pt modelId="{585C7F79-195C-497E-9DF2-B188D53BF9F2}" type="sibTrans" cxnId="{9748F248-8FED-4544-97DF-DAE4D840F93C}">
      <dgm:prSet/>
      <dgm:spPr/>
      <dgm:t>
        <a:bodyPr/>
        <a:lstStyle/>
        <a:p>
          <a:endParaRPr lang="en-US"/>
        </a:p>
      </dgm:t>
    </dgm:pt>
    <dgm:pt modelId="{A93AADA4-D4AB-48CF-A332-C5A2E362DB5F}" type="pres">
      <dgm:prSet presAssocID="{0FF9FD39-B3D4-456C-A5A3-ED987FCBFFBB}" presName="linear" presStyleCnt="0">
        <dgm:presLayoutVars>
          <dgm:animLvl val="lvl"/>
          <dgm:resizeHandles val="exact"/>
        </dgm:presLayoutVars>
      </dgm:prSet>
      <dgm:spPr/>
    </dgm:pt>
    <dgm:pt modelId="{C51C3C8C-1281-436F-86CB-F1BFEEDD34A5}" type="pres">
      <dgm:prSet presAssocID="{09DB8F2C-BD46-43CE-BDAD-575C1AA634A4}" presName="parentText" presStyleLbl="node1" presStyleIdx="0" presStyleCnt="2">
        <dgm:presLayoutVars>
          <dgm:chMax val="0"/>
          <dgm:bulletEnabled val="1"/>
        </dgm:presLayoutVars>
      </dgm:prSet>
      <dgm:spPr/>
    </dgm:pt>
    <dgm:pt modelId="{B58B1FE4-4DA7-4477-8E75-4D4BAF7E287A}" type="pres">
      <dgm:prSet presAssocID="{09DB8F2C-BD46-43CE-BDAD-575C1AA634A4}" presName="childText" presStyleLbl="revTx" presStyleIdx="0" presStyleCnt="2">
        <dgm:presLayoutVars>
          <dgm:bulletEnabled val="1"/>
        </dgm:presLayoutVars>
      </dgm:prSet>
      <dgm:spPr/>
    </dgm:pt>
    <dgm:pt modelId="{33E4DB36-32F8-48CF-9EB4-8434B397755A}" type="pres">
      <dgm:prSet presAssocID="{FF4C7334-9D67-4D24-A121-8C4A96451D85}" presName="parentText" presStyleLbl="node1" presStyleIdx="1" presStyleCnt="2">
        <dgm:presLayoutVars>
          <dgm:chMax val="0"/>
          <dgm:bulletEnabled val="1"/>
        </dgm:presLayoutVars>
      </dgm:prSet>
      <dgm:spPr/>
    </dgm:pt>
    <dgm:pt modelId="{3E4EAF7F-1636-4BB2-B1E2-5815A51603A9}" type="pres">
      <dgm:prSet presAssocID="{FF4C7334-9D67-4D24-A121-8C4A96451D85}" presName="childText" presStyleLbl="revTx" presStyleIdx="1" presStyleCnt="2">
        <dgm:presLayoutVars>
          <dgm:bulletEnabled val="1"/>
        </dgm:presLayoutVars>
      </dgm:prSet>
      <dgm:spPr/>
    </dgm:pt>
  </dgm:ptLst>
  <dgm:cxnLst>
    <dgm:cxn modelId="{E443363E-EEAB-49FF-9DE2-A4D999A2E5E4}" type="presOf" srcId="{FF4C7334-9D67-4D24-A121-8C4A96451D85}" destId="{33E4DB36-32F8-48CF-9EB4-8434B397755A}" srcOrd="0" destOrd="0" presId="urn:microsoft.com/office/officeart/2005/8/layout/vList2"/>
    <dgm:cxn modelId="{ABC4CA40-69FC-413A-BD79-3C5050A3B14E}" type="presOf" srcId="{0FF9FD39-B3D4-456C-A5A3-ED987FCBFFBB}" destId="{A93AADA4-D4AB-48CF-A332-C5A2E362DB5F}" srcOrd="0" destOrd="0" presId="urn:microsoft.com/office/officeart/2005/8/layout/vList2"/>
    <dgm:cxn modelId="{EB54085E-885C-48DE-BBD2-E8655C34648E}" srcId="{FF4C7334-9D67-4D24-A121-8C4A96451D85}" destId="{14CCEEC8-9990-468A-A21C-11287E7C3491}" srcOrd="0" destOrd="0" parTransId="{3AD4BE02-5668-4305-988C-16C5F305AA84}" sibTransId="{F3914DAB-3650-48FE-8D5D-0652AE663F89}"/>
    <dgm:cxn modelId="{80EEC341-88A0-4CFA-94A4-D0FEA00ABE6F}" type="presOf" srcId="{26928072-D376-461F-ADCA-C778DB66FA01}" destId="{3E4EAF7F-1636-4BB2-B1E2-5815A51603A9}" srcOrd="0" destOrd="3" presId="urn:microsoft.com/office/officeart/2005/8/layout/vList2"/>
    <dgm:cxn modelId="{4FDC7A42-14E3-43AE-A6EE-BA49D995DD91}" type="presOf" srcId="{25C6A721-DB88-4501-8FE7-04FF3B923DC4}" destId="{3E4EAF7F-1636-4BB2-B1E2-5815A51603A9}" srcOrd="0" destOrd="1" presId="urn:microsoft.com/office/officeart/2005/8/layout/vList2"/>
    <dgm:cxn modelId="{9748F248-8FED-4544-97DF-DAE4D840F93C}" srcId="{FF4C7334-9D67-4D24-A121-8C4A96451D85}" destId="{26928072-D376-461F-ADCA-C778DB66FA01}" srcOrd="3" destOrd="0" parTransId="{1AADEFB1-C2BC-43E0-9498-530301C02924}" sibTransId="{585C7F79-195C-497E-9DF2-B188D53BF9F2}"/>
    <dgm:cxn modelId="{91D5554F-ED6C-49B5-BB47-942A7F4F433F}" type="presOf" srcId="{14CCEEC8-9990-468A-A21C-11287E7C3491}" destId="{3E4EAF7F-1636-4BB2-B1E2-5815A51603A9}" srcOrd="0" destOrd="0" presId="urn:microsoft.com/office/officeart/2005/8/layout/vList2"/>
    <dgm:cxn modelId="{D3272872-BBCC-47A8-AFCE-919229B57A8B}" srcId="{0FF9FD39-B3D4-456C-A5A3-ED987FCBFFBB}" destId="{09DB8F2C-BD46-43CE-BDAD-575C1AA634A4}" srcOrd="0" destOrd="0" parTransId="{54015A68-D4F1-4A1B-A14D-F67878342170}" sibTransId="{28576D07-124F-447C-9CC4-CAE8909989D6}"/>
    <dgm:cxn modelId="{F46F9C9C-EC7B-4169-B4BE-4BF8187494C3}" type="presOf" srcId="{0495E243-8DE0-450D-8CA7-73A42D4D86F1}" destId="{3E4EAF7F-1636-4BB2-B1E2-5815A51603A9}" srcOrd="0" destOrd="2" presId="urn:microsoft.com/office/officeart/2005/8/layout/vList2"/>
    <dgm:cxn modelId="{51B78FAB-62CB-419F-A0A0-67A3DFE70641}" srcId="{09DB8F2C-BD46-43CE-BDAD-575C1AA634A4}" destId="{74412BA1-A289-4E05-B320-417F034F9588}" srcOrd="0" destOrd="0" parTransId="{EDE4C04A-C04B-47C0-A33A-DDFCC9DE80EA}" sibTransId="{76437D8D-C6DC-414E-AAF5-460FCA3446BC}"/>
    <dgm:cxn modelId="{415330BA-F6C3-48E5-A836-4D8F8D1891DE}" srcId="{FF4C7334-9D67-4D24-A121-8C4A96451D85}" destId="{25C6A721-DB88-4501-8FE7-04FF3B923DC4}" srcOrd="1" destOrd="0" parTransId="{BA5BE357-0D9E-4CF4-A555-E1EC09FD13FD}" sibTransId="{27E328C9-88E4-4C66-AE75-62643FB44059}"/>
    <dgm:cxn modelId="{F5EBE8C3-8F17-417B-8A1C-93094A34910F}" srcId="{FF4C7334-9D67-4D24-A121-8C4A96451D85}" destId="{0495E243-8DE0-450D-8CA7-73A42D4D86F1}" srcOrd="2" destOrd="0" parTransId="{332320BB-30B8-4B9D-91DC-87FA7C3173FB}" sibTransId="{D49ECA69-5C52-4828-A16D-CE4790FAC515}"/>
    <dgm:cxn modelId="{4F1611E7-2321-462E-AEFC-6003D7CECD15}" srcId="{0FF9FD39-B3D4-456C-A5A3-ED987FCBFFBB}" destId="{FF4C7334-9D67-4D24-A121-8C4A96451D85}" srcOrd="1" destOrd="0" parTransId="{D1997EEF-E579-4F67-B80C-BAD61CC66FA9}" sibTransId="{5F37DBCC-58FB-4667-9108-D8E72B5BA99C}"/>
    <dgm:cxn modelId="{CB7D3DEB-B5C1-4B31-8E11-5F9A12D6A5BA}" type="presOf" srcId="{09DB8F2C-BD46-43CE-BDAD-575C1AA634A4}" destId="{C51C3C8C-1281-436F-86CB-F1BFEEDD34A5}" srcOrd="0" destOrd="0" presId="urn:microsoft.com/office/officeart/2005/8/layout/vList2"/>
    <dgm:cxn modelId="{2A09A8FE-71AC-46E0-AD72-291FECF74FCC}" type="presOf" srcId="{74412BA1-A289-4E05-B320-417F034F9588}" destId="{B58B1FE4-4DA7-4477-8E75-4D4BAF7E287A}" srcOrd="0" destOrd="0" presId="urn:microsoft.com/office/officeart/2005/8/layout/vList2"/>
    <dgm:cxn modelId="{C86B86C1-B187-4F20-9AAB-F05162D43A9E}" type="presParOf" srcId="{A93AADA4-D4AB-48CF-A332-C5A2E362DB5F}" destId="{C51C3C8C-1281-436F-86CB-F1BFEEDD34A5}" srcOrd="0" destOrd="0" presId="urn:microsoft.com/office/officeart/2005/8/layout/vList2"/>
    <dgm:cxn modelId="{2A65BA02-D440-41E7-8153-2357FCB059A5}" type="presParOf" srcId="{A93AADA4-D4AB-48CF-A332-C5A2E362DB5F}" destId="{B58B1FE4-4DA7-4477-8E75-4D4BAF7E287A}" srcOrd="1" destOrd="0" presId="urn:microsoft.com/office/officeart/2005/8/layout/vList2"/>
    <dgm:cxn modelId="{DCFEC59C-40A4-49F5-A3BE-616CD57A28F0}" type="presParOf" srcId="{A93AADA4-D4AB-48CF-A332-C5A2E362DB5F}" destId="{33E4DB36-32F8-48CF-9EB4-8434B397755A}" srcOrd="2" destOrd="0" presId="urn:microsoft.com/office/officeart/2005/8/layout/vList2"/>
    <dgm:cxn modelId="{14F7E8CC-E2FE-4271-920A-6AABEC9D9C5A}" type="presParOf" srcId="{A93AADA4-D4AB-48CF-A332-C5A2E362DB5F}" destId="{3E4EAF7F-1636-4BB2-B1E2-5815A51603A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99A727-B585-48E2-948E-534786393447}"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54F0CCCC-0904-49CC-88C5-A8420B4ADFB6}">
      <dgm:prSet/>
      <dgm:spPr/>
      <dgm:t>
        <a:bodyPr/>
        <a:lstStyle/>
        <a:p>
          <a:r>
            <a:rPr lang="en-US"/>
            <a:t>Multiple Regression</a:t>
          </a:r>
        </a:p>
      </dgm:t>
    </dgm:pt>
    <dgm:pt modelId="{00D9EAE5-C76C-4176-A5DF-C5B9E55F5066}" type="parTrans" cxnId="{8D8CC034-77C7-482A-9445-DCB386A8365A}">
      <dgm:prSet/>
      <dgm:spPr/>
      <dgm:t>
        <a:bodyPr/>
        <a:lstStyle/>
        <a:p>
          <a:endParaRPr lang="en-US"/>
        </a:p>
      </dgm:t>
    </dgm:pt>
    <dgm:pt modelId="{A27B76D3-6446-4479-B7D3-803910C22B47}" type="sibTrans" cxnId="{8D8CC034-77C7-482A-9445-DCB386A8365A}">
      <dgm:prSet/>
      <dgm:spPr/>
      <dgm:t>
        <a:bodyPr/>
        <a:lstStyle/>
        <a:p>
          <a:endParaRPr lang="en-US"/>
        </a:p>
      </dgm:t>
    </dgm:pt>
    <dgm:pt modelId="{6F1DC856-F523-4AB9-8F5F-1D9DE8C817EC}">
      <dgm:prSet/>
      <dgm:spPr/>
      <dgm:t>
        <a:bodyPr/>
        <a:lstStyle/>
        <a:p>
          <a:r>
            <a:rPr lang="en-US"/>
            <a:t>Popular forecasting model</a:t>
          </a:r>
        </a:p>
      </dgm:t>
    </dgm:pt>
    <dgm:pt modelId="{850170E7-89C4-487D-8612-98DDCF6B95C7}" type="parTrans" cxnId="{34F95878-B0AB-4E95-829E-73422F5A0969}">
      <dgm:prSet/>
      <dgm:spPr/>
      <dgm:t>
        <a:bodyPr/>
        <a:lstStyle/>
        <a:p>
          <a:endParaRPr lang="en-US"/>
        </a:p>
      </dgm:t>
    </dgm:pt>
    <dgm:pt modelId="{07F9E709-EF11-4461-96C0-10EB6C28BEC0}" type="sibTrans" cxnId="{34F95878-B0AB-4E95-829E-73422F5A0969}">
      <dgm:prSet/>
      <dgm:spPr/>
      <dgm:t>
        <a:bodyPr/>
        <a:lstStyle/>
        <a:p>
          <a:endParaRPr lang="en-US"/>
        </a:p>
      </dgm:t>
    </dgm:pt>
    <dgm:pt modelId="{BE22104C-D8AC-41CB-9059-705AA5D568CF}">
      <dgm:prSet/>
      <dgm:spPr/>
      <dgm:t>
        <a:bodyPr/>
        <a:lstStyle/>
        <a:p>
          <a:r>
            <a:rPr lang="en-US"/>
            <a:t>Forecasts revenue as a function of one or more independent variables</a:t>
          </a:r>
        </a:p>
      </dgm:t>
    </dgm:pt>
    <dgm:pt modelId="{B5CDBFE4-FCAA-419E-8882-651C29073E44}" type="parTrans" cxnId="{510F4E33-AC75-4474-AA48-564478628D47}">
      <dgm:prSet/>
      <dgm:spPr/>
      <dgm:t>
        <a:bodyPr/>
        <a:lstStyle/>
        <a:p>
          <a:endParaRPr lang="en-US"/>
        </a:p>
      </dgm:t>
    </dgm:pt>
    <dgm:pt modelId="{3E9B7CB7-09E3-4673-8F72-B8613EC43483}" type="sibTrans" cxnId="{510F4E33-AC75-4474-AA48-564478628D47}">
      <dgm:prSet/>
      <dgm:spPr/>
      <dgm:t>
        <a:bodyPr/>
        <a:lstStyle/>
        <a:p>
          <a:endParaRPr lang="en-US"/>
        </a:p>
      </dgm:t>
    </dgm:pt>
    <dgm:pt modelId="{B8A9D13A-DB75-4922-B84D-3C63CD6938AA}">
      <dgm:prSet/>
      <dgm:spPr/>
      <dgm:t>
        <a:bodyPr/>
        <a:lstStyle/>
        <a:p>
          <a:r>
            <a:rPr lang="en-US"/>
            <a:t>Each revenue source variable is independent of others</a:t>
          </a:r>
        </a:p>
      </dgm:t>
    </dgm:pt>
    <dgm:pt modelId="{DCDC8F00-2D2B-47C1-91B3-0F7D1AADD2BD}" type="parTrans" cxnId="{5518A9E5-6F6F-4F4F-8613-4BD8B69A4528}">
      <dgm:prSet/>
      <dgm:spPr/>
      <dgm:t>
        <a:bodyPr/>
        <a:lstStyle/>
        <a:p>
          <a:endParaRPr lang="en-US"/>
        </a:p>
      </dgm:t>
    </dgm:pt>
    <dgm:pt modelId="{80F980C0-7120-47EE-98D6-B3EDC5BBFB83}" type="sibTrans" cxnId="{5518A9E5-6F6F-4F4F-8613-4BD8B69A4528}">
      <dgm:prSet/>
      <dgm:spPr/>
      <dgm:t>
        <a:bodyPr/>
        <a:lstStyle/>
        <a:p>
          <a:endParaRPr lang="en-US"/>
        </a:p>
      </dgm:t>
    </dgm:pt>
    <dgm:pt modelId="{607186E4-1370-41BF-840E-B783C7836B6D}">
      <dgm:prSet/>
      <dgm:spPr/>
      <dgm:t>
        <a:bodyPr/>
        <a:lstStyle/>
        <a:p>
          <a:r>
            <a:rPr lang="en-US"/>
            <a:t>Econometric modeling</a:t>
          </a:r>
        </a:p>
      </dgm:t>
    </dgm:pt>
    <dgm:pt modelId="{2715DB84-C583-488D-A45F-CEA100349700}" type="parTrans" cxnId="{24786269-D665-4A47-B974-2EB47E252875}">
      <dgm:prSet/>
      <dgm:spPr/>
      <dgm:t>
        <a:bodyPr/>
        <a:lstStyle/>
        <a:p>
          <a:endParaRPr lang="en-US"/>
        </a:p>
      </dgm:t>
    </dgm:pt>
    <dgm:pt modelId="{44A78EE3-957F-423E-A65C-3F4A853568F4}" type="sibTrans" cxnId="{24786269-D665-4A47-B974-2EB47E252875}">
      <dgm:prSet/>
      <dgm:spPr/>
      <dgm:t>
        <a:bodyPr/>
        <a:lstStyle/>
        <a:p>
          <a:endParaRPr lang="en-US"/>
        </a:p>
      </dgm:t>
    </dgm:pt>
    <dgm:pt modelId="{756E2CEE-29E2-4A7A-96C9-0F4B8A35855F}">
      <dgm:prSet/>
      <dgm:spPr/>
      <dgm:t>
        <a:bodyPr/>
        <a:lstStyle/>
        <a:p>
          <a:r>
            <a:rPr lang="en-US"/>
            <a:t>Models can be expensive</a:t>
          </a:r>
        </a:p>
      </dgm:t>
    </dgm:pt>
    <dgm:pt modelId="{D583EFCB-2F4D-498B-AE89-01CD2FD8DBCB}" type="parTrans" cxnId="{39A06C90-44B8-4607-A6A8-F7D1E93B32FB}">
      <dgm:prSet/>
      <dgm:spPr/>
      <dgm:t>
        <a:bodyPr/>
        <a:lstStyle/>
        <a:p>
          <a:endParaRPr lang="en-US"/>
        </a:p>
      </dgm:t>
    </dgm:pt>
    <dgm:pt modelId="{618F879D-FF0B-4E04-82CD-9B3F715A5096}" type="sibTrans" cxnId="{39A06C90-44B8-4607-A6A8-F7D1E93B32FB}">
      <dgm:prSet/>
      <dgm:spPr/>
      <dgm:t>
        <a:bodyPr/>
        <a:lstStyle/>
        <a:p>
          <a:endParaRPr lang="en-US"/>
        </a:p>
      </dgm:t>
    </dgm:pt>
    <dgm:pt modelId="{C7FEEDB5-5CB0-4766-8EDC-8AA19C854235}">
      <dgm:prSet/>
      <dgm:spPr/>
      <dgm:t>
        <a:bodyPr/>
        <a:lstStyle/>
        <a:p>
          <a:r>
            <a:rPr lang="en-US"/>
            <a:t>Used for larger more complicated local economies</a:t>
          </a:r>
        </a:p>
      </dgm:t>
    </dgm:pt>
    <dgm:pt modelId="{5E3DF73E-D134-4967-ACB2-84071EAC5F52}" type="parTrans" cxnId="{9C77C57B-2DFF-4DF3-8AA7-B983D992A9F9}">
      <dgm:prSet/>
      <dgm:spPr/>
      <dgm:t>
        <a:bodyPr/>
        <a:lstStyle/>
        <a:p>
          <a:endParaRPr lang="en-US"/>
        </a:p>
      </dgm:t>
    </dgm:pt>
    <dgm:pt modelId="{56C409A7-DF4B-4684-83D5-D98806DA040C}" type="sibTrans" cxnId="{9C77C57B-2DFF-4DF3-8AA7-B983D992A9F9}">
      <dgm:prSet/>
      <dgm:spPr/>
      <dgm:t>
        <a:bodyPr/>
        <a:lstStyle/>
        <a:p>
          <a:endParaRPr lang="en-US"/>
        </a:p>
      </dgm:t>
    </dgm:pt>
    <dgm:pt modelId="{CF113474-27CA-4BB0-9AB1-5F925F26FEEF}">
      <dgm:prSet/>
      <dgm:spPr/>
      <dgm:t>
        <a:bodyPr/>
        <a:lstStyle/>
        <a:p>
          <a:r>
            <a:rPr lang="en-US"/>
            <a:t>Used for revenue sources  that are impacted by various factors such as per capita income, inflation, population changes, etc.</a:t>
          </a:r>
        </a:p>
      </dgm:t>
    </dgm:pt>
    <dgm:pt modelId="{CBDC22F3-C9FF-49B5-A061-14F08EA2DBB9}" type="parTrans" cxnId="{46A19806-501F-42FD-9566-D3F395F81909}">
      <dgm:prSet/>
      <dgm:spPr/>
      <dgm:t>
        <a:bodyPr/>
        <a:lstStyle/>
        <a:p>
          <a:endParaRPr lang="en-US"/>
        </a:p>
      </dgm:t>
    </dgm:pt>
    <dgm:pt modelId="{13171946-86B6-4F28-A255-61B683D7E40A}" type="sibTrans" cxnId="{46A19806-501F-42FD-9566-D3F395F81909}">
      <dgm:prSet/>
      <dgm:spPr/>
      <dgm:t>
        <a:bodyPr/>
        <a:lstStyle/>
        <a:p>
          <a:endParaRPr lang="en-US"/>
        </a:p>
      </dgm:t>
    </dgm:pt>
    <dgm:pt modelId="{0E27476D-6731-4AC4-9840-B7BC0D53CDB1}" type="pres">
      <dgm:prSet presAssocID="{1799A727-B585-48E2-948E-534786393447}" presName="linear" presStyleCnt="0">
        <dgm:presLayoutVars>
          <dgm:dir/>
          <dgm:animLvl val="lvl"/>
          <dgm:resizeHandles val="exact"/>
        </dgm:presLayoutVars>
      </dgm:prSet>
      <dgm:spPr/>
    </dgm:pt>
    <dgm:pt modelId="{60329764-2A1F-4365-91CC-E8090DB368EE}" type="pres">
      <dgm:prSet presAssocID="{54F0CCCC-0904-49CC-88C5-A8420B4ADFB6}" presName="parentLin" presStyleCnt="0"/>
      <dgm:spPr/>
    </dgm:pt>
    <dgm:pt modelId="{61996EFF-1E24-4B24-A4B3-FB775347819A}" type="pres">
      <dgm:prSet presAssocID="{54F0CCCC-0904-49CC-88C5-A8420B4ADFB6}" presName="parentLeftMargin" presStyleLbl="node1" presStyleIdx="0" presStyleCnt="2"/>
      <dgm:spPr/>
    </dgm:pt>
    <dgm:pt modelId="{22CD82D5-08A2-4E31-88E4-3A176E5CABDF}" type="pres">
      <dgm:prSet presAssocID="{54F0CCCC-0904-49CC-88C5-A8420B4ADFB6}" presName="parentText" presStyleLbl="node1" presStyleIdx="0" presStyleCnt="2">
        <dgm:presLayoutVars>
          <dgm:chMax val="0"/>
          <dgm:bulletEnabled val="1"/>
        </dgm:presLayoutVars>
      </dgm:prSet>
      <dgm:spPr/>
    </dgm:pt>
    <dgm:pt modelId="{19C0BB60-CA0E-46FE-9DF4-DC30EC340623}" type="pres">
      <dgm:prSet presAssocID="{54F0CCCC-0904-49CC-88C5-A8420B4ADFB6}" presName="negativeSpace" presStyleCnt="0"/>
      <dgm:spPr/>
    </dgm:pt>
    <dgm:pt modelId="{DBF52EC6-DD25-476D-A927-47B155DA7B4D}" type="pres">
      <dgm:prSet presAssocID="{54F0CCCC-0904-49CC-88C5-A8420B4ADFB6}" presName="childText" presStyleLbl="conFgAcc1" presStyleIdx="0" presStyleCnt="2">
        <dgm:presLayoutVars>
          <dgm:bulletEnabled val="1"/>
        </dgm:presLayoutVars>
      </dgm:prSet>
      <dgm:spPr/>
    </dgm:pt>
    <dgm:pt modelId="{7808BC19-6DD4-4B50-878A-2CBDF7CE505C}" type="pres">
      <dgm:prSet presAssocID="{A27B76D3-6446-4479-B7D3-803910C22B47}" presName="spaceBetweenRectangles" presStyleCnt="0"/>
      <dgm:spPr/>
    </dgm:pt>
    <dgm:pt modelId="{A48B77C8-E366-4C75-B9BF-DB3430215FB1}" type="pres">
      <dgm:prSet presAssocID="{607186E4-1370-41BF-840E-B783C7836B6D}" presName="parentLin" presStyleCnt="0"/>
      <dgm:spPr/>
    </dgm:pt>
    <dgm:pt modelId="{A7FA3580-6C56-4597-8213-79178AF6528D}" type="pres">
      <dgm:prSet presAssocID="{607186E4-1370-41BF-840E-B783C7836B6D}" presName="parentLeftMargin" presStyleLbl="node1" presStyleIdx="0" presStyleCnt="2"/>
      <dgm:spPr/>
    </dgm:pt>
    <dgm:pt modelId="{F3BB2B44-476E-4AC9-9AEB-E011E99C7D29}" type="pres">
      <dgm:prSet presAssocID="{607186E4-1370-41BF-840E-B783C7836B6D}" presName="parentText" presStyleLbl="node1" presStyleIdx="1" presStyleCnt="2">
        <dgm:presLayoutVars>
          <dgm:chMax val="0"/>
          <dgm:bulletEnabled val="1"/>
        </dgm:presLayoutVars>
      </dgm:prSet>
      <dgm:spPr/>
    </dgm:pt>
    <dgm:pt modelId="{AEDB5DA8-B25D-4845-9D68-F3E3F167E47A}" type="pres">
      <dgm:prSet presAssocID="{607186E4-1370-41BF-840E-B783C7836B6D}" presName="negativeSpace" presStyleCnt="0"/>
      <dgm:spPr/>
    </dgm:pt>
    <dgm:pt modelId="{62986C63-C180-496E-B799-9EEE5CF0DDAC}" type="pres">
      <dgm:prSet presAssocID="{607186E4-1370-41BF-840E-B783C7836B6D}" presName="childText" presStyleLbl="conFgAcc1" presStyleIdx="1" presStyleCnt="2">
        <dgm:presLayoutVars>
          <dgm:bulletEnabled val="1"/>
        </dgm:presLayoutVars>
      </dgm:prSet>
      <dgm:spPr/>
    </dgm:pt>
  </dgm:ptLst>
  <dgm:cxnLst>
    <dgm:cxn modelId="{46A19806-501F-42FD-9566-D3F395F81909}" srcId="{607186E4-1370-41BF-840E-B783C7836B6D}" destId="{CF113474-27CA-4BB0-9AB1-5F925F26FEEF}" srcOrd="2" destOrd="0" parTransId="{CBDC22F3-C9FF-49B5-A061-14F08EA2DBB9}" sibTransId="{13171946-86B6-4F28-A255-61B683D7E40A}"/>
    <dgm:cxn modelId="{CE1C6317-1827-48FB-8759-715F32693D8B}" type="presOf" srcId="{C7FEEDB5-5CB0-4766-8EDC-8AA19C854235}" destId="{62986C63-C180-496E-B799-9EEE5CF0DDAC}" srcOrd="0" destOrd="1" presId="urn:microsoft.com/office/officeart/2005/8/layout/list1"/>
    <dgm:cxn modelId="{510F4E33-AC75-4474-AA48-564478628D47}" srcId="{54F0CCCC-0904-49CC-88C5-A8420B4ADFB6}" destId="{BE22104C-D8AC-41CB-9059-705AA5D568CF}" srcOrd="1" destOrd="0" parTransId="{B5CDBFE4-FCAA-419E-8882-651C29073E44}" sibTransId="{3E9B7CB7-09E3-4673-8F72-B8613EC43483}"/>
    <dgm:cxn modelId="{8D8CC034-77C7-482A-9445-DCB386A8365A}" srcId="{1799A727-B585-48E2-948E-534786393447}" destId="{54F0CCCC-0904-49CC-88C5-A8420B4ADFB6}" srcOrd="0" destOrd="0" parTransId="{00D9EAE5-C76C-4176-A5DF-C5B9E55F5066}" sibTransId="{A27B76D3-6446-4479-B7D3-803910C22B47}"/>
    <dgm:cxn modelId="{B8554E42-F1A6-49C8-BCDD-F89C39544AC6}" type="presOf" srcId="{54F0CCCC-0904-49CC-88C5-A8420B4ADFB6}" destId="{22CD82D5-08A2-4E31-88E4-3A176E5CABDF}" srcOrd="1" destOrd="0" presId="urn:microsoft.com/office/officeart/2005/8/layout/list1"/>
    <dgm:cxn modelId="{8B7E1D48-46D1-4A2A-8902-A89F845BF221}" type="presOf" srcId="{6F1DC856-F523-4AB9-8F5F-1D9DE8C817EC}" destId="{DBF52EC6-DD25-476D-A927-47B155DA7B4D}" srcOrd="0" destOrd="0" presId="urn:microsoft.com/office/officeart/2005/8/layout/list1"/>
    <dgm:cxn modelId="{24786269-D665-4A47-B974-2EB47E252875}" srcId="{1799A727-B585-48E2-948E-534786393447}" destId="{607186E4-1370-41BF-840E-B783C7836B6D}" srcOrd="1" destOrd="0" parTransId="{2715DB84-C583-488D-A45F-CEA100349700}" sibTransId="{44A78EE3-957F-423E-A65C-3F4A853568F4}"/>
    <dgm:cxn modelId="{E89F4A54-BFD4-4968-AE14-F5580B6ACBCC}" type="presOf" srcId="{607186E4-1370-41BF-840E-B783C7836B6D}" destId="{A7FA3580-6C56-4597-8213-79178AF6528D}" srcOrd="0" destOrd="0" presId="urn:microsoft.com/office/officeart/2005/8/layout/list1"/>
    <dgm:cxn modelId="{1834B077-2B49-4845-B73A-DB84ADB22BAE}" type="presOf" srcId="{54F0CCCC-0904-49CC-88C5-A8420B4ADFB6}" destId="{61996EFF-1E24-4B24-A4B3-FB775347819A}" srcOrd="0" destOrd="0" presId="urn:microsoft.com/office/officeart/2005/8/layout/list1"/>
    <dgm:cxn modelId="{34F95878-B0AB-4E95-829E-73422F5A0969}" srcId="{54F0CCCC-0904-49CC-88C5-A8420B4ADFB6}" destId="{6F1DC856-F523-4AB9-8F5F-1D9DE8C817EC}" srcOrd="0" destOrd="0" parTransId="{850170E7-89C4-487D-8612-98DDCF6B95C7}" sibTransId="{07F9E709-EF11-4461-96C0-10EB6C28BEC0}"/>
    <dgm:cxn modelId="{68E28D5A-01D2-479B-933B-7EB725EDF8AE}" type="presOf" srcId="{BE22104C-D8AC-41CB-9059-705AA5D568CF}" destId="{DBF52EC6-DD25-476D-A927-47B155DA7B4D}" srcOrd="0" destOrd="1" presId="urn:microsoft.com/office/officeart/2005/8/layout/list1"/>
    <dgm:cxn modelId="{9C77C57B-2DFF-4DF3-8AA7-B983D992A9F9}" srcId="{607186E4-1370-41BF-840E-B783C7836B6D}" destId="{C7FEEDB5-5CB0-4766-8EDC-8AA19C854235}" srcOrd="1" destOrd="0" parTransId="{5E3DF73E-D134-4967-ACB2-84071EAC5F52}" sibTransId="{56C409A7-DF4B-4684-83D5-D98806DA040C}"/>
    <dgm:cxn modelId="{DD887884-8D71-44B8-B06B-8EA4BD92A1FB}" type="presOf" srcId="{756E2CEE-29E2-4A7A-96C9-0F4B8A35855F}" destId="{62986C63-C180-496E-B799-9EEE5CF0DDAC}" srcOrd="0" destOrd="0" presId="urn:microsoft.com/office/officeart/2005/8/layout/list1"/>
    <dgm:cxn modelId="{39A06C90-44B8-4607-A6A8-F7D1E93B32FB}" srcId="{607186E4-1370-41BF-840E-B783C7836B6D}" destId="{756E2CEE-29E2-4A7A-96C9-0F4B8A35855F}" srcOrd="0" destOrd="0" parTransId="{D583EFCB-2F4D-498B-AE89-01CD2FD8DBCB}" sibTransId="{618F879D-FF0B-4E04-82CD-9B3F715A5096}"/>
    <dgm:cxn modelId="{AC18F8B7-818E-4ED9-9328-FC482E6DCB04}" type="presOf" srcId="{CF113474-27CA-4BB0-9AB1-5F925F26FEEF}" destId="{62986C63-C180-496E-B799-9EEE5CF0DDAC}" srcOrd="0" destOrd="2" presId="urn:microsoft.com/office/officeart/2005/8/layout/list1"/>
    <dgm:cxn modelId="{5518A9E5-6F6F-4F4F-8613-4BD8B69A4528}" srcId="{54F0CCCC-0904-49CC-88C5-A8420B4ADFB6}" destId="{B8A9D13A-DB75-4922-B84D-3C63CD6938AA}" srcOrd="2" destOrd="0" parTransId="{DCDC8F00-2D2B-47C1-91B3-0F7D1AADD2BD}" sibTransId="{80F980C0-7120-47EE-98D6-B3EDC5BBFB83}"/>
    <dgm:cxn modelId="{D5703BEF-AB12-49E8-A932-600BE6848597}" type="presOf" srcId="{B8A9D13A-DB75-4922-B84D-3C63CD6938AA}" destId="{DBF52EC6-DD25-476D-A927-47B155DA7B4D}" srcOrd="0" destOrd="2" presId="urn:microsoft.com/office/officeart/2005/8/layout/list1"/>
    <dgm:cxn modelId="{6693BFEF-BDA4-4AF0-9209-F27046B1DDCA}" type="presOf" srcId="{607186E4-1370-41BF-840E-B783C7836B6D}" destId="{F3BB2B44-476E-4AC9-9AEB-E011E99C7D29}" srcOrd="1" destOrd="0" presId="urn:microsoft.com/office/officeart/2005/8/layout/list1"/>
    <dgm:cxn modelId="{D4A3EEF7-8713-4CD5-B00D-7F3D9827A8E5}" type="presOf" srcId="{1799A727-B585-48E2-948E-534786393447}" destId="{0E27476D-6731-4AC4-9840-B7BC0D53CDB1}" srcOrd="0" destOrd="0" presId="urn:microsoft.com/office/officeart/2005/8/layout/list1"/>
    <dgm:cxn modelId="{CDD9CD9F-E4D4-41FC-BA9B-4E3FE9512344}" type="presParOf" srcId="{0E27476D-6731-4AC4-9840-B7BC0D53CDB1}" destId="{60329764-2A1F-4365-91CC-E8090DB368EE}" srcOrd="0" destOrd="0" presId="urn:microsoft.com/office/officeart/2005/8/layout/list1"/>
    <dgm:cxn modelId="{6C5B0369-53E1-403D-A9DA-402706C6FB28}" type="presParOf" srcId="{60329764-2A1F-4365-91CC-E8090DB368EE}" destId="{61996EFF-1E24-4B24-A4B3-FB775347819A}" srcOrd="0" destOrd="0" presId="urn:microsoft.com/office/officeart/2005/8/layout/list1"/>
    <dgm:cxn modelId="{BEF46621-71A7-4A9C-9724-474DE2456B7D}" type="presParOf" srcId="{60329764-2A1F-4365-91CC-E8090DB368EE}" destId="{22CD82D5-08A2-4E31-88E4-3A176E5CABDF}" srcOrd="1" destOrd="0" presId="urn:microsoft.com/office/officeart/2005/8/layout/list1"/>
    <dgm:cxn modelId="{F59AD888-1DE9-46A5-860F-DEF631AF874B}" type="presParOf" srcId="{0E27476D-6731-4AC4-9840-B7BC0D53CDB1}" destId="{19C0BB60-CA0E-46FE-9DF4-DC30EC340623}" srcOrd="1" destOrd="0" presId="urn:microsoft.com/office/officeart/2005/8/layout/list1"/>
    <dgm:cxn modelId="{EB9867AD-AD09-4D30-929F-C9A202D2A972}" type="presParOf" srcId="{0E27476D-6731-4AC4-9840-B7BC0D53CDB1}" destId="{DBF52EC6-DD25-476D-A927-47B155DA7B4D}" srcOrd="2" destOrd="0" presId="urn:microsoft.com/office/officeart/2005/8/layout/list1"/>
    <dgm:cxn modelId="{BD693808-9E78-4545-A128-6C58D80F9DBD}" type="presParOf" srcId="{0E27476D-6731-4AC4-9840-B7BC0D53CDB1}" destId="{7808BC19-6DD4-4B50-878A-2CBDF7CE505C}" srcOrd="3" destOrd="0" presId="urn:microsoft.com/office/officeart/2005/8/layout/list1"/>
    <dgm:cxn modelId="{989FE8F4-500B-4B4D-89B8-AA78D4B2407D}" type="presParOf" srcId="{0E27476D-6731-4AC4-9840-B7BC0D53CDB1}" destId="{A48B77C8-E366-4C75-B9BF-DB3430215FB1}" srcOrd="4" destOrd="0" presId="urn:microsoft.com/office/officeart/2005/8/layout/list1"/>
    <dgm:cxn modelId="{7FA394F5-4132-4418-B98E-B903586EBCAE}" type="presParOf" srcId="{A48B77C8-E366-4C75-B9BF-DB3430215FB1}" destId="{A7FA3580-6C56-4597-8213-79178AF6528D}" srcOrd="0" destOrd="0" presId="urn:microsoft.com/office/officeart/2005/8/layout/list1"/>
    <dgm:cxn modelId="{BF18FEE2-B044-430D-A602-C4BCA8DEDEBD}" type="presParOf" srcId="{A48B77C8-E366-4C75-B9BF-DB3430215FB1}" destId="{F3BB2B44-476E-4AC9-9AEB-E011E99C7D29}" srcOrd="1" destOrd="0" presId="urn:microsoft.com/office/officeart/2005/8/layout/list1"/>
    <dgm:cxn modelId="{263A57C9-D462-40AB-A81F-222D50D6D1A2}" type="presParOf" srcId="{0E27476D-6731-4AC4-9840-B7BC0D53CDB1}" destId="{AEDB5DA8-B25D-4845-9D68-F3E3F167E47A}" srcOrd="5" destOrd="0" presId="urn:microsoft.com/office/officeart/2005/8/layout/list1"/>
    <dgm:cxn modelId="{F5173D49-DDCA-4F51-BDCD-78E5BE8C3AD9}" type="presParOf" srcId="{0E27476D-6731-4AC4-9840-B7BC0D53CDB1}" destId="{62986C63-C180-496E-B799-9EEE5CF0DDAC}"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3CF9FB-0E94-496E-B260-8324B999941F}"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73CD349-C4C5-4A34-B095-5317132EC0BB}">
      <dgm:prSet/>
      <dgm:spPr/>
      <dgm:t>
        <a:bodyPr/>
        <a:lstStyle/>
        <a:p>
          <a:pPr>
            <a:lnSpc>
              <a:spcPct val="100000"/>
            </a:lnSpc>
          </a:pPr>
          <a:r>
            <a:rPr lang="en-US" dirty="0"/>
            <a:t>Whatever type you use, it should be easy to understand, transparent and structured.</a:t>
          </a:r>
        </a:p>
      </dgm:t>
    </dgm:pt>
    <dgm:pt modelId="{5B9D9321-6A61-48D5-B3E9-18D4D5144F02}" type="parTrans" cxnId="{D64AD5F7-5FAD-4107-AB2E-FD08F6B03585}">
      <dgm:prSet/>
      <dgm:spPr/>
      <dgm:t>
        <a:bodyPr/>
        <a:lstStyle/>
        <a:p>
          <a:endParaRPr lang="en-US"/>
        </a:p>
      </dgm:t>
    </dgm:pt>
    <dgm:pt modelId="{D2D86F2B-CFF3-4F21-B58B-D72B32980D4D}" type="sibTrans" cxnId="{D64AD5F7-5FAD-4107-AB2E-FD08F6B03585}">
      <dgm:prSet/>
      <dgm:spPr/>
      <dgm:t>
        <a:bodyPr/>
        <a:lstStyle/>
        <a:p>
          <a:endParaRPr lang="en-US"/>
        </a:p>
      </dgm:t>
    </dgm:pt>
    <dgm:pt modelId="{E19F960A-3EC0-40AA-9689-8B12D8F8132B}">
      <dgm:prSet custT="1"/>
      <dgm:spPr/>
      <dgm:t>
        <a:bodyPr/>
        <a:lstStyle/>
        <a:p>
          <a:pPr>
            <a:lnSpc>
              <a:spcPct val="100000"/>
            </a:lnSpc>
          </a:pPr>
          <a:r>
            <a:rPr lang="en-US" sz="1400" dirty="0"/>
            <a:t>Forecast research has found “Statistically sophisticated or complex methods do not necessarily produce more accurate forecasts than simpler ones.”*</a:t>
          </a:r>
        </a:p>
      </dgm:t>
    </dgm:pt>
    <dgm:pt modelId="{4C6E9423-14EB-42C7-8146-4341A67D7F35}" type="parTrans" cxnId="{2261FED4-B1DC-4E86-97E6-79FCEC7C7561}">
      <dgm:prSet/>
      <dgm:spPr/>
      <dgm:t>
        <a:bodyPr/>
        <a:lstStyle/>
        <a:p>
          <a:endParaRPr lang="en-US"/>
        </a:p>
      </dgm:t>
    </dgm:pt>
    <dgm:pt modelId="{FC0B8DFD-04DE-4D4F-91B5-0299A2A3E4D4}" type="sibTrans" cxnId="{2261FED4-B1DC-4E86-97E6-79FCEC7C7561}">
      <dgm:prSet/>
      <dgm:spPr/>
      <dgm:t>
        <a:bodyPr/>
        <a:lstStyle/>
        <a:p>
          <a:endParaRPr lang="en-US"/>
        </a:p>
      </dgm:t>
    </dgm:pt>
    <dgm:pt modelId="{77985F80-C662-41D8-8BCF-D7D5054C6706}" type="pres">
      <dgm:prSet presAssocID="{D43CF9FB-0E94-496E-B260-8324B999941F}" presName="root" presStyleCnt="0">
        <dgm:presLayoutVars>
          <dgm:dir/>
          <dgm:resizeHandles val="exact"/>
        </dgm:presLayoutVars>
      </dgm:prSet>
      <dgm:spPr/>
    </dgm:pt>
    <dgm:pt modelId="{368E4F61-6258-48B5-B89E-4FF3DABE314F}" type="pres">
      <dgm:prSet presAssocID="{673CD349-C4C5-4A34-B095-5317132EC0BB}" presName="compNode" presStyleCnt="0"/>
      <dgm:spPr/>
    </dgm:pt>
    <dgm:pt modelId="{60532FCF-7B8B-4069-8F96-4E8A710B83AD}" type="pres">
      <dgm:prSet presAssocID="{673CD349-C4C5-4A34-B095-5317132EC0B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061529BD-268F-43EF-970B-684824AAF169}" type="pres">
      <dgm:prSet presAssocID="{673CD349-C4C5-4A34-B095-5317132EC0BB}" presName="spaceRect" presStyleCnt="0"/>
      <dgm:spPr/>
    </dgm:pt>
    <dgm:pt modelId="{2D98D700-6ECD-45AF-92D7-4069F7C9DAD1}" type="pres">
      <dgm:prSet presAssocID="{673CD349-C4C5-4A34-B095-5317132EC0BB}" presName="textRect" presStyleLbl="revTx" presStyleIdx="0" presStyleCnt="2">
        <dgm:presLayoutVars>
          <dgm:chMax val="1"/>
          <dgm:chPref val="1"/>
        </dgm:presLayoutVars>
      </dgm:prSet>
      <dgm:spPr/>
    </dgm:pt>
    <dgm:pt modelId="{C246468E-1DD9-46D4-9680-C8258B31A85C}" type="pres">
      <dgm:prSet presAssocID="{D2D86F2B-CFF3-4F21-B58B-D72B32980D4D}" presName="sibTrans" presStyleCnt="0"/>
      <dgm:spPr/>
    </dgm:pt>
    <dgm:pt modelId="{BFF6D59D-F1C4-4F31-AC37-C8A9D82BE2EA}" type="pres">
      <dgm:prSet presAssocID="{E19F960A-3EC0-40AA-9689-8B12D8F8132B}" presName="compNode" presStyleCnt="0"/>
      <dgm:spPr/>
    </dgm:pt>
    <dgm:pt modelId="{6E67225E-FEE4-44FC-BEFE-F354086DCF56}" type="pres">
      <dgm:prSet presAssocID="{E19F960A-3EC0-40AA-9689-8B12D8F813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atistics"/>
        </a:ext>
      </dgm:extLst>
    </dgm:pt>
    <dgm:pt modelId="{6B52D972-FE71-42B8-96DF-46620C2F01D5}" type="pres">
      <dgm:prSet presAssocID="{E19F960A-3EC0-40AA-9689-8B12D8F8132B}" presName="spaceRect" presStyleCnt="0"/>
      <dgm:spPr/>
    </dgm:pt>
    <dgm:pt modelId="{C71077D1-7D2D-4276-8040-6B1AFDD9C50F}" type="pres">
      <dgm:prSet presAssocID="{E19F960A-3EC0-40AA-9689-8B12D8F8132B}" presName="textRect" presStyleLbl="revTx" presStyleIdx="1" presStyleCnt="2">
        <dgm:presLayoutVars>
          <dgm:chMax val="1"/>
          <dgm:chPref val="1"/>
        </dgm:presLayoutVars>
      </dgm:prSet>
      <dgm:spPr/>
    </dgm:pt>
  </dgm:ptLst>
  <dgm:cxnLst>
    <dgm:cxn modelId="{CCB01C12-2BB1-4124-92EE-1006C729AB6E}" type="presOf" srcId="{673CD349-C4C5-4A34-B095-5317132EC0BB}" destId="{2D98D700-6ECD-45AF-92D7-4069F7C9DAD1}" srcOrd="0" destOrd="0" presId="urn:microsoft.com/office/officeart/2018/2/layout/IconLabelList"/>
    <dgm:cxn modelId="{6CF56A65-6056-474A-85C4-8BEFCEF1DE91}" type="presOf" srcId="{D43CF9FB-0E94-496E-B260-8324B999941F}" destId="{77985F80-C662-41D8-8BCF-D7D5054C6706}" srcOrd="0" destOrd="0" presId="urn:microsoft.com/office/officeart/2018/2/layout/IconLabelList"/>
    <dgm:cxn modelId="{2A08D198-1093-4194-9AC5-B4161F05F1EC}" type="presOf" srcId="{E19F960A-3EC0-40AA-9689-8B12D8F8132B}" destId="{C71077D1-7D2D-4276-8040-6B1AFDD9C50F}" srcOrd="0" destOrd="0" presId="urn:microsoft.com/office/officeart/2018/2/layout/IconLabelList"/>
    <dgm:cxn modelId="{2261FED4-B1DC-4E86-97E6-79FCEC7C7561}" srcId="{D43CF9FB-0E94-496E-B260-8324B999941F}" destId="{E19F960A-3EC0-40AA-9689-8B12D8F8132B}" srcOrd="1" destOrd="0" parTransId="{4C6E9423-14EB-42C7-8146-4341A67D7F35}" sibTransId="{FC0B8DFD-04DE-4D4F-91B5-0299A2A3E4D4}"/>
    <dgm:cxn modelId="{D64AD5F7-5FAD-4107-AB2E-FD08F6B03585}" srcId="{D43CF9FB-0E94-496E-B260-8324B999941F}" destId="{673CD349-C4C5-4A34-B095-5317132EC0BB}" srcOrd="0" destOrd="0" parTransId="{5B9D9321-6A61-48D5-B3E9-18D4D5144F02}" sibTransId="{D2D86F2B-CFF3-4F21-B58B-D72B32980D4D}"/>
    <dgm:cxn modelId="{5BC83B84-E3D3-4277-AB54-9BB0A80B3909}" type="presParOf" srcId="{77985F80-C662-41D8-8BCF-D7D5054C6706}" destId="{368E4F61-6258-48B5-B89E-4FF3DABE314F}" srcOrd="0" destOrd="0" presId="urn:microsoft.com/office/officeart/2018/2/layout/IconLabelList"/>
    <dgm:cxn modelId="{BBE1BDE9-32BA-47CF-B8B6-89D95EEA46CB}" type="presParOf" srcId="{368E4F61-6258-48B5-B89E-4FF3DABE314F}" destId="{60532FCF-7B8B-4069-8F96-4E8A710B83AD}" srcOrd="0" destOrd="0" presId="urn:microsoft.com/office/officeart/2018/2/layout/IconLabelList"/>
    <dgm:cxn modelId="{AD458801-9147-4B66-878E-D00F3B7B1093}" type="presParOf" srcId="{368E4F61-6258-48B5-B89E-4FF3DABE314F}" destId="{061529BD-268F-43EF-970B-684824AAF169}" srcOrd="1" destOrd="0" presId="urn:microsoft.com/office/officeart/2018/2/layout/IconLabelList"/>
    <dgm:cxn modelId="{B5CA5930-7279-4C8F-ADA9-0FCF46504406}" type="presParOf" srcId="{368E4F61-6258-48B5-B89E-4FF3DABE314F}" destId="{2D98D700-6ECD-45AF-92D7-4069F7C9DAD1}" srcOrd="2" destOrd="0" presId="urn:microsoft.com/office/officeart/2018/2/layout/IconLabelList"/>
    <dgm:cxn modelId="{073B6E64-31DD-4E63-BB58-302353CC57C6}" type="presParOf" srcId="{77985F80-C662-41D8-8BCF-D7D5054C6706}" destId="{C246468E-1DD9-46D4-9680-C8258B31A85C}" srcOrd="1" destOrd="0" presId="urn:microsoft.com/office/officeart/2018/2/layout/IconLabelList"/>
    <dgm:cxn modelId="{4B536A67-A28E-4D0A-B3AB-4C01972F6AC4}" type="presParOf" srcId="{77985F80-C662-41D8-8BCF-D7D5054C6706}" destId="{BFF6D59D-F1C4-4F31-AC37-C8A9D82BE2EA}" srcOrd="2" destOrd="0" presId="urn:microsoft.com/office/officeart/2018/2/layout/IconLabelList"/>
    <dgm:cxn modelId="{CFBAD94D-A657-4D1D-997F-DD90D19254AE}" type="presParOf" srcId="{BFF6D59D-F1C4-4F31-AC37-C8A9D82BE2EA}" destId="{6E67225E-FEE4-44FC-BEFE-F354086DCF56}" srcOrd="0" destOrd="0" presId="urn:microsoft.com/office/officeart/2018/2/layout/IconLabelList"/>
    <dgm:cxn modelId="{0B5D4F31-7B69-4260-9ED7-3CECAAA2A16E}" type="presParOf" srcId="{BFF6D59D-F1C4-4F31-AC37-C8A9D82BE2EA}" destId="{6B52D972-FE71-42B8-96DF-46620C2F01D5}" srcOrd="1" destOrd="0" presId="urn:microsoft.com/office/officeart/2018/2/layout/IconLabelList"/>
    <dgm:cxn modelId="{472108BE-55BC-4CE6-AD26-036319B8890D}" type="presParOf" srcId="{BFF6D59D-F1C4-4F31-AC37-C8A9D82BE2EA}" destId="{C71077D1-7D2D-4276-8040-6B1AFDD9C50F}"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4CD6A-8796-490B-A4E6-51FD08FFDE79}">
      <dsp:nvSpPr>
        <dsp:cNvPr id="0" name=""/>
        <dsp:cNvSpPr/>
      </dsp:nvSpPr>
      <dsp:spPr>
        <a:xfrm>
          <a:off x="0" y="24240"/>
          <a:ext cx="6151562" cy="166023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Project out your revenues</a:t>
          </a:r>
        </a:p>
      </dsp:txBody>
      <dsp:txXfrm>
        <a:off x="81046" y="105286"/>
        <a:ext cx="5989470" cy="1498138"/>
      </dsp:txXfrm>
    </dsp:sp>
    <dsp:sp modelId="{FDBC3D43-2428-410C-918C-0F58F788BBFC}">
      <dsp:nvSpPr>
        <dsp:cNvPr id="0" name=""/>
        <dsp:cNvSpPr/>
      </dsp:nvSpPr>
      <dsp:spPr>
        <a:xfrm>
          <a:off x="0" y="1808310"/>
          <a:ext cx="6151562" cy="1660230"/>
        </a:xfrm>
        <a:prstGeom prst="roundRect">
          <a:avLst/>
        </a:prstGeom>
        <a:gradFill rotWithShape="0">
          <a:gsLst>
            <a:gs pos="0">
              <a:schemeClr val="accent2">
                <a:hueOff val="-4979090"/>
                <a:satOff val="26639"/>
                <a:lumOff val="196"/>
                <a:alphaOff val="0"/>
                <a:tint val="97000"/>
                <a:satMod val="100000"/>
                <a:lumMod val="102000"/>
              </a:schemeClr>
            </a:gs>
            <a:gs pos="50000">
              <a:schemeClr val="accent2">
                <a:hueOff val="-4979090"/>
                <a:satOff val="26639"/>
                <a:lumOff val="196"/>
                <a:alphaOff val="0"/>
                <a:shade val="100000"/>
                <a:satMod val="103000"/>
                <a:lumMod val="100000"/>
              </a:schemeClr>
            </a:gs>
            <a:gs pos="100000">
              <a:schemeClr val="accent2">
                <a:hueOff val="-4979090"/>
                <a:satOff val="26639"/>
                <a:lumOff val="19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Expenses-One time versus on-going</a:t>
          </a:r>
        </a:p>
      </dsp:txBody>
      <dsp:txXfrm>
        <a:off x="81046" y="1889356"/>
        <a:ext cx="5989470" cy="1498138"/>
      </dsp:txXfrm>
    </dsp:sp>
    <dsp:sp modelId="{586BED8D-9982-489E-9861-B191CB4E549C}">
      <dsp:nvSpPr>
        <dsp:cNvPr id="0" name=""/>
        <dsp:cNvSpPr/>
      </dsp:nvSpPr>
      <dsp:spPr>
        <a:xfrm>
          <a:off x="0" y="3592380"/>
          <a:ext cx="6151562" cy="1660230"/>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Fund balances</a:t>
          </a:r>
        </a:p>
      </dsp:txBody>
      <dsp:txXfrm>
        <a:off x="81046" y="3673426"/>
        <a:ext cx="5989470" cy="149813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39BBB-D993-4574-A0AE-8EFDB9E350ED}">
      <dsp:nvSpPr>
        <dsp:cNvPr id="0" name=""/>
        <dsp:cNvSpPr/>
      </dsp:nvSpPr>
      <dsp:spPr>
        <a:xfrm>
          <a:off x="0" y="96982"/>
          <a:ext cx="6151562" cy="1221041"/>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Personnel costs are largest portion of operating budget</a:t>
          </a:r>
        </a:p>
      </dsp:txBody>
      <dsp:txXfrm>
        <a:off x="59606" y="156588"/>
        <a:ext cx="6032350" cy="1101829"/>
      </dsp:txXfrm>
    </dsp:sp>
    <dsp:sp modelId="{832A3F22-422E-4FBB-805B-8822713A2A4F}">
      <dsp:nvSpPr>
        <dsp:cNvPr id="0" name=""/>
        <dsp:cNvSpPr/>
      </dsp:nvSpPr>
      <dsp:spPr>
        <a:xfrm>
          <a:off x="0" y="1384263"/>
          <a:ext cx="6151562" cy="1221041"/>
        </a:xfrm>
        <a:prstGeom prst="roundRect">
          <a:avLst/>
        </a:prstGeom>
        <a:gradFill rotWithShape="0">
          <a:gsLst>
            <a:gs pos="0">
              <a:schemeClr val="accent2">
                <a:hueOff val="-3319393"/>
                <a:satOff val="17759"/>
                <a:lumOff val="131"/>
                <a:alphaOff val="0"/>
                <a:tint val="97000"/>
                <a:satMod val="100000"/>
                <a:lumMod val="102000"/>
              </a:schemeClr>
            </a:gs>
            <a:gs pos="50000">
              <a:schemeClr val="accent2">
                <a:hueOff val="-3319393"/>
                <a:satOff val="17759"/>
                <a:lumOff val="131"/>
                <a:alphaOff val="0"/>
                <a:shade val="100000"/>
                <a:satMod val="103000"/>
                <a:lumMod val="100000"/>
              </a:schemeClr>
            </a:gs>
            <a:gs pos="100000">
              <a:schemeClr val="accent2">
                <a:hueOff val="-3319393"/>
                <a:satOff val="17759"/>
                <a:lumOff val="13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Consider salary increases, insurance increases (medical and workman’s comp), retirement contributions, social security &amp; overtime</a:t>
          </a:r>
        </a:p>
      </dsp:txBody>
      <dsp:txXfrm>
        <a:off x="59606" y="1443869"/>
        <a:ext cx="6032350" cy="1101829"/>
      </dsp:txXfrm>
    </dsp:sp>
    <dsp:sp modelId="{69BE5784-50C3-4B26-9844-97959E2DA848}">
      <dsp:nvSpPr>
        <dsp:cNvPr id="0" name=""/>
        <dsp:cNvSpPr/>
      </dsp:nvSpPr>
      <dsp:spPr>
        <a:xfrm>
          <a:off x="0" y="2671545"/>
          <a:ext cx="6151562" cy="1221041"/>
        </a:xfrm>
        <a:prstGeom prst="roundRect">
          <a:avLst/>
        </a:prstGeom>
        <a:gradFill rotWithShape="0">
          <a:gsLst>
            <a:gs pos="0">
              <a:schemeClr val="accent2">
                <a:hueOff val="-6638787"/>
                <a:satOff val="35519"/>
                <a:lumOff val="261"/>
                <a:alphaOff val="0"/>
                <a:tint val="97000"/>
                <a:satMod val="100000"/>
                <a:lumMod val="102000"/>
              </a:schemeClr>
            </a:gs>
            <a:gs pos="50000">
              <a:schemeClr val="accent2">
                <a:hueOff val="-6638787"/>
                <a:satOff val="35519"/>
                <a:lumOff val="261"/>
                <a:alphaOff val="0"/>
                <a:shade val="100000"/>
                <a:satMod val="103000"/>
                <a:lumMod val="100000"/>
              </a:schemeClr>
            </a:gs>
            <a:gs pos="100000">
              <a:schemeClr val="accent2">
                <a:hueOff val="-6638787"/>
                <a:satOff val="35519"/>
                <a:lumOff val="26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What are one-time versus on-going expenditures?</a:t>
          </a:r>
        </a:p>
      </dsp:txBody>
      <dsp:txXfrm>
        <a:off x="59606" y="2731151"/>
        <a:ext cx="6032350" cy="1101829"/>
      </dsp:txXfrm>
    </dsp:sp>
    <dsp:sp modelId="{9BAB933C-A518-4DD1-B034-83AF0AC43D46}">
      <dsp:nvSpPr>
        <dsp:cNvPr id="0" name=""/>
        <dsp:cNvSpPr/>
      </dsp:nvSpPr>
      <dsp:spPr>
        <a:xfrm>
          <a:off x="0" y="3958826"/>
          <a:ext cx="6151562" cy="1221041"/>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Can use CPI overall, or evaluate each line item to consider increases in fuel, utilities, etc.</a:t>
          </a:r>
        </a:p>
      </dsp:txBody>
      <dsp:txXfrm>
        <a:off x="59606" y="4018432"/>
        <a:ext cx="6032350" cy="11018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99BA9-3310-4A7D-B93E-8483BB8DF2C6}">
      <dsp:nvSpPr>
        <dsp:cNvPr id="0" name=""/>
        <dsp:cNvSpPr/>
      </dsp:nvSpPr>
      <dsp:spPr>
        <a:xfrm>
          <a:off x="1876782" y="46662"/>
          <a:ext cx="2426458" cy="2426458"/>
        </a:xfrm>
        <a:prstGeom prst="ellipse">
          <a:avLst/>
        </a:prstGeom>
        <a:solidFill>
          <a:schemeClr val="accent2">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1">
          <a:noAutofit/>
        </a:bodyPr>
        <a:lstStyle/>
        <a:p>
          <a:pPr marL="0" lvl="0" indent="0" algn="ctr" defTabSz="933450">
            <a:lnSpc>
              <a:spcPct val="90000"/>
            </a:lnSpc>
            <a:spcBef>
              <a:spcPct val="0"/>
            </a:spcBef>
            <a:spcAft>
              <a:spcPct val="35000"/>
            </a:spcAft>
            <a:buNone/>
          </a:pPr>
          <a:r>
            <a:rPr lang="en-US" sz="2100" kern="1200" dirty="0"/>
            <a:t>Home Builder A</a:t>
          </a:r>
        </a:p>
        <a:p>
          <a:pPr marL="171450" lvl="1" indent="-171450" algn="ctr" defTabSz="711200">
            <a:lnSpc>
              <a:spcPct val="90000"/>
            </a:lnSpc>
            <a:spcBef>
              <a:spcPct val="0"/>
            </a:spcBef>
            <a:spcAft>
              <a:spcPct val="15000"/>
            </a:spcAft>
            <a:buNone/>
          </a:pPr>
          <a:r>
            <a:rPr lang="en-US" sz="1600" kern="1200" dirty="0"/>
            <a:t>200 permits</a:t>
          </a:r>
        </a:p>
      </dsp:txBody>
      <dsp:txXfrm>
        <a:off x="2156758" y="373301"/>
        <a:ext cx="1866506" cy="769934"/>
      </dsp:txXfrm>
    </dsp:sp>
    <dsp:sp modelId="{7D306EBC-BBAE-4EC0-B27A-EFD48705A5DB}">
      <dsp:nvSpPr>
        <dsp:cNvPr id="0" name=""/>
        <dsp:cNvSpPr/>
      </dsp:nvSpPr>
      <dsp:spPr>
        <a:xfrm>
          <a:off x="2950023" y="1119904"/>
          <a:ext cx="2426458" cy="2426458"/>
        </a:xfrm>
        <a:prstGeom prst="ellipse">
          <a:avLst/>
        </a:prstGeom>
        <a:solidFill>
          <a:schemeClr val="accent2">
            <a:alpha val="50000"/>
            <a:hueOff val="-3319393"/>
            <a:satOff val="17759"/>
            <a:lumOff val="131"/>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1">
          <a:noAutofit/>
        </a:bodyPr>
        <a:lstStyle/>
        <a:p>
          <a:pPr marL="0" lvl="0" indent="0" algn="ctr" defTabSz="933450">
            <a:lnSpc>
              <a:spcPct val="90000"/>
            </a:lnSpc>
            <a:spcBef>
              <a:spcPct val="0"/>
            </a:spcBef>
            <a:spcAft>
              <a:spcPct val="35000"/>
            </a:spcAft>
            <a:buNone/>
          </a:pPr>
          <a:r>
            <a:rPr lang="en-US" sz="2100" kern="1200" dirty="0"/>
            <a:t>Home Builder B</a:t>
          </a:r>
        </a:p>
        <a:p>
          <a:pPr marL="171450" lvl="1" indent="-171450" algn="ctr" defTabSz="711200">
            <a:lnSpc>
              <a:spcPct val="90000"/>
            </a:lnSpc>
            <a:spcBef>
              <a:spcPct val="0"/>
            </a:spcBef>
            <a:spcAft>
              <a:spcPct val="15000"/>
            </a:spcAft>
            <a:buNone/>
          </a:pPr>
          <a:r>
            <a:rPr lang="en-US" sz="1600" kern="1200" dirty="0"/>
            <a:t>400 permits</a:t>
          </a:r>
        </a:p>
      </dsp:txBody>
      <dsp:txXfrm>
        <a:off x="4256578" y="1399880"/>
        <a:ext cx="933253" cy="1866506"/>
      </dsp:txXfrm>
    </dsp:sp>
    <dsp:sp modelId="{E4640701-BE6E-46B2-B506-95284C155044}">
      <dsp:nvSpPr>
        <dsp:cNvPr id="0" name=""/>
        <dsp:cNvSpPr/>
      </dsp:nvSpPr>
      <dsp:spPr>
        <a:xfrm>
          <a:off x="1876782" y="2193145"/>
          <a:ext cx="2426458" cy="2426458"/>
        </a:xfrm>
        <a:prstGeom prst="ellipse">
          <a:avLst/>
        </a:prstGeom>
        <a:solidFill>
          <a:schemeClr val="accent2">
            <a:alpha val="50000"/>
            <a:hueOff val="-6638787"/>
            <a:satOff val="35519"/>
            <a:lumOff val="261"/>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1">
          <a:noAutofit/>
        </a:bodyPr>
        <a:lstStyle/>
        <a:p>
          <a:pPr marL="0" lvl="0" indent="0" algn="ctr" defTabSz="933450">
            <a:lnSpc>
              <a:spcPct val="90000"/>
            </a:lnSpc>
            <a:spcBef>
              <a:spcPct val="0"/>
            </a:spcBef>
            <a:spcAft>
              <a:spcPct val="35000"/>
            </a:spcAft>
            <a:buNone/>
          </a:pPr>
          <a:r>
            <a:rPr lang="en-US" sz="2100" kern="1200" dirty="0"/>
            <a:t>Home Builder C</a:t>
          </a:r>
        </a:p>
        <a:p>
          <a:pPr marL="171450" lvl="1" indent="-171450" algn="ctr" defTabSz="711200">
            <a:lnSpc>
              <a:spcPct val="90000"/>
            </a:lnSpc>
            <a:spcBef>
              <a:spcPct val="0"/>
            </a:spcBef>
            <a:spcAft>
              <a:spcPct val="15000"/>
            </a:spcAft>
            <a:buNone/>
          </a:pPr>
          <a:r>
            <a:rPr lang="en-US" sz="1600" kern="1200" dirty="0"/>
            <a:t>300 permits</a:t>
          </a:r>
        </a:p>
      </dsp:txBody>
      <dsp:txXfrm>
        <a:off x="2156758" y="3523031"/>
        <a:ext cx="1866506" cy="769934"/>
      </dsp:txXfrm>
    </dsp:sp>
    <dsp:sp modelId="{D40334F5-CC45-47E1-8AC3-D8ECF4274992}">
      <dsp:nvSpPr>
        <dsp:cNvPr id="0" name=""/>
        <dsp:cNvSpPr/>
      </dsp:nvSpPr>
      <dsp:spPr>
        <a:xfrm>
          <a:off x="803541" y="1119904"/>
          <a:ext cx="2426458" cy="2426458"/>
        </a:xfrm>
        <a:prstGeom prst="ellipse">
          <a:avLst/>
        </a:prstGeom>
        <a:solidFill>
          <a:schemeClr val="accent2">
            <a:alpha val="50000"/>
            <a:hueOff val="-9958180"/>
            <a:satOff val="53278"/>
            <a:lumOff val="392"/>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1">
          <a:noAutofit/>
        </a:bodyPr>
        <a:lstStyle/>
        <a:p>
          <a:pPr marL="0" lvl="0" indent="0" algn="ctr" defTabSz="933450">
            <a:lnSpc>
              <a:spcPct val="90000"/>
            </a:lnSpc>
            <a:spcBef>
              <a:spcPct val="0"/>
            </a:spcBef>
            <a:spcAft>
              <a:spcPct val="35000"/>
            </a:spcAft>
            <a:buNone/>
          </a:pPr>
          <a:r>
            <a:rPr lang="en-US" sz="2100" kern="1200" dirty="0"/>
            <a:t>Home Builder D</a:t>
          </a:r>
        </a:p>
        <a:p>
          <a:pPr marL="171450" lvl="1" indent="-171450" algn="ctr" defTabSz="711200">
            <a:lnSpc>
              <a:spcPct val="90000"/>
            </a:lnSpc>
            <a:spcBef>
              <a:spcPct val="0"/>
            </a:spcBef>
            <a:spcAft>
              <a:spcPct val="15000"/>
            </a:spcAft>
            <a:buNone/>
          </a:pPr>
          <a:r>
            <a:rPr lang="en-US" sz="1600" kern="1200" dirty="0"/>
            <a:t>200 permits</a:t>
          </a:r>
        </a:p>
      </dsp:txBody>
      <dsp:txXfrm>
        <a:off x="990191" y="1399880"/>
        <a:ext cx="933253" cy="186650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FBF88-6840-4299-8BDA-91658B5D62AF}">
      <dsp:nvSpPr>
        <dsp:cNvPr id="0" name=""/>
        <dsp:cNvSpPr/>
      </dsp:nvSpPr>
      <dsp:spPr>
        <a:xfrm>
          <a:off x="826071" y="384823"/>
          <a:ext cx="1257699" cy="125769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7253C6-E294-42FF-A456-21762D5FEA6C}">
      <dsp:nvSpPr>
        <dsp:cNvPr id="0" name=""/>
        <dsp:cNvSpPr/>
      </dsp:nvSpPr>
      <dsp:spPr>
        <a:xfrm>
          <a:off x="1094106" y="652858"/>
          <a:ext cx="721631" cy="7216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F27C2A-A77F-4F1B-81B0-4EE602F180B4}">
      <dsp:nvSpPr>
        <dsp:cNvPr id="0" name=""/>
        <dsp:cNvSpPr/>
      </dsp:nvSpPr>
      <dsp:spPr>
        <a:xfrm>
          <a:off x="424020" y="2034266"/>
          <a:ext cx="20618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dirty="0"/>
            <a:t>7,000 Business Licenses</a:t>
          </a:r>
        </a:p>
      </dsp:txBody>
      <dsp:txXfrm>
        <a:off x="424020" y="2034266"/>
        <a:ext cx="2061803" cy="720000"/>
      </dsp:txXfrm>
    </dsp:sp>
    <dsp:sp modelId="{D4B5BF48-15ED-4F46-B6F7-14EC28CA1A34}">
      <dsp:nvSpPr>
        <dsp:cNvPr id="0" name=""/>
        <dsp:cNvSpPr/>
      </dsp:nvSpPr>
      <dsp:spPr>
        <a:xfrm>
          <a:off x="3248690" y="384823"/>
          <a:ext cx="1257699" cy="125769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49AA79-C318-4C02-A666-51F9395272F8}">
      <dsp:nvSpPr>
        <dsp:cNvPr id="0" name=""/>
        <dsp:cNvSpPr/>
      </dsp:nvSpPr>
      <dsp:spPr>
        <a:xfrm>
          <a:off x="3516724" y="652858"/>
          <a:ext cx="721631" cy="7216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00BAE7-D627-4A18-8EC2-05F6786D1935}">
      <dsp:nvSpPr>
        <dsp:cNvPr id="0" name=""/>
        <dsp:cNvSpPr/>
      </dsp:nvSpPr>
      <dsp:spPr>
        <a:xfrm>
          <a:off x="2846638" y="2034266"/>
          <a:ext cx="20618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baseline="0" dirty="0"/>
            <a:t>x</a:t>
          </a:r>
          <a:r>
            <a:rPr lang="en-US" sz="2400" kern="1200" dirty="0"/>
            <a:t> $100 per License</a:t>
          </a:r>
        </a:p>
      </dsp:txBody>
      <dsp:txXfrm>
        <a:off x="2846638" y="2034266"/>
        <a:ext cx="2061803" cy="720000"/>
      </dsp:txXfrm>
    </dsp:sp>
    <dsp:sp modelId="{6DAEA2C6-BB7F-4BAC-B4C0-A3B87D0D413E}">
      <dsp:nvSpPr>
        <dsp:cNvPr id="0" name=""/>
        <dsp:cNvSpPr/>
      </dsp:nvSpPr>
      <dsp:spPr>
        <a:xfrm>
          <a:off x="5671308" y="384823"/>
          <a:ext cx="1257699" cy="125769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DC5D2D-BB9E-4F98-913A-AFECB71322A1}">
      <dsp:nvSpPr>
        <dsp:cNvPr id="0" name=""/>
        <dsp:cNvSpPr/>
      </dsp:nvSpPr>
      <dsp:spPr>
        <a:xfrm>
          <a:off x="5939343" y="652858"/>
          <a:ext cx="721631" cy="7216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B7AD072-FF12-406A-8A49-E50F10CE2026}">
      <dsp:nvSpPr>
        <dsp:cNvPr id="0" name=""/>
        <dsp:cNvSpPr/>
      </dsp:nvSpPr>
      <dsp:spPr>
        <a:xfrm>
          <a:off x="5269257" y="2034266"/>
          <a:ext cx="20618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endParaRPr lang="en-US" sz="2400" kern="1200" dirty="0"/>
        </a:p>
      </dsp:txBody>
      <dsp:txXfrm>
        <a:off x="5269257" y="2034266"/>
        <a:ext cx="2061803" cy="720000"/>
      </dsp:txXfrm>
    </dsp:sp>
    <dsp:sp modelId="{6F0C80E0-8BAD-4C9A-8FFA-BCA777CDD8D3}">
      <dsp:nvSpPr>
        <dsp:cNvPr id="0" name=""/>
        <dsp:cNvSpPr/>
      </dsp:nvSpPr>
      <dsp:spPr>
        <a:xfrm>
          <a:off x="8093927" y="384823"/>
          <a:ext cx="1257699" cy="125769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EDA8D8-8F35-428E-A783-84AC525A8683}">
      <dsp:nvSpPr>
        <dsp:cNvPr id="0" name=""/>
        <dsp:cNvSpPr/>
      </dsp:nvSpPr>
      <dsp:spPr>
        <a:xfrm>
          <a:off x="8361961" y="652858"/>
          <a:ext cx="721631" cy="721631"/>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D23352-083E-4453-ADE9-C1FEDD8326CF}">
      <dsp:nvSpPr>
        <dsp:cNvPr id="0" name=""/>
        <dsp:cNvSpPr/>
      </dsp:nvSpPr>
      <dsp:spPr>
        <a:xfrm>
          <a:off x="7691875" y="2034266"/>
          <a:ext cx="20618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endParaRPr lang="en-US" sz="2400" kern="1200" dirty="0">
            <a:latin typeface="Arial" panose="020B0604020202020204" pitchFamily="34" charset="0"/>
            <a:cs typeface="Arial" panose="020B0604020202020204" pitchFamily="34" charset="0"/>
          </a:endParaRPr>
        </a:p>
      </dsp:txBody>
      <dsp:txXfrm>
        <a:off x="7691875" y="2034266"/>
        <a:ext cx="206180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AD5C8F-9CFA-43B4-85DF-C4603554A06C}">
      <dsp:nvSpPr>
        <dsp:cNvPr id="0" name=""/>
        <dsp:cNvSpPr/>
      </dsp:nvSpPr>
      <dsp:spPr>
        <a:xfrm>
          <a:off x="4491561" y="1681"/>
          <a:ext cx="1314910" cy="854691"/>
        </a:xfrm>
        <a:prstGeom prst="roundRect">
          <a:avLst/>
        </a:prstGeom>
        <a:solidFill>
          <a:schemeClr val="accent5">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Preparation</a:t>
          </a:r>
        </a:p>
      </dsp:txBody>
      <dsp:txXfrm>
        <a:off x="4533284" y="43404"/>
        <a:ext cx="1231464" cy="771245"/>
      </dsp:txXfrm>
    </dsp:sp>
    <dsp:sp modelId="{7DDE2675-9EBB-49FC-A5D1-13FD5FFE0D0C}">
      <dsp:nvSpPr>
        <dsp:cNvPr id="0" name=""/>
        <dsp:cNvSpPr/>
      </dsp:nvSpPr>
      <dsp:spPr>
        <a:xfrm>
          <a:off x="3440158" y="429026"/>
          <a:ext cx="3417717" cy="3417717"/>
        </a:xfrm>
        <a:custGeom>
          <a:avLst/>
          <a:gdLst/>
          <a:ahLst/>
          <a:cxnLst/>
          <a:rect l="0" t="0" r="0" b="0"/>
          <a:pathLst>
            <a:path>
              <a:moveTo>
                <a:pt x="2542779" y="217290"/>
              </a:moveTo>
              <a:arcTo wR="1708858" hR="1708858" stAng="17952547" swAng="1212949"/>
            </a:path>
          </a:pathLst>
        </a:custGeom>
        <a:noFill/>
        <a:ln w="635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76C90A56-2B7F-434B-8BBC-31F7C8921230}">
      <dsp:nvSpPr>
        <dsp:cNvPr id="0" name=""/>
        <dsp:cNvSpPr/>
      </dsp:nvSpPr>
      <dsp:spPr>
        <a:xfrm>
          <a:off x="6116783" y="1182473"/>
          <a:ext cx="1314910" cy="854691"/>
        </a:xfrm>
        <a:prstGeom prst="roundRect">
          <a:avLst/>
        </a:prstGeom>
        <a:solidFill>
          <a:schemeClr val="accent5">
            <a:hueOff val="-470678"/>
            <a:satOff val="-6252"/>
            <a:lumOff val="98"/>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Adoption</a:t>
          </a:r>
        </a:p>
      </dsp:txBody>
      <dsp:txXfrm>
        <a:off x="6158506" y="1224196"/>
        <a:ext cx="1231464" cy="771245"/>
      </dsp:txXfrm>
    </dsp:sp>
    <dsp:sp modelId="{F0F5CF9A-3999-42CF-964D-92911EB483DE}">
      <dsp:nvSpPr>
        <dsp:cNvPr id="0" name=""/>
        <dsp:cNvSpPr/>
      </dsp:nvSpPr>
      <dsp:spPr>
        <a:xfrm>
          <a:off x="3440158" y="429026"/>
          <a:ext cx="3417717" cy="3417717"/>
        </a:xfrm>
        <a:custGeom>
          <a:avLst/>
          <a:gdLst/>
          <a:ahLst/>
          <a:cxnLst/>
          <a:rect l="0" t="0" r="0" b="0"/>
          <a:pathLst>
            <a:path>
              <a:moveTo>
                <a:pt x="3413634" y="1826921"/>
              </a:moveTo>
              <a:arcTo wR="1708858" hR="1708858" stAng="21837698" swAng="1360817"/>
            </a:path>
          </a:pathLst>
        </a:custGeom>
        <a:noFill/>
        <a:ln w="6350" cap="flat" cmpd="sng" algn="ctr">
          <a:solidFill>
            <a:schemeClr val="accent5">
              <a:hueOff val="-470678"/>
              <a:satOff val="-6252"/>
              <a:lumOff val="98"/>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B1B3AC5-BDE3-4579-847F-4A74CCC22C65}">
      <dsp:nvSpPr>
        <dsp:cNvPr id="0" name=""/>
        <dsp:cNvSpPr/>
      </dsp:nvSpPr>
      <dsp:spPr>
        <a:xfrm>
          <a:off x="5496003" y="3093035"/>
          <a:ext cx="1314910" cy="854691"/>
        </a:xfrm>
        <a:prstGeom prst="roundRect">
          <a:avLst/>
        </a:prstGeom>
        <a:solidFill>
          <a:schemeClr val="accent5">
            <a:hueOff val="-941356"/>
            <a:satOff val="-12503"/>
            <a:lumOff val="196"/>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Implementation</a:t>
          </a:r>
        </a:p>
      </dsp:txBody>
      <dsp:txXfrm>
        <a:off x="5537726" y="3134758"/>
        <a:ext cx="1231464" cy="771245"/>
      </dsp:txXfrm>
    </dsp:sp>
    <dsp:sp modelId="{F15CF696-4889-4153-A1B9-58D534BBE5B7}">
      <dsp:nvSpPr>
        <dsp:cNvPr id="0" name=""/>
        <dsp:cNvSpPr/>
      </dsp:nvSpPr>
      <dsp:spPr>
        <a:xfrm>
          <a:off x="3440158" y="429026"/>
          <a:ext cx="3417717" cy="3417717"/>
        </a:xfrm>
        <a:custGeom>
          <a:avLst/>
          <a:gdLst/>
          <a:ahLst/>
          <a:cxnLst/>
          <a:rect l="0" t="0" r="0" b="0"/>
          <a:pathLst>
            <a:path>
              <a:moveTo>
                <a:pt x="1918947" y="3404754"/>
              </a:moveTo>
              <a:arcTo wR="1708858" hR="1708858" stAng="4976288" swAng="847425"/>
            </a:path>
          </a:pathLst>
        </a:custGeom>
        <a:noFill/>
        <a:ln w="6350" cap="flat" cmpd="sng" algn="ctr">
          <a:solidFill>
            <a:schemeClr val="accent5">
              <a:hueOff val="-941356"/>
              <a:satOff val="-12503"/>
              <a:lumOff val="196"/>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064623A-3762-4FA5-BB49-9C0E3A9277EF}">
      <dsp:nvSpPr>
        <dsp:cNvPr id="0" name=""/>
        <dsp:cNvSpPr/>
      </dsp:nvSpPr>
      <dsp:spPr>
        <a:xfrm>
          <a:off x="3487119" y="3093035"/>
          <a:ext cx="1314910" cy="854691"/>
        </a:xfrm>
        <a:prstGeom prst="roundRect">
          <a:avLst/>
        </a:prstGeom>
        <a:solidFill>
          <a:schemeClr val="accent5">
            <a:hueOff val="-1412034"/>
            <a:satOff val="-18755"/>
            <a:lumOff val="295"/>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Evaluation</a:t>
          </a:r>
        </a:p>
      </dsp:txBody>
      <dsp:txXfrm>
        <a:off x="3528842" y="3134758"/>
        <a:ext cx="1231464" cy="771245"/>
      </dsp:txXfrm>
    </dsp:sp>
    <dsp:sp modelId="{C2917C37-AECD-42C8-B2AA-5F87E9DF80B0}">
      <dsp:nvSpPr>
        <dsp:cNvPr id="0" name=""/>
        <dsp:cNvSpPr/>
      </dsp:nvSpPr>
      <dsp:spPr>
        <a:xfrm>
          <a:off x="3440158" y="429026"/>
          <a:ext cx="3417717" cy="3417717"/>
        </a:xfrm>
        <a:custGeom>
          <a:avLst/>
          <a:gdLst/>
          <a:ahLst/>
          <a:cxnLst/>
          <a:rect l="0" t="0" r="0" b="0"/>
          <a:pathLst>
            <a:path>
              <a:moveTo>
                <a:pt x="181435" y="2475133"/>
              </a:moveTo>
              <a:arcTo wR="1708858" hR="1708858" stAng="9201485" swAng="1360817"/>
            </a:path>
          </a:pathLst>
        </a:custGeom>
        <a:noFill/>
        <a:ln w="6350" cap="flat" cmpd="sng" algn="ctr">
          <a:solidFill>
            <a:schemeClr val="accent5">
              <a:hueOff val="-1412034"/>
              <a:satOff val="-18755"/>
              <a:lumOff val="295"/>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8554E8E-E5AE-43BA-8ADF-D59FC1EB579C}">
      <dsp:nvSpPr>
        <dsp:cNvPr id="0" name=""/>
        <dsp:cNvSpPr/>
      </dsp:nvSpPr>
      <dsp:spPr>
        <a:xfrm>
          <a:off x="2866340" y="1182473"/>
          <a:ext cx="1314910" cy="854691"/>
        </a:xfrm>
        <a:prstGeom prst="roundRect">
          <a:avLst/>
        </a:prstGeom>
        <a:solidFill>
          <a:schemeClr val="accent5">
            <a:hueOff val="-1882712"/>
            <a:satOff val="-25007"/>
            <a:lumOff val="393"/>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Audit</a:t>
          </a:r>
        </a:p>
      </dsp:txBody>
      <dsp:txXfrm>
        <a:off x="2908063" y="1224196"/>
        <a:ext cx="1231464" cy="771245"/>
      </dsp:txXfrm>
    </dsp:sp>
    <dsp:sp modelId="{CCE2E0F0-1630-4EA6-A5CB-7037746B95FC}">
      <dsp:nvSpPr>
        <dsp:cNvPr id="0" name=""/>
        <dsp:cNvSpPr/>
      </dsp:nvSpPr>
      <dsp:spPr>
        <a:xfrm>
          <a:off x="3440158" y="429026"/>
          <a:ext cx="3417717" cy="3417717"/>
        </a:xfrm>
        <a:custGeom>
          <a:avLst/>
          <a:gdLst/>
          <a:ahLst/>
          <a:cxnLst/>
          <a:rect l="0" t="0" r="0" b="0"/>
          <a:pathLst>
            <a:path>
              <a:moveTo>
                <a:pt x="410887" y="597342"/>
              </a:moveTo>
              <a:arcTo wR="1708858" hR="1708858" stAng="13234504" swAng="1212949"/>
            </a:path>
          </a:pathLst>
        </a:custGeom>
        <a:noFill/>
        <a:ln w="6350" cap="flat" cmpd="sng" algn="ctr">
          <a:solidFill>
            <a:schemeClr val="accent5">
              <a:hueOff val="-1882712"/>
              <a:satOff val="-25007"/>
              <a:lumOff val="393"/>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539C7D-7A4E-42AB-B448-5ADFCE083C6E}">
      <dsp:nvSpPr>
        <dsp:cNvPr id="0" name=""/>
        <dsp:cNvSpPr/>
      </dsp:nvSpPr>
      <dsp:spPr>
        <a:xfrm>
          <a:off x="444387" y="41649"/>
          <a:ext cx="1245670" cy="124567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B773C1-93B4-4962-910D-431A70B62DC2}">
      <dsp:nvSpPr>
        <dsp:cNvPr id="0" name=""/>
        <dsp:cNvSpPr/>
      </dsp:nvSpPr>
      <dsp:spPr>
        <a:xfrm>
          <a:off x="705978" y="303240"/>
          <a:ext cx="722488" cy="72248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F36D730-32EB-4028-B47D-BA9177F03052}">
      <dsp:nvSpPr>
        <dsp:cNvPr id="0" name=""/>
        <dsp:cNvSpPr/>
      </dsp:nvSpPr>
      <dsp:spPr>
        <a:xfrm>
          <a:off x="1956987" y="41649"/>
          <a:ext cx="2936222" cy="124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Evaluate current and future fiscal conditions to guide policy and programmatic decisions</a:t>
          </a:r>
        </a:p>
      </dsp:txBody>
      <dsp:txXfrm>
        <a:off x="1956987" y="41649"/>
        <a:ext cx="2936222" cy="1245670"/>
      </dsp:txXfrm>
    </dsp:sp>
    <dsp:sp modelId="{382B618A-9C78-4FD6-AC37-31D9171F0E38}">
      <dsp:nvSpPr>
        <dsp:cNvPr id="0" name=""/>
        <dsp:cNvSpPr/>
      </dsp:nvSpPr>
      <dsp:spPr>
        <a:xfrm>
          <a:off x="5404824" y="41649"/>
          <a:ext cx="1245670" cy="124567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9DEBD1-7309-4B4A-937A-3FA172646A62}">
      <dsp:nvSpPr>
        <dsp:cNvPr id="0" name=""/>
        <dsp:cNvSpPr/>
      </dsp:nvSpPr>
      <dsp:spPr>
        <a:xfrm>
          <a:off x="5666415" y="303240"/>
          <a:ext cx="722488" cy="72248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E8E24F6-46EB-4BD5-BB54-0963D3FF0C06}">
      <dsp:nvSpPr>
        <dsp:cNvPr id="0" name=""/>
        <dsp:cNvSpPr/>
      </dsp:nvSpPr>
      <dsp:spPr>
        <a:xfrm>
          <a:off x="6917423" y="41649"/>
          <a:ext cx="2936222" cy="124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Fiscal management tool to provide financial estimates based on past, current and projected financial conditions</a:t>
          </a:r>
        </a:p>
      </dsp:txBody>
      <dsp:txXfrm>
        <a:off x="6917423" y="41649"/>
        <a:ext cx="2936222" cy="1245670"/>
      </dsp:txXfrm>
    </dsp:sp>
    <dsp:sp modelId="{5E7198D9-13EE-442A-83A1-1FD8D2578524}">
      <dsp:nvSpPr>
        <dsp:cNvPr id="0" name=""/>
        <dsp:cNvSpPr/>
      </dsp:nvSpPr>
      <dsp:spPr>
        <a:xfrm>
          <a:off x="444387" y="1814655"/>
          <a:ext cx="1245670" cy="124567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E6EE81-EE24-474C-9831-B7D54462CEF1}">
      <dsp:nvSpPr>
        <dsp:cNvPr id="0" name=""/>
        <dsp:cNvSpPr/>
      </dsp:nvSpPr>
      <dsp:spPr>
        <a:xfrm>
          <a:off x="705978" y="2076246"/>
          <a:ext cx="722488" cy="72248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61DE952-6ED4-46DE-A668-DD721EDD66A4}">
      <dsp:nvSpPr>
        <dsp:cNvPr id="0" name=""/>
        <dsp:cNvSpPr/>
      </dsp:nvSpPr>
      <dsp:spPr>
        <a:xfrm>
          <a:off x="1956987" y="1814655"/>
          <a:ext cx="2936222" cy="124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Integral part of budget process</a:t>
          </a:r>
        </a:p>
      </dsp:txBody>
      <dsp:txXfrm>
        <a:off x="1956987" y="1814655"/>
        <a:ext cx="2936222" cy="1245670"/>
      </dsp:txXfrm>
    </dsp:sp>
    <dsp:sp modelId="{A6EAE4AA-E1AB-4472-850C-F2E84689B3F4}">
      <dsp:nvSpPr>
        <dsp:cNvPr id="0" name=""/>
        <dsp:cNvSpPr/>
      </dsp:nvSpPr>
      <dsp:spPr>
        <a:xfrm>
          <a:off x="5404824" y="1814655"/>
          <a:ext cx="1245670" cy="124567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742E4A-8BC0-4CAD-9520-A74E90C41727}">
      <dsp:nvSpPr>
        <dsp:cNvPr id="0" name=""/>
        <dsp:cNvSpPr/>
      </dsp:nvSpPr>
      <dsp:spPr>
        <a:xfrm>
          <a:off x="5666415" y="2076246"/>
          <a:ext cx="722488" cy="72248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4E978D-04BA-46CB-B060-FB04BF7C58F2}">
      <dsp:nvSpPr>
        <dsp:cNvPr id="0" name=""/>
        <dsp:cNvSpPr/>
      </dsp:nvSpPr>
      <dsp:spPr>
        <a:xfrm>
          <a:off x="6917423" y="1814655"/>
          <a:ext cx="2936222" cy="124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Allows for improved decision making to maintain fiscal discipline</a:t>
          </a:r>
        </a:p>
      </dsp:txBody>
      <dsp:txXfrm>
        <a:off x="6917423" y="1814655"/>
        <a:ext cx="2936222" cy="12456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13C122-04A6-48D1-BF3B-F63DBFE454C7}">
      <dsp:nvSpPr>
        <dsp:cNvPr id="0" name=""/>
        <dsp:cNvSpPr/>
      </dsp:nvSpPr>
      <dsp:spPr>
        <a:xfrm>
          <a:off x="0" y="742482"/>
          <a:ext cx="5607050" cy="49139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Must understand revenue source</a:t>
          </a:r>
        </a:p>
      </dsp:txBody>
      <dsp:txXfrm>
        <a:off x="23988" y="766470"/>
        <a:ext cx="5559074" cy="443423"/>
      </dsp:txXfrm>
    </dsp:sp>
    <dsp:sp modelId="{B78CC8C4-F507-4EEA-893E-4B06AC11390A}">
      <dsp:nvSpPr>
        <dsp:cNvPr id="0" name=""/>
        <dsp:cNvSpPr/>
      </dsp:nvSpPr>
      <dsp:spPr>
        <a:xfrm>
          <a:off x="0" y="1294362"/>
          <a:ext cx="5607050" cy="491399"/>
        </a:xfrm>
        <a:prstGeom prst="roundRect">
          <a:avLst/>
        </a:prstGeom>
        <a:gradFill rotWithShape="0">
          <a:gsLst>
            <a:gs pos="0">
              <a:schemeClr val="accent2">
                <a:hueOff val="-2489545"/>
                <a:satOff val="13319"/>
                <a:lumOff val="98"/>
                <a:alphaOff val="0"/>
                <a:tint val="97000"/>
                <a:satMod val="100000"/>
                <a:lumMod val="102000"/>
              </a:schemeClr>
            </a:gs>
            <a:gs pos="50000">
              <a:schemeClr val="accent2">
                <a:hueOff val="-2489545"/>
                <a:satOff val="13319"/>
                <a:lumOff val="98"/>
                <a:alphaOff val="0"/>
                <a:shade val="100000"/>
                <a:satMod val="103000"/>
                <a:lumMod val="100000"/>
              </a:schemeClr>
            </a:gs>
            <a:gs pos="100000">
              <a:schemeClr val="accent2">
                <a:hueOff val="-2489545"/>
                <a:satOff val="13319"/>
                <a:lumOff val="9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Historical data must be clean</a:t>
          </a:r>
        </a:p>
      </dsp:txBody>
      <dsp:txXfrm>
        <a:off x="23988" y="1318350"/>
        <a:ext cx="5559074" cy="443423"/>
      </dsp:txXfrm>
    </dsp:sp>
    <dsp:sp modelId="{C22710A5-AE6B-4479-BE10-155A3C4DDF25}">
      <dsp:nvSpPr>
        <dsp:cNvPr id="0" name=""/>
        <dsp:cNvSpPr/>
      </dsp:nvSpPr>
      <dsp:spPr>
        <a:xfrm>
          <a:off x="0" y="1785762"/>
          <a:ext cx="5607050" cy="804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Incorrect posting of revenues</a:t>
          </a:r>
        </a:p>
        <a:p>
          <a:pPr marL="171450" lvl="1" indent="-171450" algn="l" defTabSz="711200">
            <a:lnSpc>
              <a:spcPct val="90000"/>
            </a:lnSpc>
            <a:spcBef>
              <a:spcPct val="0"/>
            </a:spcBef>
            <a:spcAft>
              <a:spcPct val="20000"/>
            </a:spcAft>
            <a:buChar char="•"/>
          </a:pPr>
          <a:r>
            <a:rPr lang="en-US" sz="1600" kern="1200"/>
            <a:t>Law changes</a:t>
          </a:r>
        </a:p>
        <a:p>
          <a:pPr marL="171450" lvl="1" indent="-171450" algn="l" defTabSz="711200">
            <a:lnSpc>
              <a:spcPct val="90000"/>
            </a:lnSpc>
            <a:spcBef>
              <a:spcPct val="0"/>
            </a:spcBef>
            <a:spcAft>
              <a:spcPct val="20000"/>
            </a:spcAft>
            <a:buChar char="•"/>
          </a:pPr>
          <a:r>
            <a:rPr lang="en-US" sz="1600" kern="1200"/>
            <a:t>Inconsistency </a:t>
          </a:r>
        </a:p>
      </dsp:txBody>
      <dsp:txXfrm>
        <a:off x="0" y="1785762"/>
        <a:ext cx="5607050" cy="804194"/>
      </dsp:txXfrm>
    </dsp:sp>
    <dsp:sp modelId="{3C472324-8AA2-46CA-88AF-3B04C235C8EA}">
      <dsp:nvSpPr>
        <dsp:cNvPr id="0" name=""/>
        <dsp:cNvSpPr/>
      </dsp:nvSpPr>
      <dsp:spPr>
        <a:xfrm>
          <a:off x="0" y="2589957"/>
          <a:ext cx="5607050" cy="491399"/>
        </a:xfrm>
        <a:prstGeom prst="roundRect">
          <a:avLst/>
        </a:prstGeom>
        <a:gradFill rotWithShape="0">
          <a:gsLst>
            <a:gs pos="0">
              <a:schemeClr val="accent2">
                <a:hueOff val="-4979090"/>
                <a:satOff val="26639"/>
                <a:lumOff val="196"/>
                <a:alphaOff val="0"/>
                <a:tint val="97000"/>
                <a:satMod val="100000"/>
                <a:lumMod val="102000"/>
              </a:schemeClr>
            </a:gs>
            <a:gs pos="50000">
              <a:schemeClr val="accent2">
                <a:hueOff val="-4979090"/>
                <a:satOff val="26639"/>
                <a:lumOff val="196"/>
                <a:alphaOff val="0"/>
                <a:shade val="100000"/>
                <a:satMod val="103000"/>
                <a:lumMod val="100000"/>
              </a:schemeClr>
            </a:gs>
            <a:gs pos="100000">
              <a:schemeClr val="accent2">
                <a:hueOff val="-4979090"/>
                <a:satOff val="26639"/>
                <a:lumOff val="19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Revenue Fluctuations</a:t>
          </a:r>
        </a:p>
      </dsp:txBody>
      <dsp:txXfrm>
        <a:off x="23988" y="2613945"/>
        <a:ext cx="5559074" cy="443423"/>
      </dsp:txXfrm>
    </dsp:sp>
    <dsp:sp modelId="{CF1D310D-0AB1-4068-B2AD-6D5D2312C96C}">
      <dsp:nvSpPr>
        <dsp:cNvPr id="0" name=""/>
        <dsp:cNvSpPr/>
      </dsp:nvSpPr>
      <dsp:spPr>
        <a:xfrm>
          <a:off x="0" y="3141837"/>
          <a:ext cx="5607050" cy="491399"/>
        </a:xfrm>
        <a:prstGeom prst="roundRect">
          <a:avLst/>
        </a:prstGeom>
        <a:gradFill rotWithShape="0">
          <a:gsLst>
            <a:gs pos="0">
              <a:schemeClr val="accent2">
                <a:hueOff val="-7468635"/>
                <a:satOff val="39959"/>
                <a:lumOff val="294"/>
                <a:alphaOff val="0"/>
                <a:tint val="97000"/>
                <a:satMod val="100000"/>
                <a:lumMod val="102000"/>
              </a:schemeClr>
            </a:gs>
            <a:gs pos="50000">
              <a:schemeClr val="accent2">
                <a:hueOff val="-7468635"/>
                <a:satOff val="39959"/>
                <a:lumOff val="294"/>
                <a:alphaOff val="0"/>
                <a:shade val="100000"/>
                <a:satMod val="103000"/>
                <a:lumMod val="100000"/>
              </a:schemeClr>
            </a:gs>
            <a:gs pos="100000">
              <a:schemeClr val="accent2">
                <a:hueOff val="-7468635"/>
                <a:satOff val="39959"/>
                <a:lumOff val="29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Open and transparent process</a:t>
          </a:r>
        </a:p>
      </dsp:txBody>
      <dsp:txXfrm>
        <a:off x="23988" y="3165825"/>
        <a:ext cx="5559074" cy="443423"/>
      </dsp:txXfrm>
    </dsp:sp>
    <dsp:sp modelId="{2B66923A-12FF-426E-B4B9-3508BD0A8959}">
      <dsp:nvSpPr>
        <dsp:cNvPr id="0" name=""/>
        <dsp:cNvSpPr/>
      </dsp:nvSpPr>
      <dsp:spPr>
        <a:xfrm>
          <a:off x="0" y="3693717"/>
          <a:ext cx="5607050" cy="491399"/>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No one methodology fits all revenues forecasted</a:t>
          </a:r>
        </a:p>
      </dsp:txBody>
      <dsp:txXfrm>
        <a:off x="23988" y="3717705"/>
        <a:ext cx="5559074" cy="4434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723537-3775-47DF-874B-8F11343EA1A9}">
      <dsp:nvSpPr>
        <dsp:cNvPr id="0" name=""/>
        <dsp:cNvSpPr/>
      </dsp:nvSpPr>
      <dsp:spPr>
        <a:xfrm>
          <a:off x="0" y="2190"/>
          <a:ext cx="6151562" cy="110999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BCE4AE-44EB-40F4-A243-580BB6F5D55B}">
      <dsp:nvSpPr>
        <dsp:cNvPr id="0" name=""/>
        <dsp:cNvSpPr/>
      </dsp:nvSpPr>
      <dsp:spPr>
        <a:xfrm>
          <a:off x="335773" y="251938"/>
          <a:ext cx="610496" cy="61049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76F035-57E2-4EDE-9B83-68A76C68DF30}">
      <dsp:nvSpPr>
        <dsp:cNvPr id="0" name=""/>
        <dsp:cNvSpPr/>
      </dsp:nvSpPr>
      <dsp:spPr>
        <a:xfrm>
          <a:off x="1282042" y="2190"/>
          <a:ext cx="4869520" cy="1109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474" tIns="117474" rIns="117474" bIns="117474" numCol="1" spcCol="1270" anchor="ctr" anchorCtr="0">
          <a:noAutofit/>
        </a:bodyPr>
        <a:lstStyle/>
        <a:p>
          <a:pPr marL="0" lvl="0" indent="0" algn="l" defTabSz="933450">
            <a:lnSpc>
              <a:spcPct val="90000"/>
            </a:lnSpc>
            <a:spcBef>
              <a:spcPct val="0"/>
            </a:spcBef>
            <a:spcAft>
              <a:spcPct val="35000"/>
            </a:spcAft>
            <a:buNone/>
          </a:pPr>
          <a:r>
            <a:rPr lang="en-US" sz="2100" kern="1200"/>
            <a:t>Each revenue source responds to different factors and should be separately forecasted</a:t>
          </a:r>
        </a:p>
      </dsp:txBody>
      <dsp:txXfrm>
        <a:off x="1282042" y="2190"/>
        <a:ext cx="4869520" cy="1109993"/>
      </dsp:txXfrm>
    </dsp:sp>
    <dsp:sp modelId="{79329C00-40FE-435E-8193-9509D0915E2A}">
      <dsp:nvSpPr>
        <dsp:cNvPr id="0" name=""/>
        <dsp:cNvSpPr/>
      </dsp:nvSpPr>
      <dsp:spPr>
        <a:xfrm>
          <a:off x="0" y="1389682"/>
          <a:ext cx="6151562" cy="110999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992F8C-1E7D-41EB-B8A9-838B250E6D07}">
      <dsp:nvSpPr>
        <dsp:cNvPr id="0" name=""/>
        <dsp:cNvSpPr/>
      </dsp:nvSpPr>
      <dsp:spPr>
        <a:xfrm>
          <a:off x="335773" y="1639430"/>
          <a:ext cx="610496" cy="61049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35AA4E-9AD7-4E3C-B27E-B7165F7040F9}">
      <dsp:nvSpPr>
        <dsp:cNvPr id="0" name=""/>
        <dsp:cNvSpPr/>
      </dsp:nvSpPr>
      <dsp:spPr>
        <a:xfrm>
          <a:off x="1282042" y="1389682"/>
          <a:ext cx="4869520" cy="1109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474" tIns="117474" rIns="117474" bIns="117474" numCol="1" spcCol="1270" anchor="ctr" anchorCtr="0">
          <a:noAutofit/>
        </a:bodyPr>
        <a:lstStyle/>
        <a:p>
          <a:pPr marL="0" lvl="0" indent="0" algn="l" defTabSz="933450">
            <a:lnSpc>
              <a:spcPct val="90000"/>
            </a:lnSpc>
            <a:spcBef>
              <a:spcPct val="0"/>
            </a:spcBef>
            <a:spcAft>
              <a:spcPct val="35000"/>
            </a:spcAft>
            <a:buNone/>
          </a:pPr>
          <a:r>
            <a:rPr lang="en-US" sz="2100" kern="1200"/>
            <a:t>Revenue collections must be monitored regularly against budget projections</a:t>
          </a:r>
        </a:p>
      </dsp:txBody>
      <dsp:txXfrm>
        <a:off x="1282042" y="1389682"/>
        <a:ext cx="4869520" cy="1109993"/>
      </dsp:txXfrm>
    </dsp:sp>
    <dsp:sp modelId="{F4046BE8-6DFA-4729-9093-7567B2452234}">
      <dsp:nvSpPr>
        <dsp:cNvPr id="0" name=""/>
        <dsp:cNvSpPr/>
      </dsp:nvSpPr>
      <dsp:spPr>
        <a:xfrm>
          <a:off x="0" y="2777174"/>
          <a:ext cx="6151562" cy="110999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D4FC50-9C35-4D9D-9A00-FE31E68346D4}">
      <dsp:nvSpPr>
        <dsp:cNvPr id="0" name=""/>
        <dsp:cNvSpPr/>
      </dsp:nvSpPr>
      <dsp:spPr>
        <a:xfrm>
          <a:off x="335773" y="3026922"/>
          <a:ext cx="610496" cy="61049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D6801DF-3BBC-4191-A538-198508E65A0F}">
      <dsp:nvSpPr>
        <dsp:cNvPr id="0" name=""/>
        <dsp:cNvSpPr/>
      </dsp:nvSpPr>
      <dsp:spPr>
        <a:xfrm>
          <a:off x="1282042" y="2777174"/>
          <a:ext cx="4869520" cy="1109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474" tIns="117474" rIns="117474" bIns="117474" numCol="1" spcCol="1270" anchor="ctr" anchorCtr="0">
          <a:noAutofit/>
        </a:bodyPr>
        <a:lstStyle/>
        <a:p>
          <a:pPr marL="0" lvl="0" indent="0" algn="l" defTabSz="933450">
            <a:lnSpc>
              <a:spcPct val="90000"/>
            </a:lnSpc>
            <a:spcBef>
              <a:spcPct val="0"/>
            </a:spcBef>
            <a:spcAft>
              <a:spcPct val="35000"/>
            </a:spcAft>
            <a:buNone/>
          </a:pPr>
          <a:r>
            <a:rPr lang="en-US" sz="2100" kern="1200"/>
            <a:t>Some will be up, some will be down but keep below 3-5% of overall of projections or adjustments need to be made mid-year</a:t>
          </a:r>
        </a:p>
      </dsp:txBody>
      <dsp:txXfrm>
        <a:off x="1282042" y="2777174"/>
        <a:ext cx="4869520" cy="1109993"/>
      </dsp:txXfrm>
    </dsp:sp>
    <dsp:sp modelId="{CDAE19D0-16FC-4D4B-9CE1-90452E097199}">
      <dsp:nvSpPr>
        <dsp:cNvPr id="0" name=""/>
        <dsp:cNvSpPr/>
      </dsp:nvSpPr>
      <dsp:spPr>
        <a:xfrm>
          <a:off x="0" y="4164666"/>
          <a:ext cx="6151562" cy="110999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D765C1-5C98-4526-BF2E-A90D78457725}">
      <dsp:nvSpPr>
        <dsp:cNvPr id="0" name=""/>
        <dsp:cNvSpPr/>
      </dsp:nvSpPr>
      <dsp:spPr>
        <a:xfrm>
          <a:off x="335773" y="4414414"/>
          <a:ext cx="610496" cy="61049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F560F02-5C0D-4E32-8D6F-12C5FE015483}">
      <dsp:nvSpPr>
        <dsp:cNvPr id="0" name=""/>
        <dsp:cNvSpPr/>
      </dsp:nvSpPr>
      <dsp:spPr>
        <a:xfrm>
          <a:off x="1282042" y="4164666"/>
          <a:ext cx="4869520" cy="1109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474" tIns="117474" rIns="117474" bIns="117474" numCol="1" spcCol="1270" anchor="ctr" anchorCtr="0">
          <a:noAutofit/>
        </a:bodyPr>
        <a:lstStyle/>
        <a:p>
          <a:pPr marL="0" lvl="0" indent="0" algn="l" defTabSz="933450">
            <a:lnSpc>
              <a:spcPct val="90000"/>
            </a:lnSpc>
            <a:spcBef>
              <a:spcPct val="0"/>
            </a:spcBef>
            <a:spcAft>
              <a:spcPct val="35000"/>
            </a:spcAft>
            <a:buNone/>
          </a:pPr>
          <a:r>
            <a:rPr lang="en-US" sz="2100" kern="1200"/>
            <a:t>Prior year months, quarters and annuals must be analyzed for better estimates</a:t>
          </a:r>
        </a:p>
      </dsp:txBody>
      <dsp:txXfrm>
        <a:off x="1282042" y="4164666"/>
        <a:ext cx="4869520" cy="11099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76EFEC-B5C7-4090-B8A9-ECDDBCC91B05}">
      <dsp:nvSpPr>
        <dsp:cNvPr id="0" name=""/>
        <dsp:cNvSpPr/>
      </dsp:nvSpPr>
      <dsp:spPr>
        <a:xfrm>
          <a:off x="0" y="3184858"/>
          <a:ext cx="6151562" cy="2089611"/>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a:t>Simple time series or regression against time</a:t>
          </a:r>
        </a:p>
      </dsp:txBody>
      <dsp:txXfrm>
        <a:off x="0" y="3184858"/>
        <a:ext cx="6151562" cy="1128390"/>
      </dsp:txXfrm>
    </dsp:sp>
    <dsp:sp modelId="{C93CA7C3-A7E2-4C9D-AFF9-71AE245601FA}">
      <dsp:nvSpPr>
        <dsp:cNvPr id="0" name=""/>
        <dsp:cNvSpPr/>
      </dsp:nvSpPr>
      <dsp:spPr>
        <a:xfrm>
          <a:off x="750" y="4271456"/>
          <a:ext cx="1230012" cy="961221"/>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Short term forecast</a:t>
          </a:r>
        </a:p>
      </dsp:txBody>
      <dsp:txXfrm>
        <a:off x="750" y="4271456"/>
        <a:ext cx="1230012" cy="961221"/>
      </dsp:txXfrm>
    </dsp:sp>
    <dsp:sp modelId="{DA8A445E-585A-40B4-9469-7A2C6EC3B676}">
      <dsp:nvSpPr>
        <dsp:cNvPr id="0" name=""/>
        <dsp:cNvSpPr/>
      </dsp:nvSpPr>
      <dsp:spPr>
        <a:xfrm>
          <a:off x="1230763" y="4271456"/>
          <a:ext cx="1230012" cy="961221"/>
        </a:xfrm>
        <a:prstGeom prst="rect">
          <a:avLst/>
        </a:prstGeom>
        <a:solidFill>
          <a:schemeClr val="accent2">
            <a:tint val="40000"/>
            <a:alpha val="90000"/>
            <a:hueOff val="-2820996"/>
            <a:satOff val="14431"/>
            <a:lumOff val="966"/>
            <a:alphaOff val="0"/>
          </a:schemeClr>
        </a:solidFill>
        <a:ln w="6350" cap="flat" cmpd="sng" algn="ctr">
          <a:solidFill>
            <a:schemeClr val="accent2">
              <a:tint val="40000"/>
              <a:alpha val="90000"/>
              <a:hueOff val="-2820996"/>
              <a:satOff val="14431"/>
              <a:lumOff val="96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Only past revenue data is used</a:t>
          </a:r>
        </a:p>
      </dsp:txBody>
      <dsp:txXfrm>
        <a:off x="1230763" y="4271456"/>
        <a:ext cx="1230012" cy="961221"/>
      </dsp:txXfrm>
    </dsp:sp>
    <dsp:sp modelId="{4FA8ABFB-D6C4-4C2C-98C6-C1857D3D399C}">
      <dsp:nvSpPr>
        <dsp:cNvPr id="0" name=""/>
        <dsp:cNvSpPr/>
      </dsp:nvSpPr>
      <dsp:spPr>
        <a:xfrm>
          <a:off x="2460775" y="4271456"/>
          <a:ext cx="1230012" cy="961221"/>
        </a:xfrm>
        <a:prstGeom prst="rect">
          <a:avLst/>
        </a:prstGeom>
        <a:solidFill>
          <a:schemeClr val="accent2">
            <a:tint val="40000"/>
            <a:alpha val="90000"/>
            <a:hueOff val="-5641993"/>
            <a:satOff val="28863"/>
            <a:lumOff val="1932"/>
            <a:alphaOff val="0"/>
          </a:schemeClr>
        </a:solidFill>
        <a:ln w="6350" cap="flat" cmpd="sng" algn="ctr">
          <a:solidFill>
            <a:schemeClr val="accent2">
              <a:tint val="40000"/>
              <a:alpha val="90000"/>
              <a:hueOff val="-5641993"/>
              <a:satOff val="28863"/>
              <a:lumOff val="193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No economic, demographic, social or cultural variables are used</a:t>
          </a:r>
        </a:p>
      </dsp:txBody>
      <dsp:txXfrm>
        <a:off x="2460775" y="4271456"/>
        <a:ext cx="1230012" cy="961221"/>
      </dsp:txXfrm>
    </dsp:sp>
    <dsp:sp modelId="{9FE704C2-3E12-48D2-A1AE-1DD59BF01D38}">
      <dsp:nvSpPr>
        <dsp:cNvPr id="0" name=""/>
        <dsp:cNvSpPr/>
      </dsp:nvSpPr>
      <dsp:spPr>
        <a:xfrm>
          <a:off x="3690787" y="4271456"/>
          <a:ext cx="1230012" cy="961221"/>
        </a:xfrm>
        <a:prstGeom prst="rect">
          <a:avLst/>
        </a:prstGeom>
        <a:solidFill>
          <a:schemeClr val="accent2">
            <a:tint val="40000"/>
            <a:alpha val="90000"/>
            <a:hueOff val="-8462989"/>
            <a:satOff val="43294"/>
            <a:lumOff val="2898"/>
            <a:alphaOff val="0"/>
          </a:schemeClr>
        </a:solidFill>
        <a:ln w="6350" cap="flat" cmpd="sng" algn="ctr">
          <a:solidFill>
            <a:schemeClr val="accent2">
              <a:tint val="40000"/>
              <a:alpha val="90000"/>
              <a:hueOff val="-8462989"/>
              <a:satOff val="43294"/>
              <a:lumOff val="289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i.e. $5,000 increase or past 5 years, then $5,000 for next year</a:t>
          </a:r>
        </a:p>
      </dsp:txBody>
      <dsp:txXfrm>
        <a:off x="3690787" y="4271456"/>
        <a:ext cx="1230012" cy="961221"/>
      </dsp:txXfrm>
    </dsp:sp>
    <dsp:sp modelId="{DAB37767-647F-4F2A-899A-A0BC4DE41579}">
      <dsp:nvSpPr>
        <dsp:cNvPr id="0" name=""/>
        <dsp:cNvSpPr/>
      </dsp:nvSpPr>
      <dsp:spPr>
        <a:xfrm>
          <a:off x="4920799" y="4271456"/>
          <a:ext cx="1230012" cy="961221"/>
        </a:xfrm>
        <a:prstGeom prst="rect">
          <a:avLst/>
        </a:prstGeom>
        <a:solidFill>
          <a:schemeClr val="accent2">
            <a:tint val="40000"/>
            <a:alpha val="90000"/>
            <a:hueOff val="-11283985"/>
            <a:satOff val="57725"/>
            <a:lumOff val="3864"/>
            <a:alphaOff val="0"/>
          </a:schemeClr>
        </a:solidFill>
        <a:ln w="6350" cap="flat" cmpd="sng" algn="ctr">
          <a:solidFill>
            <a:schemeClr val="accent2">
              <a:tint val="40000"/>
              <a:alpha val="90000"/>
              <a:hueOff val="-11283985"/>
              <a:satOff val="57725"/>
              <a:lumOff val="386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i.e. X% for past 5 years, then X% for next year.</a:t>
          </a:r>
        </a:p>
      </dsp:txBody>
      <dsp:txXfrm>
        <a:off x="4920799" y="4271456"/>
        <a:ext cx="1230012" cy="961221"/>
      </dsp:txXfrm>
    </dsp:sp>
    <dsp:sp modelId="{C91ECF90-6C00-4507-9541-49B560048A74}">
      <dsp:nvSpPr>
        <dsp:cNvPr id="0" name=""/>
        <dsp:cNvSpPr/>
      </dsp:nvSpPr>
      <dsp:spPr>
        <a:xfrm rot="10800000">
          <a:off x="0" y="2379"/>
          <a:ext cx="6151562" cy="3213823"/>
        </a:xfrm>
        <a:prstGeom prst="upArrowCallou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a:t>Look for methods that produce a satisfactory forecast for the current situation</a:t>
          </a:r>
        </a:p>
      </dsp:txBody>
      <dsp:txXfrm rot="10800000">
        <a:off x="0" y="2379"/>
        <a:ext cx="6151562" cy="20882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C3C8C-1281-436F-86CB-F1BFEEDD34A5}">
      <dsp:nvSpPr>
        <dsp:cNvPr id="0" name=""/>
        <dsp:cNvSpPr/>
      </dsp:nvSpPr>
      <dsp:spPr>
        <a:xfrm>
          <a:off x="0" y="75112"/>
          <a:ext cx="6151562" cy="115829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Simple time or regression against time cont’d</a:t>
          </a:r>
        </a:p>
      </dsp:txBody>
      <dsp:txXfrm>
        <a:off x="56543" y="131655"/>
        <a:ext cx="6038476" cy="1045213"/>
      </dsp:txXfrm>
    </dsp:sp>
    <dsp:sp modelId="{B58B1FE4-4DA7-4477-8E75-4D4BAF7E287A}">
      <dsp:nvSpPr>
        <dsp:cNvPr id="0" name=""/>
        <dsp:cNvSpPr/>
      </dsp:nvSpPr>
      <dsp:spPr>
        <a:xfrm>
          <a:off x="0" y="1233412"/>
          <a:ext cx="6151562" cy="698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a:t>i.e. use average of past collections that have the least amount of variances</a:t>
          </a:r>
        </a:p>
      </dsp:txBody>
      <dsp:txXfrm>
        <a:off x="0" y="1233412"/>
        <a:ext cx="6151562" cy="698625"/>
      </dsp:txXfrm>
    </dsp:sp>
    <dsp:sp modelId="{33E4DB36-32F8-48CF-9EB4-8434B397755A}">
      <dsp:nvSpPr>
        <dsp:cNvPr id="0" name=""/>
        <dsp:cNvSpPr/>
      </dsp:nvSpPr>
      <dsp:spPr>
        <a:xfrm>
          <a:off x="0" y="1932037"/>
          <a:ext cx="6151562" cy="1158299"/>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Deterministic Modeling</a:t>
          </a:r>
        </a:p>
      </dsp:txBody>
      <dsp:txXfrm>
        <a:off x="56543" y="1988580"/>
        <a:ext cx="6038476" cy="1045213"/>
      </dsp:txXfrm>
    </dsp:sp>
    <dsp:sp modelId="{3E4EAF7F-1636-4BB2-B1E2-5815A51603A9}">
      <dsp:nvSpPr>
        <dsp:cNvPr id="0" name=""/>
        <dsp:cNvSpPr/>
      </dsp:nvSpPr>
      <dsp:spPr>
        <a:xfrm>
          <a:off x="0" y="3090337"/>
          <a:ext cx="6151562" cy="211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a:t>Used for long term forecasting</a:t>
          </a:r>
        </a:p>
        <a:p>
          <a:pPr marL="228600" lvl="1" indent="-228600" algn="l" defTabSz="1022350">
            <a:lnSpc>
              <a:spcPct val="90000"/>
            </a:lnSpc>
            <a:spcBef>
              <a:spcPct val="0"/>
            </a:spcBef>
            <a:spcAft>
              <a:spcPct val="20000"/>
            </a:spcAft>
            <a:buChar char="•"/>
          </a:pPr>
          <a:r>
            <a:rPr lang="en-US" sz="2300" kern="1200"/>
            <a:t>Links GDP, personal income or other economic indicator </a:t>
          </a:r>
        </a:p>
        <a:p>
          <a:pPr marL="228600" lvl="1" indent="-228600" algn="l" defTabSz="1022350">
            <a:lnSpc>
              <a:spcPct val="90000"/>
            </a:lnSpc>
            <a:spcBef>
              <a:spcPct val="0"/>
            </a:spcBef>
            <a:spcAft>
              <a:spcPct val="20000"/>
            </a:spcAft>
            <a:buChar char="•"/>
          </a:pPr>
          <a:r>
            <a:rPr lang="en-US" sz="2300" kern="1200"/>
            <a:t>Used when revenue is new and insufficient data available</a:t>
          </a:r>
        </a:p>
        <a:p>
          <a:pPr marL="228600" lvl="1" indent="-228600" algn="l" defTabSz="1022350">
            <a:lnSpc>
              <a:spcPct val="90000"/>
            </a:lnSpc>
            <a:spcBef>
              <a:spcPct val="0"/>
            </a:spcBef>
            <a:spcAft>
              <a:spcPct val="20000"/>
            </a:spcAft>
            <a:buChar char="•"/>
          </a:pPr>
          <a:r>
            <a:rPr lang="en-US" sz="2300" kern="1200"/>
            <a:t>Not good when unstable economy</a:t>
          </a:r>
        </a:p>
      </dsp:txBody>
      <dsp:txXfrm>
        <a:off x="0" y="3090337"/>
        <a:ext cx="6151562" cy="21114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F52EC6-DD25-476D-A927-47B155DA7B4D}">
      <dsp:nvSpPr>
        <dsp:cNvPr id="0" name=""/>
        <dsp:cNvSpPr/>
      </dsp:nvSpPr>
      <dsp:spPr>
        <a:xfrm>
          <a:off x="0" y="349162"/>
          <a:ext cx="6151562" cy="2083725"/>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7430" tIns="437388" rIns="47743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Popular forecasting model</a:t>
          </a:r>
        </a:p>
        <a:p>
          <a:pPr marL="228600" lvl="1" indent="-228600" algn="l" defTabSz="933450">
            <a:lnSpc>
              <a:spcPct val="90000"/>
            </a:lnSpc>
            <a:spcBef>
              <a:spcPct val="0"/>
            </a:spcBef>
            <a:spcAft>
              <a:spcPct val="15000"/>
            </a:spcAft>
            <a:buChar char="•"/>
          </a:pPr>
          <a:r>
            <a:rPr lang="en-US" sz="2100" kern="1200"/>
            <a:t>Forecasts revenue as a function of one or more independent variables</a:t>
          </a:r>
        </a:p>
        <a:p>
          <a:pPr marL="228600" lvl="1" indent="-228600" algn="l" defTabSz="933450">
            <a:lnSpc>
              <a:spcPct val="90000"/>
            </a:lnSpc>
            <a:spcBef>
              <a:spcPct val="0"/>
            </a:spcBef>
            <a:spcAft>
              <a:spcPct val="15000"/>
            </a:spcAft>
            <a:buChar char="•"/>
          </a:pPr>
          <a:r>
            <a:rPr lang="en-US" sz="2100" kern="1200"/>
            <a:t>Each revenue source variable is independent of others</a:t>
          </a:r>
        </a:p>
      </dsp:txBody>
      <dsp:txXfrm>
        <a:off x="0" y="349162"/>
        <a:ext cx="6151562" cy="2083725"/>
      </dsp:txXfrm>
    </dsp:sp>
    <dsp:sp modelId="{22CD82D5-08A2-4E31-88E4-3A176E5CABDF}">
      <dsp:nvSpPr>
        <dsp:cNvPr id="0" name=""/>
        <dsp:cNvSpPr/>
      </dsp:nvSpPr>
      <dsp:spPr>
        <a:xfrm>
          <a:off x="307578" y="39202"/>
          <a:ext cx="4306094" cy="61992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2760" tIns="0" rIns="162760" bIns="0" numCol="1" spcCol="1270" anchor="ctr" anchorCtr="0">
          <a:noAutofit/>
        </a:bodyPr>
        <a:lstStyle/>
        <a:p>
          <a:pPr marL="0" lvl="0" indent="0" algn="l" defTabSz="933450">
            <a:lnSpc>
              <a:spcPct val="90000"/>
            </a:lnSpc>
            <a:spcBef>
              <a:spcPct val="0"/>
            </a:spcBef>
            <a:spcAft>
              <a:spcPct val="35000"/>
            </a:spcAft>
            <a:buNone/>
          </a:pPr>
          <a:r>
            <a:rPr lang="en-US" sz="2100" kern="1200"/>
            <a:t>Multiple Regression</a:t>
          </a:r>
        </a:p>
      </dsp:txBody>
      <dsp:txXfrm>
        <a:off x="337840" y="69464"/>
        <a:ext cx="4245570" cy="559396"/>
      </dsp:txXfrm>
    </dsp:sp>
    <dsp:sp modelId="{62986C63-C180-496E-B799-9EEE5CF0DDAC}">
      <dsp:nvSpPr>
        <dsp:cNvPr id="0" name=""/>
        <dsp:cNvSpPr/>
      </dsp:nvSpPr>
      <dsp:spPr>
        <a:xfrm>
          <a:off x="0" y="2856247"/>
          <a:ext cx="6151562" cy="2381400"/>
        </a:xfrm>
        <a:prstGeom prst="rect">
          <a:avLst/>
        </a:prstGeom>
        <a:solidFill>
          <a:schemeClr val="lt1">
            <a:alpha val="90000"/>
            <a:hueOff val="0"/>
            <a:satOff val="0"/>
            <a:lumOff val="0"/>
            <a:alphaOff val="0"/>
          </a:schemeClr>
        </a:solidFill>
        <a:ln w="6350" cap="flat" cmpd="sng" algn="ctr">
          <a:solidFill>
            <a:schemeClr val="accent2">
              <a:hueOff val="-9958180"/>
              <a:satOff val="53278"/>
              <a:lumOff val="39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7430" tIns="437388" rIns="47743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Models can be expensive</a:t>
          </a:r>
        </a:p>
        <a:p>
          <a:pPr marL="228600" lvl="1" indent="-228600" algn="l" defTabSz="933450">
            <a:lnSpc>
              <a:spcPct val="90000"/>
            </a:lnSpc>
            <a:spcBef>
              <a:spcPct val="0"/>
            </a:spcBef>
            <a:spcAft>
              <a:spcPct val="15000"/>
            </a:spcAft>
            <a:buChar char="•"/>
          </a:pPr>
          <a:r>
            <a:rPr lang="en-US" sz="2100" kern="1200"/>
            <a:t>Used for larger more complicated local economies</a:t>
          </a:r>
        </a:p>
        <a:p>
          <a:pPr marL="228600" lvl="1" indent="-228600" algn="l" defTabSz="933450">
            <a:lnSpc>
              <a:spcPct val="90000"/>
            </a:lnSpc>
            <a:spcBef>
              <a:spcPct val="0"/>
            </a:spcBef>
            <a:spcAft>
              <a:spcPct val="15000"/>
            </a:spcAft>
            <a:buChar char="•"/>
          </a:pPr>
          <a:r>
            <a:rPr lang="en-US" sz="2100" kern="1200"/>
            <a:t>Used for revenue sources  that are impacted by various factors such as per capita income, inflation, population changes, etc.</a:t>
          </a:r>
        </a:p>
      </dsp:txBody>
      <dsp:txXfrm>
        <a:off x="0" y="2856247"/>
        <a:ext cx="6151562" cy="2381400"/>
      </dsp:txXfrm>
    </dsp:sp>
    <dsp:sp modelId="{F3BB2B44-476E-4AC9-9AEB-E011E99C7D29}">
      <dsp:nvSpPr>
        <dsp:cNvPr id="0" name=""/>
        <dsp:cNvSpPr/>
      </dsp:nvSpPr>
      <dsp:spPr>
        <a:xfrm>
          <a:off x="307578" y="2546287"/>
          <a:ext cx="4306094" cy="619920"/>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2760" tIns="0" rIns="162760" bIns="0" numCol="1" spcCol="1270" anchor="ctr" anchorCtr="0">
          <a:noAutofit/>
        </a:bodyPr>
        <a:lstStyle/>
        <a:p>
          <a:pPr marL="0" lvl="0" indent="0" algn="l" defTabSz="933450">
            <a:lnSpc>
              <a:spcPct val="90000"/>
            </a:lnSpc>
            <a:spcBef>
              <a:spcPct val="0"/>
            </a:spcBef>
            <a:spcAft>
              <a:spcPct val="35000"/>
            </a:spcAft>
            <a:buNone/>
          </a:pPr>
          <a:r>
            <a:rPr lang="en-US" sz="2100" kern="1200"/>
            <a:t>Econometric modeling</a:t>
          </a:r>
        </a:p>
      </dsp:txBody>
      <dsp:txXfrm>
        <a:off x="337840" y="2576549"/>
        <a:ext cx="4245570" cy="5593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532FCF-7B8B-4069-8F96-4E8A710B83AD}">
      <dsp:nvSpPr>
        <dsp:cNvPr id="0" name=""/>
        <dsp:cNvSpPr/>
      </dsp:nvSpPr>
      <dsp:spPr>
        <a:xfrm>
          <a:off x="1703001" y="4603"/>
          <a:ext cx="1908562" cy="190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D98D700-6ECD-45AF-92D7-4069F7C9DAD1}">
      <dsp:nvSpPr>
        <dsp:cNvPr id="0" name=""/>
        <dsp:cNvSpPr/>
      </dsp:nvSpPr>
      <dsp:spPr>
        <a:xfrm>
          <a:off x="536657" y="2377372"/>
          <a:ext cx="424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pPr>
          <a:r>
            <a:rPr lang="en-US" sz="1900" kern="1200" dirty="0"/>
            <a:t>Whatever type you use, it should be easy to understand, transparent and structured.</a:t>
          </a:r>
        </a:p>
      </dsp:txBody>
      <dsp:txXfrm>
        <a:off x="536657" y="2377372"/>
        <a:ext cx="4241250" cy="720000"/>
      </dsp:txXfrm>
    </dsp:sp>
    <dsp:sp modelId="{6E67225E-FEE4-44FC-BEFE-F354086DCF56}">
      <dsp:nvSpPr>
        <dsp:cNvPr id="0" name=""/>
        <dsp:cNvSpPr/>
      </dsp:nvSpPr>
      <dsp:spPr>
        <a:xfrm>
          <a:off x="6686470" y="4603"/>
          <a:ext cx="1908562" cy="1908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71077D1-7D2D-4276-8040-6B1AFDD9C50F}">
      <dsp:nvSpPr>
        <dsp:cNvPr id="0" name=""/>
        <dsp:cNvSpPr/>
      </dsp:nvSpPr>
      <dsp:spPr>
        <a:xfrm>
          <a:off x="5520126" y="2377372"/>
          <a:ext cx="424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Forecast research has found “Statistically sophisticated or complex methods do not necessarily produce more accurate forecasts than simpler ones.”*</a:t>
          </a:r>
        </a:p>
      </dsp:txBody>
      <dsp:txXfrm>
        <a:off x="5520126" y="2377372"/>
        <a:ext cx="42412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C4263-C9AC-4D48-8E5F-28EF7477E2F3}" type="datetimeFigureOut">
              <a:rPr lang="en-US" smtClean="0"/>
              <a:t>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1473A8-2CA9-4745-B47A-A385EC9303F3}" type="slidenum">
              <a:rPr lang="en-US" smtClean="0"/>
              <a:t>‹#›</a:t>
            </a:fld>
            <a:endParaRPr lang="en-US"/>
          </a:p>
        </p:txBody>
      </p:sp>
    </p:spTree>
    <p:extLst>
      <p:ext uri="{BB962C8B-B14F-4D97-AF65-F5344CB8AC3E}">
        <p14:creationId xmlns:p14="http://schemas.microsoft.com/office/powerpoint/2010/main" val="2838506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1234C947-B448-4F29-BFB4-A3A1AF28547C}"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3818733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don’t understand what the revenue is, how it is</a:t>
            </a:r>
            <a:r>
              <a:rPr lang="en-US" baseline="0" dirty="0"/>
              <a:t> distributed and the nuances with it, you can’t possibly project future revenues. Just taking a number from one year and adding a percentage of increase may sometimes work because you got lucky, not because you did a good revenue projection. 2) Posting the wrong revenues to the financials, delayed postings from one year to the next causing artificial increases, law changes in the revenue type and not understanding inconsistent patterns in historical data can lead to bad forecasts. 3) Too high or too low can cause big problems with a budget.  Try to be as accurate as you can in and have consensus on the forecast. No phantom revenues to close a budget GAP!</a:t>
            </a:r>
            <a:endParaRPr lang="en-US" dirty="0"/>
          </a:p>
        </p:txBody>
      </p:sp>
      <p:sp>
        <p:nvSpPr>
          <p:cNvPr id="4" name="Slide Number Placeholder 3"/>
          <p:cNvSpPr>
            <a:spLocks noGrp="1"/>
          </p:cNvSpPr>
          <p:nvPr>
            <p:ph type="sldNum" sz="quarter" idx="10"/>
          </p:nvPr>
        </p:nvSpPr>
        <p:spPr/>
        <p:txBody>
          <a:bodyPr/>
          <a:lstStyle/>
          <a:p>
            <a:fld id="{AE946754-290E-41B9-AD71-1C91CCFD6864}"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3172676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1 –if you don’t understand revenue, how it is collected and understanding law changes and aberrations in revenue collections. I.e. past payment made in sales taxes, law changes, one time such as what we experienced last year for HURF versus on-going. </a:t>
            </a:r>
          </a:p>
          <a:p>
            <a:r>
              <a:rPr lang="en-US" dirty="0"/>
              <a:t>Bullet 2 – Garbage in, garbage out theory</a:t>
            </a:r>
          </a:p>
          <a:p>
            <a:r>
              <a:rPr lang="en-US" dirty="0"/>
              <a:t>Bullet 3 – Graph the last two fiscal years as well as collections to date to see changes and if consistent changes.</a:t>
            </a:r>
          </a:p>
          <a:p>
            <a:r>
              <a:rPr lang="en-US" dirty="0"/>
              <a:t>Bullet 4 - </a:t>
            </a:r>
          </a:p>
        </p:txBody>
      </p:sp>
      <p:sp>
        <p:nvSpPr>
          <p:cNvPr id="4" name="Slide Number Placeholder 3"/>
          <p:cNvSpPr>
            <a:spLocks noGrp="1"/>
          </p:cNvSpPr>
          <p:nvPr>
            <p:ph type="sldNum" sz="quarter" idx="5"/>
          </p:nvPr>
        </p:nvSpPr>
        <p:spPr/>
        <p:txBody>
          <a:bodyPr/>
          <a:lstStyle/>
          <a:p>
            <a:fld id="{B89578C9-6D5C-48D3-952B-9D1F35F1E450}" type="slidenum">
              <a:rPr lang="en-US" smtClean="0"/>
              <a:t>12</a:t>
            </a:fld>
            <a:endParaRPr lang="en-US" dirty="0"/>
          </a:p>
        </p:txBody>
      </p:sp>
    </p:spTree>
    <p:extLst>
      <p:ext uri="{BB962C8B-B14F-4D97-AF65-F5344CB8AC3E}">
        <p14:creationId xmlns:p14="http://schemas.microsoft.com/office/powerpoint/2010/main" val="2108572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1473A8-2CA9-4745-B47A-A385EC9303F3}" type="slidenum">
              <a:rPr lang="en-US" smtClean="0"/>
              <a:t>29</a:t>
            </a:fld>
            <a:endParaRPr lang="en-US"/>
          </a:p>
        </p:txBody>
      </p:sp>
    </p:spTree>
    <p:extLst>
      <p:ext uri="{BB962C8B-B14F-4D97-AF65-F5344CB8AC3E}">
        <p14:creationId xmlns:p14="http://schemas.microsoft.com/office/powerpoint/2010/main" val="3847704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KC Royals won the World Series in 2015</a:t>
            </a:r>
          </a:p>
        </p:txBody>
      </p:sp>
      <p:sp>
        <p:nvSpPr>
          <p:cNvPr id="4" name="Slide Number Placeholder 3"/>
          <p:cNvSpPr>
            <a:spLocks noGrp="1"/>
          </p:cNvSpPr>
          <p:nvPr>
            <p:ph type="sldNum" sz="quarter" idx="5"/>
          </p:nvPr>
        </p:nvSpPr>
        <p:spPr/>
        <p:txBody>
          <a:bodyPr/>
          <a:lstStyle/>
          <a:p>
            <a:fld id="{CC1473A8-2CA9-4745-B47A-A385EC9303F3}" type="slidenum">
              <a:rPr lang="en-US" smtClean="0"/>
              <a:t>36</a:t>
            </a:fld>
            <a:endParaRPr lang="en-US"/>
          </a:p>
        </p:txBody>
      </p:sp>
    </p:spTree>
    <p:extLst>
      <p:ext uri="{BB962C8B-B14F-4D97-AF65-F5344CB8AC3E}">
        <p14:creationId xmlns:p14="http://schemas.microsoft.com/office/powerpoint/2010/main" val="352014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60EA64-D806-43AC-9DF2-F8C432F32B4C}" type="datetimeFigureOut">
              <a:rPr lang="en-US" dirty="0"/>
              <a:t>1/7/2020</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160EA64-D806-43AC-9DF2-F8C432F32B4C}" type="datetimeFigureOut">
              <a:rPr lang="en-US" dirty="0"/>
              <a:pPr/>
              <a:t>1/7/2020</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1/7/2020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ews.biancolavoro.it/calcolo-interessi-moratori/" TargetMode="Externa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flickr.com/photos/68751915@N05/6355818699/" TargetMode="External"/><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www.progressive-charlestown.com/2013/08/unfit-to-print.html" TargetMode="External"/><Relationship Id="rId2" Type="http://schemas.openxmlformats.org/officeDocument/2006/relationships/image" Target="../media/image30.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9.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The Basics in Financial Forecasting-Short or Long</a:t>
            </a:r>
          </a:p>
        </p:txBody>
      </p:sp>
      <p:sp>
        <p:nvSpPr>
          <p:cNvPr id="3" name="Subtitle 2"/>
          <p:cNvSpPr>
            <a:spLocks noGrp="1"/>
          </p:cNvSpPr>
          <p:nvPr>
            <p:ph type="subTitle" idx="1"/>
          </p:nvPr>
        </p:nvSpPr>
        <p:spPr>
          <a:xfrm>
            <a:off x="2209800" y="4191000"/>
            <a:ext cx="7315200" cy="2514600"/>
          </a:xfrm>
        </p:spPr>
        <p:txBody>
          <a:bodyPr/>
          <a:lstStyle/>
          <a:p>
            <a:r>
              <a:rPr lang="en-US" sz="2800" dirty="0">
                <a:solidFill>
                  <a:schemeClr val="tx1"/>
                </a:solidFill>
              </a:rPr>
              <a:t>Thursday, January 9, 2020</a:t>
            </a:r>
          </a:p>
          <a:p>
            <a:r>
              <a:rPr lang="en-US" sz="2800" dirty="0">
                <a:solidFill>
                  <a:schemeClr val="tx1"/>
                </a:solidFill>
              </a:rPr>
              <a:t>Lindsey Duncan, Finance and Budget Director, City of Avondale</a:t>
            </a:r>
          </a:p>
          <a:p>
            <a:r>
              <a:rPr lang="en-US" sz="2800" dirty="0">
                <a:solidFill>
                  <a:schemeClr val="tx1"/>
                </a:solidFill>
              </a:rPr>
              <a:t>Pat Walker, Pat Walker Consulting LLC</a:t>
            </a:r>
          </a:p>
          <a:p>
            <a:endParaRPr lang="en-US" dirty="0"/>
          </a:p>
          <a:p>
            <a:endParaRPr lang="en-US" dirty="0"/>
          </a:p>
        </p:txBody>
      </p:sp>
      <p:sp>
        <p:nvSpPr>
          <p:cNvPr id="4" name="Slide Number Placeholder 3"/>
          <p:cNvSpPr>
            <a:spLocks noGrp="1"/>
          </p:cNvSpPr>
          <p:nvPr>
            <p:ph type="sldNum" sz="quarter" idx="12"/>
          </p:nvPr>
        </p:nvSpPr>
        <p:spPr/>
        <p:txBody>
          <a:bodyPr/>
          <a:lstStyle/>
          <a:p>
            <a:fld id="{60CD4A96-AA67-476E-9AD0-A2DB36DA06AD}" type="slidenum">
              <a:rPr lang="en-US" smtClean="0">
                <a:solidFill>
                  <a:prstClr val="black">
                    <a:tint val="75000"/>
                  </a:prstClr>
                </a:solidFill>
              </a:rPr>
              <a:pPr/>
              <a:t>1</a:t>
            </a:fld>
            <a:endParaRPr lang="en-US" dirty="0">
              <a:solidFill>
                <a:prstClr val="black">
                  <a:tint val="75000"/>
                </a:prstClr>
              </a:solidFill>
            </a:endParaRPr>
          </a:p>
        </p:txBody>
      </p:sp>
      <p:pic>
        <p:nvPicPr>
          <p:cNvPr id="1026" name="Picture 2" descr="C:\Users\Owner\AppData\Local\Microsoft\Windows\Temporary Internet Files\Content.IE5\3D0P3EV7\arteasel4c[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0" y="685800"/>
            <a:ext cx="1120140" cy="1279348"/>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Owner\AppData\Local\Microsoft\Windows\Temporary Internet Files\Content.IE5\753TTLEE\forecast[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838200"/>
            <a:ext cx="1816100"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1602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B73A-05A6-445D-9328-9FF2ABFC0776}"/>
              </a:ext>
            </a:extLst>
          </p:cNvPr>
          <p:cNvSpPr>
            <a:spLocks noGrp="1"/>
          </p:cNvSpPr>
          <p:nvPr>
            <p:ph type="title"/>
          </p:nvPr>
        </p:nvSpPr>
        <p:spPr>
          <a:xfrm>
            <a:off x="335280" y="2404872"/>
            <a:ext cx="4104640" cy="1627792"/>
          </a:xfrm>
        </p:spPr>
        <p:txBody>
          <a:bodyPr vert="horz" lIns="274320" tIns="182880" rIns="274320" bIns="182880" rtlCol="0" anchor="ctr" anchorCtr="1">
            <a:noAutofit/>
          </a:bodyPr>
          <a:lstStyle/>
          <a:p>
            <a:r>
              <a:rPr lang="en-US" sz="3200" dirty="0">
                <a:solidFill>
                  <a:srgbClr val="262626"/>
                </a:solidFill>
              </a:rPr>
              <a:t>Revenue Forecasting</a:t>
            </a:r>
          </a:p>
        </p:txBody>
      </p:sp>
      <p:pic>
        <p:nvPicPr>
          <p:cNvPr id="6" name="Content Placeholder 5" descr="A picture containing food, table&#10;&#10;Description automatically generated">
            <a:extLst>
              <a:ext uri="{FF2B5EF4-FFF2-40B4-BE49-F238E27FC236}">
                <a16:creationId xmlns:a16="http://schemas.microsoft.com/office/drawing/2014/main" id="{6A356D67-C9E4-4A4D-9960-D5205013C007}"/>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294376" y="1136260"/>
            <a:ext cx="6257544" cy="4270773"/>
          </a:xfrm>
          <a:prstGeom prst="rect">
            <a:avLst/>
          </a:prstGeom>
        </p:spPr>
      </p:pic>
      <p:sp>
        <p:nvSpPr>
          <p:cNvPr id="4" name="Slide Number Placeholder 3">
            <a:extLst>
              <a:ext uri="{FF2B5EF4-FFF2-40B4-BE49-F238E27FC236}">
                <a16:creationId xmlns:a16="http://schemas.microsoft.com/office/drawing/2014/main" id="{20642CC0-AE7D-4EC2-A7D8-3B02226B6DE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60CD4A96-AA67-476E-9AD0-A2DB36DA06AD}" type="slidenum">
              <a:rPr lang="en-US" smtClean="0"/>
              <a:pPr>
                <a:lnSpc>
                  <a:spcPct val="90000"/>
                </a:lnSpc>
                <a:spcAft>
                  <a:spcPts val="600"/>
                </a:spcAft>
              </a:pPr>
              <a:t>10</a:t>
            </a:fld>
            <a:endParaRPr lang="en-US"/>
          </a:p>
        </p:txBody>
      </p:sp>
    </p:spTree>
    <p:extLst>
      <p:ext uri="{BB962C8B-B14F-4D97-AF65-F5344CB8AC3E}">
        <p14:creationId xmlns:p14="http://schemas.microsoft.com/office/powerpoint/2010/main" val="2440703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FBE789D-66E0-4C5C-8DDC-CF4D7BF218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6C092F8-98E3-4599-A7BF-1B658CF1D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7" y="2681103"/>
            <a:ext cx="3363974" cy="1495794"/>
          </a:xfrm>
          <a:solidFill>
            <a:schemeClr val="tx2">
              <a:lumMod val="60000"/>
              <a:lumOff val="40000"/>
              <a:alpha val="15000"/>
            </a:schemeClr>
          </a:solidFill>
          <a:ln>
            <a:solidFill>
              <a:schemeClr val="bg1"/>
            </a:solidFill>
          </a:ln>
        </p:spPr>
        <p:txBody>
          <a:bodyPr wrap="square">
            <a:normAutofit/>
          </a:bodyPr>
          <a:lstStyle/>
          <a:p>
            <a:r>
              <a:rPr lang="en-US" sz="2600">
                <a:solidFill>
                  <a:schemeClr val="bg1"/>
                </a:solidFill>
              </a:rPr>
              <a:t>Key to Revenue Forecasting</a:t>
            </a:r>
          </a:p>
        </p:txBody>
      </p:sp>
      <p:sp>
        <p:nvSpPr>
          <p:cNvPr id="4" name="Slide Number Placeholder 3"/>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11</a:t>
            </a:fld>
            <a:endParaRPr lang="en-US"/>
          </a:p>
        </p:txBody>
      </p:sp>
      <p:graphicFrame>
        <p:nvGraphicFramePr>
          <p:cNvPr id="6" name="Content Placeholder 2">
            <a:extLst>
              <a:ext uri="{FF2B5EF4-FFF2-40B4-BE49-F238E27FC236}">
                <a16:creationId xmlns:a16="http://schemas.microsoft.com/office/drawing/2014/main" id="{E68F95CE-7453-4A54-8CA3-367899448CFC}"/>
              </a:ext>
            </a:extLst>
          </p:cNvPr>
          <p:cNvGraphicFramePr>
            <a:graphicFrameLocks noGrp="1"/>
          </p:cNvGraphicFramePr>
          <p:nvPr>
            <p:ph idx="1"/>
            <p:extLst>
              <p:ext uri="{D42A27DB-BD31-4B8C-83A1-F6EECF244321}">
                <p14:modId xmlns:p14="http://schemas.microsoft.com/office/powerpoint/2010/main" val="2901157561"/>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2474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3179-A751-4499-8012-783D7FB2C437}"/>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2400">
                <a:solidFill>
                  <a:schemeClr val="tx1"/>
                </a:solidFill>
              </a:rPr>
              <a:t>Guide for Revenue Forecasting</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DE2D2C9-A6E1-49C4-8FE7-31AFD68A46F7}"/>
              </a:ext>
            </a:extLst>
          </p:cNvPr>
          <p:cNvSpPr>
            <a:spLocks noGrp="1"/>
          </p:cNvSpPr>
          <p:nvPr>
            <p:ph idx="1"/>
          </p:nvPr>
        </p:nvSpPr>
        <p:spPr>
          <a:xfrm>
            <a:off x="6096000" y="802638"/>
            <a:ext cx="5361878" cy="5577842"/>
          </a:xfrm>
        </p:spPr>
        <p:txBody>
          <a:bodyPr anchor="ctr">
            <a:normAutofit/>
          </a:bodyPr>
          <a:lstStyle/>
          <a:p>
            <a:pPr lvl="1"/>
            <a:r>
              <a:rPr lang="en-US" sz="2400" dirty="0">
                <a:solidFill>
                  <a:schemeClr val="bg1"/>
                </a:solidFill>
              </a:rPr>
              <a:t>Forecaster must understand the revenue being forecast, how it is administered and collected</a:t>
            </a:r>
          </a:p>
          <a:p>
            <a:pPr lvl="1"/>
            <a:r>
              <a:rPr lang="en-US" sz="2400" dirty="0">
                <a:solidFill>
                  <a:schemeClr val="bg1"/>
                </a:solidFill>
              </a:rPr>
              <a:t>Estimates based on incorrect, misunderstood or inconsistent revenue data is hopeless!</a:t>
            </a:r>
          </a:p>
          <a:p>
            <a:pPr lvl="1"/>
            <a:r>
              <a:rPr lang="en-US" sz="2400" dirty="0">
                <a:solidFill>
                  <a:schemeClr val="bg1"/>
                </a:solidFill>
              </a:rPr>
              <a:t>Visually see revenue collections with a simple line graph over time</a:t>
            </a:r>
          </a:p>
          <a:p>
            <a:pPr lvl="1"/>
            <a:r>
              <a:rPr lang="en-US" sz="2400" dirty="0">
                <a:solidFill>
                  <a:schemeClr val="bg1"/>
                </a:solidFill>
              </a:rPr>
              <a:t>Open and transparent process with one ultimate revenue projection</a:t>
            </a:r>
          </a:p>
          <a:p>
            <a:pPr lvl="1"/>
            <a:r>
              <a:rPr lang="en-US" sz="2400" dirty="0">
                <a:solidFill>
                  <a:schemeClr val="bg1"/>
                </a:solidFill>
              </a:rPr>
              <a:t>No single approach is ideally suited for all revenue forecasts</a:t>
            </a:r>
          </a:p>
          <a:p>
            <a:pPr lvl="1"/>
            <a:endParaRPr lang="en-US" dirty="0">
              <a:solidFill>
                <a:schemeClr val="bg1"/>
              </a:solidFill>
            </a:endParaRPr>
          </a:p>
          <a:p>
            <a:pPr lvl="1"/>
            <a:endParaRPr lang="en-US" dirty="0">
              <a:solidFill>
                <a:schemeClr val="bg1"/>
              </a:solidFill>
            </a:endParaRPr>
          </a:p>
          <a:p>
            <a:pPr lvl="1"/>
            <a:endParaRPr lang="en-US" dirty="0">
              <a:solidFill>
                <a:schemeClr val="bg1"/>
              </a:solidFill>
            </a:endParaRPr>
          </a:p>
        </p:txBody>
      </p:sp>
      <p:sp>
        <p:nvSpPr>
          <p:cNvPr id="4" name="Slide Number Placeholder 3">
            <a:extLst>
              <a:ext uri="{FF2B5EF4-FFF2-40B4-BE49-F238E27FC236}">
                <a16:creationId xmlns:a16="http://schemas.microsoft.com/office/drawing/2014/main" id="{EEAA411F-67F7-4F32-B592-244868ED97DE}"/>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12</a:t>
            </a:fld>
            <a:endParaRPr lang="en-US"/>
          </a:p>
        </p:txBody>
      </p:sp>
    </p:spTree>
    <p:extLst>
      <p:ext uri="{BB962C8B-B14F-4D97-AF65-F5344CB8AC3E}">
        <p14:creationId xmlns:p14="http://schemas.microsoft.com/office/powerpoint/2010/main" val="50943598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172BB2-2333-4214-B078-4AA49F317EE7}"/>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sz="2600">
                <a:solidFill>
                  <a:srgbClr val="FFFFFF"/>
                </a:solidFill>
              </a:rPr>
              <a:t>Guide for Revenue Forecasting</a:t>
            </a:r>
          </a:p>
        </p:txBody>
      </p:sp>
      <p:sp useBgFill="1">
        <p:nvSpPr>
          <p:cNvPr id="13" name="Rectangle 12">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E22BFAD-E6DE-453B-BB8D-E8A50216AC37}"/>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13</a:t>
            </a:fld>
            <a:endParaRPr lang="en-US"/>
          </a:p>
        </p:txBody>
      </p:sp>
      <p:graphicFrame>
        <p:nvGraphicFramePr>
          <p:cNvPr id="6" name="Content Placeholder 2">
            <a:extLst>
              <a:ext uri="{FF2B5EF4-FFF2-40B4-BE49-F238E27FC236}">
                <a16:creationId xmlns:a16="http://schemas.microsoft.com/office/drawing/2014/main" id="{B1909FAE-D243-4F79-9FA7-169F65984FDD}"/>
              </a:ext>
            </a:extLst>
          </p:cNvPr>
          <p:cNvGraphicFramePr>
            <a:graphicFrameLocks noGrp="1"/>
          </p:cNvGraphicFramePr>
          <p:nvPr>
            <p:ph idx="1"/>
            <p:extLst>
              <p:ext uri="{D42A27DB-BD31-4B8C-83A1-F6EECF244321}">
                <p14:modId xmlns:p14="http://schemas.microsoft.com/office/powerpoint/2010/main" val="2928532226"/>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652618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3DDD23-C159-4ABF-9611-EA37367A5159}"/>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Methods for Forecasting</a:t>
            </a:r>
          </a:p>
        </p:txBody>
      </p:sp>
      <p:sp useBgFill="1">
        <p:nvSpPr>
          <p:cNvPr id="13" name="Rectangle 12">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9393F5EC-49BC-4055-A004-6EA2D9318DA4}"/>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14</a:t>
            </a:fld>
            <a:endParaRPr lang="en-US"/>
          </a:p>
        </p:txBody>
      </p:sp>
      <p:graphicFrame>
        <p:nvGraphicFramePr>
          <p:cNvPr id="6" name="Content Placeholder 2">
            <a:extLst>
              <a:ext uri="{FF2B5EF4-FFF2-40B4-BE49-F238E27FC236}">
                <a16:creationId xmlns:a16="http://schemas.microsoft.com/office/drawing/2014/main" id="{867C4962-4086-421C-AC0A-C12320A7874D}"/>
              </a:ext>
            </a:extLst>
          </p:cNvPr>
          <p:cNvGraphicFramePr>
            <a:graphicFrameLocks noGrp="1"/>
          </p:cNvGraphicFramePr>
          <p:nvPr>
            <p:ph idx="1"/>
            <p:extLst>
              <p:ext uri="{D42A27DB-BD31-4B8C-83A1-F6EECF244321}">
                <p14:modId xmlns:p14="http://schemas.microsoft.com/office/powerpoint/2010/main" val="637937508"/>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2486189"/>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0">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3DDD23-C159-4ABF-9611-EA37367A5159}"/>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Methods for Forecasting</a:t>
            </a:r>
          </a:p>
        </p:txBody>
      </p:sp>
      <p:sp useBgFill="1">
        <p:nvSpPr>
          <p:cNvPr id="16" name="Rectangle 12">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9393F5EC-49BC-4055-A004-6EA2D9318DA4}"/>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15</a:t>
            </a:fld>
            <a:endParaRPr lang="en-US"/>
          </a:p>
        </p:txBody>
      </p:sp>
      <p:graphicFrame>
        <p:nvGraphicFramePr>
          <p:cNvPr id="17" name="Content Placeholder 2">
            <a:extLst>
              <a:ext uri="{FF2B5EF4-FFF2-40B4-BE49-F238E27FC236}">
                <a16:creationId xmlns:a16="http://schemas.microsoft.com/office/drawing/2014/main" id="{288F890D-EAAF-44DB-893A-F7924F9FB02F}"/>
              </a:ext>
            </a:extLst>
          </p:cNvPr>
          <p:cNvGraphicFramePr>
            <a:graphicFrameLocks noGrp="1"/>
          </p:cNvGraphicFramePr>
          <p:nvPr>
            <p:ph idx="1"/>
            <p:extLst>
              <p:ext uri="{D42A27DB-BD31-4B8C-83A1-F6EECF244321}">
                <p14:modId xmlns:p14="http://schemas.microsoft.com/office/powerpoint/2010/main" val="3833530249"/>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6916428"/>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F93E6D-AFBE-4179-AE99-BAE1F7A8022E}"/>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Methods for Forecasting</a:t>
            </a:r>
          </a:p>
        </p:txBody>
      </p:sp>
      <p:sp useBgFill="1">
        <p:nvSpPr>
          <p:cNvPr id="13" name="Rectangle 12">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29EA2C68-8934-4641-ACFF-47B247645FEF}"/>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16</a:t>
            </a:fld>
            <a:endParaRPr lang="en-US"/>
          </a:p>
        </p:txBody>
      </p:sp>
      <p:graphicFrame>
        <p:nvGraphicFramePr>
          <p:cNvPr id="6" name="Content Placeholder 2">
            <a:extLst>
              <a:ext uri="{FF2B5EF4-FFF2-40B4-BE49-F238E27FC236}">
                <a16:creationId xmlns:a16="http://schemas.microsoft.com/office/drawing/2014/main" id="{F242B094-84BC-4F72-844C-8C5D4CF4C5D8}"/>
              </a:ext>
            </a:extLst>
          </p:cNvPr>
          <p:cNvGraphicFramePr>
            <a:graphicFrameLocks noGrp="1"/>
          </p:cNvGraphicFramePr>
          <p:nvPr>
            <p:ph idx="1"/>
            <p:extLst>
              <p:ext uri="{D42A27DB-BD31-4B8C-83A1-F6EECF244321}">
                <p14:modId xmlns:p14="http://schemas.microsoft.com/office/powerpoint/2010/main" val="409844890"/>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293255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93E6D-AFBE-4179-AE99-BAE1F7A8022E}"/>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2400">
                <a:solidFill>
                  <a:schemeClr val="tx1"/>
                </a:solidFill>
              </a:rPr>
              <a:t>Methods for Forecasting</a:t>
            </a:r>
          </a:p>
        </p:txBody>
      </p:sp>
      <p:sp>
        <p:nvSpPr>
          <p:cNvPr id="16" name="Rectangle 15">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CEAA93A-87DB-4A6F-9C79-48984A411E0F}"/>
              </a:ext>
            </a:extLst>
          </p:cNvPr>
          <p:cNvSpPr>
            <a:spLocks noGrp="1"/>
          </p:cNvSpPr>
          <p:nvPr>
            <p:ph idx="1"/>
          </p:nvPr>
        </p:nvSpPr>
        <p:spPr>
          <a:xfrm>
            <a:off x="5862320" y="274320"/>
            <a:ext cx="5585398" cy="5872482"/>
          </a:xfrm>
        </p:spPr>
        <p:txBody>
          <a:bodyPr anchor="ctr">
            <a:noAutofit/>
          </a:bodyPr>
          <a:lstStyle/>
          <a:p>
            <a:r>
              <a:rPr lang="en-US" sz="2800" dirty="0">
                <a:solidFill>
                  <a:schemeClr val="bg1"/>
                </a:solidFill>
              </a:rPr>
              <a:t>Judgmental and Experience Forecasting</a:t>
            </a:r>
          </a:p>
          <a:p>
            <a:pPr lvl="1"/>
            <a:r>
              <a:rPr lang="en-US" sz="2800" dirty="0">
                <a:solidFill>
                  <a:schemeClr val="bg1"/>
                </a:solidFill>
              </a:rPr>
              <a:t>Usually by seasoned long term Finance and Budget Directors</a:t>
            </a:r>
          </a:p>
          <a:p>
            <a:pPr lvl="1"/>
            <a:r>
              <a:rPr lang="en-US" sz="2800" dirty="0">
                <a:solidFill>
                  <a:schemeClr val="bg1"/>
                </a:solidFill>
              </a:rPr>
              <a:t>Knows the community inside and out</a:t>
            </a:r>
          </a:p>
          <a:p>
            <a:pPr lvl="1"/>
            <a:r>
              <a:rPr lang="en-US" sz="2800" dirty="0">
                <a:solidFill>
                  <a:schemeClr val="bg1"/>
                </a:solidFill>
              </a:rPr>
              <a:t>Works with other departments in gathering data from them for current and future revenue estimates</a:t>
            </a:r>
          </a:p>
          <a:p>
            <a:pPr lvl="1"/>
            <a:r>
              <a:rPr lang="en-US" sz="2800" dirty="0">
                <a:solidFill>
                  <a:schemeClr val="bg1"/>
                </a:solidFill>
              </a:rPr>
              <a:t>Can use it with other methodologies discussed</a:t>
            </a:r>
          </a:p>
        </p:txBody>
      </p:sp>
      <p:sp>
        <p:nvSpPr>
          <p:cNvPr id="4" name="Slide Number Placeholder 3">
            <a:extLst>
              <a:ext uri="{FF2B5EF4-FFF2-40B4-BE49-F238E27FC236}">
                <a16:creationId xmlns:a16="http://schemas.microsoft.com/office/drawing/2014/main" id="{29EA2C68-8934-4641-ACFF-47B247645FEF}"/>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17</a:t>
            </a:fld>
            <a:endParaRPr lang="en-US"/>
          </a:p>
        </p:txBody>
      </p:sp>
    </p:spTree>
    <p:extLst>
      <p:ext uri="{BB962C8B-B14F-4D97-AF65-F5344CB8AC3E}">
        <p14:creationId xmlns:p14="http://schemas.microsoft.com/office/powerpoint/2010/main" val="2812550900"/>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2" y="964692"/>
            <a:ext cx="3137408" cy="1665410"/>
          </a:xfrm>
        </p:spPr>
        <p:txBody>
          <a:bodyPr>
            <a:normAutofit/>
          </a:bodyPr>
          <a:lstStyle/>
          <a:p>
            <a:r>
              <a:rPr lang="en-US" dirty="0"/>
              <a:t>Most Widely Used Forecast</a:t>
            </a:r>
          </a:p>
        </p:txBody>
      </p:sp>
      <p:sp>
        <p:nvSpPr>
          <p:cNvPr id="3" name="Content Placeholder 2"/>
          <p:cNvSpPr>
            <a:spLocks noGrp="1"/>
          </p:cNvSpPr>
          <p:nvPr>
            <p:ph idx="1"/>
          </p:nvPr>
        </p:nvSpPr>
        <p:spPr>
          <a:xfrm>
            <a:off x="573482" y="2630102"/>
            <a:ext cx="4084320" cy="3263206"/>
          </a:xfrm>
        </p:spPr>
        <p:txBody>
          <a:bodyPr>
            <a:normAutofit/>
          </a:bodyPr>
          <a:lstStyle/>
          <a:p>
            <a:pPr marL="0" indent="0">
              <a:buNone/>
            </a:pPr>
            <a:endParaRPr lang="en-US" dirty="0"/>
          </a:p>
          <a:p>
            <a:pPr marL="0" indent="0">
              <a:buNone/>
            </a:pPr>
            <a:r>
              <a:rPr lang="en-US" sz="2800" dirty="0"/>
              <a:t>Judgmental and Subjective!</a:t>
            </a:r>
          </a:p>
          <a:p>
            <a:pPr marL="0" indent="0">
              <a:buNone/>
            </a:pPr>
            <a:r>
              <a:rPr lang="en-US" sz="2800" dirty="0"/>
              <a:t>“Devastatingly accurate and immensely useful”</a:t>
            </a:r>
          </a:p>
        </p:txBody>
      </p:sp>
      <p:sp>
        <p:nvSpPr>
          <p:cNvPr id="71" name="Rectangle 70">
            <a:extLst>
              <a:ext uri="{FF2B5EF4-FFF2-40B4-BE49-F238E27FC236}">
                <a16:creationId xmlns:a16="http://schemas.microsoft.com/office/drawing/2014/main" id="{B9A6A8C2-8B3A-4AD3-AFCC-F1D3F1F02D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4182"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CDF64937-39B5-4AB3-A2EF-EA689BA60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802" y="1128683"/>
            <a:ext cx="6558192"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Users\Owner\AppData\Local\Microsoft\Windows\Temporary Internet Files\Content.IE5\XWZZS2VN\smiley_with_thumbs_up[1].gif"/>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23366" y="1539416"/>
            <a:ext cx="6227064" cy="378711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18</a:t>
            </a:fld>
            <a:endParaRPr lang="en-US"/>
          </a:p>
        </p:txBody>
      </p:sp>
    </p:spTree>
    <p:extLst>
      <p:ext uri="{BB962C8B-B14F-4D97-AF65-F5344CB8AC3E}">
        <p14:creationId xmlns:p14="http://schemas.microsoft.com/office/powerpoint/2010/main" val="628975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p:spPr>
        <p:txBody>
          <a:bodyPr>
            <a:normAutofit/>
          </a:bodyPr>
          <a:lstStyle/>
          <a:p>
            <a:r>
              <a:rPr lang="en-US"/>
              <a:t>Type of Revenue Forecast</a:t>
            </a:r>
          </a:p>
        </p:txBody>
      </p:sp>
      <p:graphicFrame>
        <p:nvGraphicFramePr>
          <p:cNvPr id="17" name="Content Placeholder 2">
            <a:extLst>
              <a:ext uri="{FF2B5EF4-FFF2-40B4-BE49-F238E27FC236}">
                <a16:creationId xmlns:a16="http://schemas.microsoft.com/office/drawing/2014/main" id="{2CA18F5D-4019-4214-955A-B86D558640AC}"/>
              </a:ext>
            </a:extLst>
          </p:cNvPr>
          <p:cNvGraphicFramePr>
            <a:graphicFrameLocks noGrp="1"/>
          </p:cNvGraphicFramePr>
          <p:nvPr>
            <p:ph idx="1"/>
            <p:extLst>
              <p:ext uri="{D42A27DB-BD31-4B8C-83A1-F6EECF244321}">
                <p14:modId xmlns:p14="http://schemas.microsoft.com/office/powerpoint/2010/main" val="3539211725"/>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A18FE3E-66FB-41FC-9994-438C59E9CFD5}"/>
              </a:ext>
            </a:extLst>
          </p:cNvPr>
          <p:cNvSpPr txBox="1"/>
          <p:nvPr/>
        </p:nvSpPr>
        <p:spPr>
          <a:xfrm>
            <a:off x="2001520" y="6273225"/>
            <a:ext cx="5557520" cy="369332"/>
          </a:xfrm>
          <a:prstGeom prst="rect">
            <a:avLst/>
          </a:prstGeom>
          <a:noFill/>
        </p:spPr>
        <p:txBody>
          <a:bodyPr wrap="square" rtlCol="0">
            <a:spAutoFit/>
          </a:bodyPr>
          <a:lstStyle/>
          <a:p>
            <a:r>
              <a:rPr lang="en-US" dirty="0"/>
              <a:t>*</a:t>
            </a:r>
            <a:r>
              <a:rPr lang="en-US" sz="1400" dirty="0"/>
              <a:t>Government Finance Review, “Revenue Forecasting,” October 2012.</a:t>
            </a:r>
          </a:p>
        </p:txBody>
      </p:sp>
    </p:spTree>
    <p:extLst>
      <p:ext uri="{BB962C8B-B14F-4D97-AF65-F5344CB8AC3E}">
        <p14:creationId xmlns:p14="http://schemas.microsoft.com/office/powerpoint/2010/main" val="3230344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45496" y="978776"/>
            <a:ext cx="5925310" cy="1174991"/>
          </a:xfrm>
        </p:spPr>
        <p:txBody>
          <a:bodyPr>
            <a:normAutofit/>
          </a:bodyPr>
          <a:lstStyle/>
          <a:p>
            <a:r>
              <a:rPr lang="en-US" sz="2400"/>
              <a:t>Presentation Objectives</a:t>
            </a:r>
          </a:p>
        </p:txBody>
      </p:sp>
      <p:pic>
        <p:nvPicPr>
          <p:cNvPr id="15362" name="Picture 2" descr="C:\Users\Owner\AppData\Local\Microsoft\Windows\Temporary Internet Files\Content.IE5\F4CX95QE\clipart-pencil-checklist[1].gif"/>
          <p:cNvPicPr>
            <a:picLocks noChangeAspect="1" noChangeArrowheads="1"/>
          </p:cNvPicPr>
          <p:nvPr/>
        </p:nvPicPr>
        <p:blipFill rotWithShape="1">
          <a:blip r:embed="rId2">
            <a:extLst>
              <a:ext uri="{28A0092B-C50C-407E-A947-70E740481C1C}">
                <a14:useLocalDpi xmlns:a14="http://schemas.microsoft.com/office/drawing/2010/main" val="0"/>
              </a:ext>
            </a:extLst>
          </a:blip>
          <a:srcRect l="12600" r="21458" b="2"/>
          <a:stretch/>
        </p:blipFill>
        <p:spPr bwMode="auto">
          <a:xfrm>
            <a:off x="20" y="10"/>
            <a:ext cx="4657325" cy="685799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5445496" y="2640692"/>
            <a:ext cx="5925310" cy="3255252"/>
          </a:xfrm>
        </p:spPr>
        <p:txBody>
          <a:bodyPr>
            <a:normAutofit fontScale="92500" lnSpcReduction="20000"/>
          </a:bodyPr>
          <a:lstStyle/>
          <a:p>
            <a:r>
              <a:rPr lang="en-US" sz="2800" dirty="0"/>
              <a:t>Introduction/Overview</a:t>
            </a:r>
          </a:p>
          <a:p>
            <a:r>
              <a:rPr lang="en-US" sz="2800" dirty="0"/>
              <a:t>Overview of Budget Process</a:t>
            </a:r>
          </a:p>
          <a:p>
            <a:r>
              <a:rPr lang="en-US" sz="2800" dirty="0"/>
              <a:t>Short vs Long Term Forecasting</a:t>
            </a:r>
          </a:p>
          <a:p>
            <a:r>
              <a:rPr lang="en-US" sz="2800" dirty="0"/>
              <a:t>Forecasting Methodologies</a:t>
            </a:r>
          </a:p>
          <a:p>
            <a:r>
              <a:rPr lang="en-US" sz="2800" dirty="0"/>
              <a:t>Forecasting Expenditures</a:t>
            </a:r>
          </a:p>
          <a:p>
            <a:r>
              <a:rPr lang="en-US" sz="2800" dirty="0"/>
              <a:t>Nuts &amp; Bolts of Forecasting Revenues</a:t>
            </a:r>
          </a:p>
          <a:p>
            <a:r>
              <a:rPr lang="en-US" sz="2800" dirty="0"/>
              <a:t>Questions/Discussion</a:t>
            </a:r>
          </a:p>
        </p:txBody>
      </p:sp>
      <p:sp>
        <p:nvSpPr>
          <p:cNvPr id="4" name="Slide Number Placeholder 3"/>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2</a:t>
            </a:fld>
            <a:endParaRPr lang="en-US"/>
          </a:p>
        </p:txBody>
      </p:sp>
    </p:spTree>
    <p:extLst>
      <p:ext uri="{BB962C8B-B14F-4D97-AF65-F5344CB8AC3E}">
        <p14:creationId xmlns:p14="http://schemas.microsoft.com/office/powerpoint/2010/main" val="207878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Forecast Policies</a:t>
            </a:r>
          </a:p>
        </p:txBody>
      </p:sp>
      <p:sp>
        <p:nvSpPr>
          <p:cNvPr id="3" name="Content Placeholder 2"/>
          <p:cNvSpPr>
            <a:spLocks noGrp="1"/>
          </p:cNvSpPr>
          <p:nvPr>
            <p:ph idx="1"/>
          </p:nvPr>
        </p:nvSpPr>
        <p:spPr>
          <a:xfrm>
            <a:off x="5591695" y="1402080"/>
            <a:ext cx="5320696" cy="4053840"/>
          </a:xfrm>
        </p:spPr>
        <p:txBody>
          <a:bodyPr anchor="ctr">
            <a:noAutofit/>
          </a:bodyPr>
          <a:lstStyle/>
          <a:p>
            <a:r>
              <a:rPr lang="en-US" sz="2400" dirty="0"/>
              <a:t>Two policies but Council must understand differences in policies</a:t>
            </a:r>
          </a:p>
          <a:p>
            <a:pPr lvl="1">
              <a:buFont typeface="Wingdings" panose="05000000000000000000" pitchFamily="2" charset="2"/>
              <a:buChar char="Ø"/>
            </a:pPr>
            <a:r>
              <a:rPr lang="en-US" sz="2400" dirty="0"/>
              <a:t>Conservative – Under estimating revenues but if  TOO conservative could lead to unnecessary fiscal stress, loss of opportunity costs or layoffs</a:t>
            </a:r>
          </a:p>
          <a:p>
            <a:pPr lvl="1">
              <a:buFont typeface="Wingdings" panose="05000000000000000000" pitchFamily="2" charset="2"/>
              <a:buChar char="Ø"/>
            </a:pPr>
            <a:r>
              <a:rPr lang="en-US" sz="2400" dirty="0"/>
              <a:t>Objective – Project revenues as accurate as possible but understand risks. </a:t>
            </a:r>
          </a:p>
          <a:p>
            <a:pPr lvl="2">
              <a:buFont typeface="Wingdings" panose="05000000000000000000" pitchFamily="2" charset="2"/>
              <a:buChar char="ü"/>
            </a:pPr>
            <a:r>
              <a:rPr lang="en-US" sz="2400" dirty="0"/>
              <a:t>Could result in budget cuts/layoffs</a:t>
            </a:r>
          </a:p>
          <a:p>
            <a:pPr lvl="2">
              <a:buFont typeface="Wingdings" panose="05000000000000000000" pitchFamily="2" charset="2"/>
              <a:buChar char="ü"/>
            </a:pPr>
            <a:r>
              <a:rPr lang="en-US" sz="2400" dirty="0"/>
              <a:t>Must have contingency funds and strong financial policies</a:t>
            </a:r>
          </a:p>
        </p:txBody>
      </p:sp>
      <p:sp>
        <p:nvSpPr>
          <p:cNvPr id="4" name="Slide Number Placeholder 3"/>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20</a:t>
            </a:fld>
            <a:endParaRPr lang="en-US"/>
          </a:p>
        </p:txBody>
      </p:sp>
    </p:spTree>
    <p:extLst>
      <p:ext uri="{BB962C8B-B14F-4D97-AF65-F5344CB8AC3E}">
        <p14:creationId xmlns:p14="http://schemas.microsoft.com/office/powerpoint/2010/main" val="4104851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D69E3-D52B-449F-90EB-91E7CB65A2C3}"/>
              </a:ext>
            </a:extLst>
          </p:cNvPr>
          <p:cNvSpPr>
            <a:spLocks noGrp="1"/>
          </p:cNvSpPr>
          <p:nvPr>
            <p:ph type="title"/>
          </p:nvPr>
        </p:nvSpPr>
        <p:spPr>
          <a:xfrm>
            <a:off x="804672" y="2386744"/>
            <a:ext cx="4486656" cy="1645920"/>
          </a:xfrm>
        </p:spPr>
        <p:txBody>
          <a:bodyPr vert="horz" lIns="274320" tIns="182880" rIns="274320" bIns="182880" rtlCol="0" anchor="ctr" anchorCtr="1">
            <a:normAutofit/>
          </a:bodyPr>
          <a:lstStyle/>
          <a:p>
            <a:r>
              <a:rPr lang="en-US" sz="3200">
                <a:solidFill>
                  <a:srgbClr val="262626"/>
                </a:solidFill>
              </a:rPr>
              <a:t>Expenditure Forecasting</a:t>
            </a:r>
          </a:p>
        </p:txBody>
      </p:sp>
      <p:pic>
        <p:nvPicPr>
          <p:cNvPr id="6" name="Content Placeholder 5" descr="A close up of a book&#10;&#10;Description automatically generated">
            <a:extLst>
              <a:ext uri="{FF2B5EF4-FFF2-40B4-BE49-F238E27FC236}">
                <a16:creationId xmlns:a16="http://schemas.microsoft.com/office/drawing/2014/main" id="{CDA46378-1DF0-422A-BCD4-453731774E62}"/>
              </a:ext>
            </a:extLst>
          </p:cNvPr>
          <p:cNvPicPr>
            <a:picLocks noGrp="1" noChangeAspect="1"/>
          </p:cNvPicPr>
          <p:nvPr>
            <p:ph idx="1"/>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3031" r="20303"/>
          <a:stretch/>
        </p:blipFill>
        <p:spPr>
          <a:xfrm>
            <a:off x="6096000" y="10"/>
            <a:ext cx="6095999" cy="6857990"/>
          </a:xfrm>
          <a:prstGeom prst="rect">
            <a:avLst/>
          </a:prstGeom>
        </p:spPr>
      </p:pic>
      <p:sp>
        <p:nvSpPr>
          <p:cNvPr id="4" name="Slide Number Placeholder 3">
            <a:extLst>
              <a:ext uri="{FF2B5EF4-FFF2-40B4-BE49-F238E27FC236}">
                <a16:creationId xmlns:a16="http://schemas.microsoft.com/office/drawing/2014/main" id="{CE38EC27-CE93-46D6-BD8C-6655C4DD177E}"/>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60CD4A96-AA67-476E-9AD0-A2DB36DA06AD}" type="slidenum">
              <a:rPr lang="en-US" smtClean="0"/>
              <a:pPr>
                <a:lnSpc>
                  <a:spcPct val="90000"/>
                </a:lnSpc>
                <a:spcAft>
                  <a:spcPts val="600"/>
                </a:spcAft>
              </a:pPr>
              <a:t>21</a:t>
            </a:fld>
            <a:endParaRPr lang="en-US"/>
          </a:p>
        </p:txBody>
      </p:sp>
    </p:spTree>
    <p:extLst>
      <p:ext uri="{BB962C8B-B14F-4D97-AF65-F5344CB8AC3E}">
        <p14:creationId xmlns:p14="http://schemas.microsoft.com/office/powerpoint/2010/main" val="2118299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7C971A-20FA-4587-930F-32CA021BCB66}"/>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a:solidFill>
                  <a:srgbClr val="FFFFFF"/>
                </a:solidFill>
              </a:rPr>
              <a:t>Budget Guidelines</a:t>
            </a:r>
          </a:p>
        </p:txBody>
      </p:sp>
      <p:sp>
        <p:nvSpPr>
          <p:cNvPr id="3" name="Content Placeholder 2">
            <a:extLst>
              <a:ext uri="{FF2B5EF4-FFF2-40B4-BE49-F238E27FC236}">
                <a16:creationId xmlns:a16="http://schemas.microsoft.com/office/drawing/2014/main" id="{B1DD7FA4-71F5-4897-900D-B623BBDF5430}"/>
              </a:ext>
            </a:extLst>
          </p:cNvPr>
          <p:cNvSpPr>
            <a:spLocks noGrp="1"/>
          </p:cNvSpPr>
          <p:nvPr>
            <p:ph idx="1"/>
          </p:nvPr>
        </p:nvSpPr>
        <p:spPr>
          <a:xfrm>
            <a:off x="5089355" y="955040"/>
            <a:ext cx="7102646" cy="4988560"/>
          </a:xfrm>
        </p:spPr>
        <p:txBody>
          <a:bodyPr anchor="ctr">
            <a:normAutofit lnSpcReduction="10000"/>
          </a:bodyPr>
          <a:lstStyle/>
          <a:p>
            <a:r>
              <a:rPr lang="en-US" sz="2400" dirty="0"/>
              <a:t>Guidelines for departments to prepare their budget</a:t>
            </a:r>
          </a:p>
          <a:p>
            <a:pPr lvl="1"/>
            <a:r>
              <a:rPr lang="en-US" sz="2400" dirty="0"/>
              <a:t>Council goals</a:t>
            </a:r>
          </a:p>
          <a:p>
            <a:pPr lvl="1"/>
            <a:r>
              <a:rPr lang="en-US" sz="2400" dirty="0"/>
              <a:t>Spending priorities</a:t>
            </a:r>
          </a:p>
          <a:p>
            <a:r>
              <a:rPr lang="en-US" sz="2400" dirty="0"/>
              <a:t>Can set targets for spending</a:t>
            </a:r>
          </a:p>
          <a:p>
            <a:r>
              <a:rPr lang="en-US" sz="2400" dirty="0"/>
              <a:t>Examples of guidelines:</a:t>
            </a:r>
          </a:p>
          <a:p>
            <a:pPr lvl="1"/>
            <a:r>
              <a:rPr lang="en-US" sz="2400" dirty="0"/>
              <a:t>Inflationary factors to be used for operating and capital expenditures</a:t>
            </a:r>
          </a:p>
          <a:p>
            <a:pPr lvl="1"/>
            <a:r>
              <a:rPr lang="en-US" sz="2400" dirty="0"/>
              <a:t>New laws or mandates requirements</a:t>
            </a:r>
          </a:p>
          <a:p>
            <a:pPr lvl="1"/>
            <a:r>
              <a:rPr lang="en-US" sz="2400" dirty="0"/>
              <a:t>Population projections for the next year</a:t>
            </a:r>
          </a:p>
          <a:p>
            <a:pPr lvl="1"/>
            <a:r>
              <a:rPr lang="en-US" sz="2400" dirty="0"/>
              <a:t>Public Safety is a council priority</a:t>
            </a:r>
          </a:p>
          <a:p>
            <a:pPr lvl="1"/>
            <a:r>
              <a:rPr lang="en-US" sz="2400" dirty="0"/>
              <a:t>Lease or buy</a:t>
            </a:r>
          </a:p>
          <a:p>
            <a:endParaRPr lang="en-US" dirty="0"/>
          </a:p>
          <a:p>
            <a:pPr lvl="1"/>
            <a:endParaRPr lang="en-US" dirty="0"/>
          </a:p>
        </p:txBody>
      </p:sp>
      <p:sp>
        <p:nvSpPr>
          <p:cNvPr id="4" name="Slide Number Placeholder 3">
            <a:extLst>
              <a:ext uri="{FF2B5EF4-FFF2-40B4-BE49-F238E27FC236}">
                <a16:creationId xmlns:a16="http://schemas.microsoft.com/office/drawing/2014/main" id="{2377D326-E5EE-45B8-9738-87BAC0088935}"/>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22</a:t>
            </a:fld>
            <a:endParaRPr lang="en-US"/>
          </a:p>
        </p:txBody>
      </p:sp>
    </p:spTree>
    <p:extLst>
      <p:ext uri="{BB962C8B-B14F-4D97-AF65-F5344CB8AC3E}">
        <p14:creationId xmlns:p14="http://schemas.microsoft.com/office/powerpoint/2010/main" val="1906555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C815E0-BE63-4215-A1F3-46A5168F9C66}"/>
              </a:ext>
            </a:extLst>
          </p:cNvPr>
          <p:cNvSpPr>
            <a:spLocks noGrp="1"/>
          </p:cNvSpPr>
          <p:nvPr>
            <p:ph type="title"/>
          </p:nvPr>
        </p:nvSpPr>
        <p:spPr>
          <a:xfrm>
            <a:off x="2231136" y="274320"/>
            <a:ext cx="7729728" cy="1188720"/>
          </a:xfrm>
          <a:solidFill>
            <a:schemeClr val="bg1"/>
          </a:solidFill>
        </p:spPr>
        <p:txBody>
          <a:bodyPr>
            <a:normAutofit/>
          </a:bodyPr>
          <a:lstStyle/>
          <a:p>
            <a:r>
              <a:rPr lang="en-US"/>
              <a:t>Departmental Expenditures</a:t>
            </a:r>
          </a:p>
        </p:txBody>
      </p:sp>
      <p:sp>
        <p:nvSpPr>
          <p:cNvPr id="3" name="Content Placeholder 2">
            <a:extLst>
              <a:ext uri="{FF2B5EF4-FFF2-40B4-BE49-F238E27FC236}">
                <a16:creationId xmlns:a16="http://schemas.microsoft.com/office/drawing/2014/main" id="{81CF3270-3E67-457F-9215-CE64B8D7CC5B}"/>
              </a:ext>
            </a:extLst>
          </p:cNvPr>
          <p:cNvSpPr>
            <a:spLocks noGrp="1"/>
          </p:cNvSpPr>
          <p:nvPr>
            <p:ph idx="1"/>
          </p:nvPr>
        </p:nvSpPr>
        <p:spPr>
          <a:xfrm>
            <a:off x="1493520" y="1742622"/>
            <a:ext cx="8992236" cy="3652338"/>
          </a:xfrm>
        </p:spPr>
        <p:txBody>
          <a:bodyPr>
            <a:noAutofit/>
          </a:bodyPr>
          <a:lstStyle/>
          <a:p>
            <a:r>
              <a:rPr lang="en-US" sz="2400" dirty="0">
                <a:solidFill>
                  <a:srgbClr val="404040"/>
                </a:solidFill>
              </a:rPr>
              <a:t>Must determine budget process to be used such as:</a:t>
            </a:r>
          </a:p>
          <a:p>
            <a:pPr lvl="1"/>
            <a:r>
              <a:rPr lang="en-US" sz="2400" dirty="0">
                <a:solidFill>
                  <a:srgbClr val="404040"/>
                </a:solidFill>
              </a:rPr>
              <a:t>Zero based</a:t>
            </a:r>
          </a:p>
          <a:p>
            <a:pPr lvl="1"/>
            <a:r>
              <a:rPr lang="en-US" sz="2400" dirty="0">
                <a:solidFill>
                  <a:srgbClr val="404040"/>
                </a:solidFill>
              </a:rPr>
              <a:t>Target based</a:t>
            </a:r>
          </a:p>
          <a:p>
            <a:pPr lvl="1"/>
            <a:r>
              <a:rPr lang="en-US" sz="2400" dirty="0">
                <a:solidFill>
                  <a:srgbClr val="404040"/>
                </a:solidFill>
              </a:rPr>
              <a:t>Performance </a:t>
            </a:r>
          </a:p>
          <a:p>
            <a:pPr lvl="1"/>
            <a:r>
              <a:rPr lang="en-US" sz="2400" dirty="0">
                <a:solidFill>
                  <a:srgbClr val="404040"/>
                </a:solidFill>
              </a:rPr>
              <a:t>Program</a:t>
            </a:r>
          </a:p>
          <a:p>
            <a:pPr lvl="1"/>
            <a:r>
              <a:rPr lang="en-US" sz="2400" dirty="0">
                <a:solidFill>
                  <a:srgbClr val="404040"/>
                </a:solidFill>
              </a:rPr>
              <a:t>Incremental</a:t>
            </a:r>
          </a:p>
          <a:p>
            <a:pPr lvl="1"/>
            <a:r>
              <a:rPr lang="en-US" sz="2400" dirty="0">
                <a:solidFill>
                  <a:srgbClr val="404040"/>
                </a:solidFill>
              </a:rPr>
              <a:t>Line item</a:t>
            </a:r>
          </a:p>
        </p:txBody>
      </p:sp>
      <p:sp>
        <p:nvSpPr>
          <p:cNvPr id="4" name="Slide Number Placeholder 3">
            <a:extLst>
              <a:ext uri="{FF2B5EF4-FFF2-40B4-BE49-F238E27FC236}">
                <a16:creationId xmlns:a16="http://schemas.microsoft.com/office/drawing/2014/main" id="{B1123CE2-F01B-4599-9694-7373E4C94281}"/>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23</a:t>
            </a:fld>
            <a:endParaRPr lang="en-US"/>
          </a:p>
        </p:txBody>
      </p:sp>
    </p:spTree>
    <p:extLst>
      <p:ext uri="{BB962C8B-B14F-4D97-AF65-F5344CB8AC3E}">
        <p14:creationId xmlns:p14="http://schemas.microsoft.com/office/powerpoint/2010/main" val="1524909498"/>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C815E0-BE63-4215-A1F3-46A5168F9C66}"/>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Departmental Expenditures</a:t>
            </a:r>
          </a:p>
        </p:txBody>
      </p:sp>
      <p:sp useBgFill="1">
        <p:nvSpPr>
          <p:cNvPr id="13" name="Rectangle 12">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1123CE2-F01B-4599-9694-7373E4C94281}"/>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24</a:t>
            </a:fld>
            <a:endParaRPr lang="en-US"/>
          </a:p>
        </p:txBody>
      </p:sp>
      <p:graphicFrame>
        <p:nvGraphicFramePr>
          <p:cNvPr id="6" name="Content Placeholder 2">
            <a:extLst>
              <a:ext uri="{FF2B5EF4-FFF2-40B4-BE49-F238E27FC236}">
                <a16:creationId xmlns:a16="http://schemas.microsoft.com/office/drawing/2014/main" id="{2EE24EBF-7217-48BF-B28E-D7468CA7CF6B}"/>
              </a:ext>
            </a:extLst>
          </p:cNvPr>
          <p:cNvGraphicFramePr>
            <a:graphicFrameLocks noGrp="1"/>
          </p:cNvGraphicFramePr>
          <p:nvPr>
            <p:ph idx="1"/>
            <p:extLst>
              <p:ext uri="{D42A27DB-BD31-4B8C-83A1-F6EECF244321}">
                <p14:modId xmlns:p14="http://schemas.microsoft.com/office/powerpoint/2010/main" val="2132761547"/>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1261727"/>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64B74-4ED6-4B18-A7BA-043B1EAFC2AB}"/>
              </a:ext>
            </a:extLst>
          </p:cNvPr>
          <p:cNvSpPr>
            <a:spLocks noGrp="1"/>
          </p:cNvSpPr>
          <p:nvPr>
            <p:ph type="title"/>
          </p:nvPr>
        </p:nvSpPr>
        <p:spPr/>
        <p:txBody>
          <a:bodyPr/>
          <a:lstStyle/>
          <a:p>
            <a:r>
              <a:rPr lang="en-US" dirty="0"/>
              <a:t>The “nuts and bolts” of revenue forecasting</a:t>
            </a:r>
          </a:p>
        </p:txBody>
      </p:sp>
    </p:spTree>
    <p:extLst>
      <p:ext uri="{BB962C8B-B14F-4D97-AF65-F5344CB8AC3E}">
        <p14:creationId xmlns:p14="http://schemas.microsoft.com/office/powerpoint/2010/main" val="4276174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DC315E-29C5-42C9-8B75-550C2F7EDEE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dirty="0">
                <a:solidFill>
                  <a:srgbClr val="FFFFFF"/>
                </a:solidFill>
              </a:rPr>
              <a:t>The “new” fill-in-the-blank</a:t>
            </a:r>
          </a:p>
        </p:txBody>
      </p:sp>
      <p:sp>
        <p:nvSpPr>
          <p:cNvPr id="3" name="Content Placeholder 2">
            <a:extLst>
              <a:ext uri="{FF2B5EF4-FFF2-40B4-BE49-F238E27FC236}">
                <a16:creationId xmlns:a16="http://schemas.microsoft.com/office/drawing/2014/main" id="{4250F659-B9BA-4C41-A548-80B17E91A07D}"/>
              </a:ext>
            </a:extLst>
          </p:cNvPr>
          <p:cNvSpPr>
            <a:spLocks noGrp="1"/>
          </p:cNvSpPr>
          <p:nvPr>
            <p:ph idx="1"/>
          </p:nvPr>
        </p:nvSpPr>
        <p:spPr>
          <a:xfrm>
            <a:off x="5591695" y="1402080"/>
            <a:ext cx="5320696" cy="4053840"/>
          </a:xfrm>
        </p:spPr>
        <p:txBody>
          <a:bodyPr anchor="ctr">
            <a:normAutofit/>
          </a:bodyPr>
          <a:lstStyle/>
          <a:p>
            <a:pPr marL="0" indent="0">
              <a:buNone/>
            </a:pPr>
            <a:r>
              <a:rPr lang="en-US" dirty="0"/>
              <a:t>City Manager:</a:t>
            </a:r>
          </a:p>
          <a:p>
            <a:pPr marL="0" indent="0">
              <a:buNone/>
            </a:pPr>
            <a:r>
              <a:rPr lang="en-US" dirty="0"/>
              <a:t>“Did you include the new </a:t>
            </a:r>
            <a:r>
              <a:rPr lang="en-US" u="sng" dirty="0"/>
              <a:t>		</a:t>
            </a:r>
            <a:r>
              <a:rPr lang="en-US" dirty="0"/>
              <a:t>  in your forecast”</a:t>
            </a:r>
          </a:p>
          <a:p>
            <a:r>
              <a:rPr lang="en-US" dirty="0"/>
              <a:t>Restaurant</a:t>
            </a:r>
          </a:p>
          <a:p>
            <a:r>
              <a:rPr lang="en-US" dirty="0"/>
              <a:t>Hotel</a:t>
            </a:r>
          </a:p>
          <a:p>
            <a:r>
              <a:rPr lang="en-US" dirty="0"/>
              <a:t>Movie theater</a:t>
            </a:r>
          </a:p>
          <a:p>
            <a:r>
              <a:rPr lang="en-US" dirty="0"/>
              <a:t>Big box retail store</a:t>
            </a:r>
          </a:p>
          <a:p>
            <a:pPr marL="342900" indent="-342900">
              <a:buFont typeface="+mj-lt"/>
              <a:buAutoNum type="alphaLcPeriod"/>
            </a:pPr>
            <a:endParaRPr lang="en-US" dirty="0"/>
          </a:p>
        </p:txBody>
      </p:sp>
    </p:spTree>
    <p:extLst>
      <p:ext uri="{BB962C8B-B14F-4D97-AF65-F5344CB8AC3E}">
        <p14:creationId xmlns:p14="http://schemas.microsoft.com/office/powerpoint/2010/main" val="1597061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D35DE-CCA2-4536-BA6E-22C4CEF39C32}"/>
              </a:ext>
            </a:extLst>
          </p:cNvPr>
          <p:cNvSpPr>
            <a:spLocks noGrp="1"/>
          </p:cNvSpPr>
          <p:nvPr>
            <p:ph type="title"/>
          </p:nvPr>
        </p:nvSpPr>
        <p:spPr>
          <a:xfrm>
            <a:off x="1600200" y="886120"/>
            <a:ext cx="8991600" cy="3146544"/>
          </a:xfrm>
        </p:spPr>
        <p:txBody>
          <a:bodyPr>
            <a:normAutofit fontScale="90000"/>
          </a:bodyPr>
          <a:lstStyle/>
          <a:p>
            <a:r>
              <a:rPr lang="en-US" dirty="0"/>
              <a:t>Don’t: </a:t>
            </a:r>
            <a:r>
              <a:rPr lang="en-US" cap="none" dirty="0"/>
              <a:t>Add new sales tax generating establishments twice</a:t>
            </a:r>
            <a:br>
              <a:rPr lang="en-US" cap="none" dirty="0"/>
            </a:br>
            <a:br>
              <a:rPr lang="en-US" dirty="0"/>
            </a:br>
            <a:r>
              <a:rPr lang="en-US" dirty="0"/>
              <a:t>Do: </a:t>
            </a:r>
            <a:r>
              <a:rPr lang="en-US" cap="none" dirty="0"/>
              <a:t>Develop EITHER a trend based forecast OR a per establishment forecast</a:t>
            </a:r>
            <a:endParaRPr lang="en-US" dirty="0"/>
          </a:p>
        </p:txBody>
      </p:sp>
      <p:sp>
        <p:nvSpPr>
          <p:cNvPr id="5" name="Text Placeholder 4">
            <a:extLst>
              <a:ext uri="{FF2B5EF4-FFF2-40B4-BE49-F238E27FC236}">
                <a16:creationId xmlns:a16="http://schemas.microsoft.com/office/drawing/2014/main" id="{D463AAE5-3E5B-44C8-A115-5133B52B65F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156582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1FC70-9F8B-4DC3-B1A8-76AC1222C4EE}"/>
              </a:ext>
            </a:extLst>
          </p:cNvPr>
          <p:cNvSpPr>
            <a:spLocks noGrp="1"/>
          </p:cNvSpPr>
          <p:nvPr>
            <p:ph type="title"/>
          </p:nvPr>
        </p:nvSpPr>
        <p:spPr/>
        <p:txBody>
          <a:bodyPr/>
          <a:lstStyle/>
          <a:p>
            <a:r>
              <a:rPr lang="en-US" dirty="0"/>
              <a:t>THE CONSTRUCTION SALES TAX TRAP</a:t>
            </a:r>
          </a:p>
        </p:txBody>
      </p:sp>
      <p:sp>
        <p:nvSpPr>
          <p:cNvPr id="3" name="Content Placeholder 2">
            <a:extLst>
              <a:ext uri="{FF2B5EF4-FFF2-40B4-BE49-F238E27FC236}">
                <a16:creationId xmlns:a16="http://schemas.microsoft.com/office/drawing/2014/main" id="{E7C25CF5-7646-400B-BDB6-06414A375879}"/>
              </a:ext>
            </a:extLst>
          </p:cNvPr>
          <p:cNvSpPr>
            <a:spLocks noGrp="1"/>
          </p:cNvSpPr>
          <p:nvPr>
            <p:ph idx="1"/>
          </p:nvPr>
        </p:nvSpPr>
        <p:spPr/>
        <p:txBody>
          <a:bodyPr>
            <a:normAutofit/>
          </a:bodyPr>
          <a:lstStyle/>
          <a:p>
            <a:r>
              <a:rPr lang="en-US" sz="2400" dirty="0"/>
              <a:t>How do you forecast?</a:t>
            </a:r>
          </a:p>
          <a:p>
            <a:r>
              <a:rPr lang="en-US" sz="2400" dirty="0"/>
              <a:t>How much of the construction sales tax (contracting transaction privilege tax) is Ongoing? One-time?</a:t>
            </a:r>
          </a:p>
          <a:p>
            <a:r>
              <a:rPr lang="en-US" sz="2400" dirty="0"/>
              <a:t>How do you use?</a:t>
            </a:r>
          </a:p>
          <a:p>
            <a:endParaRPr lang="en-US" sz="2400" dirty="0"/>
          </a:p>
          <a:p>
            <a:endParaRPr lang="en-US" sz="2400" dirty="0"/>
          </a:p>
        </p:txBody>
      </p:sp>
    </p:spTree>
    <p:extLst>
      <p:ext uri="{BB962C8B-B14F-4D97-AF65-F5344CB8AC3E}">
        <p14:creationId xmlns:p14="http://schemas.microsoft.com/office/powerpoint/2010/main" val="707329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94C36E8E-DEDD-454E-B9C9-632B7A56E913}"/>
              </a:ext>
            </a:extLst>
          </p:cNvPr>
          <p:cNvGraphicFramePr>
            <a:graphicFrameLocks noGrp="1"/>
          </p:cNvGraphicFramePr>
          <p:nvPr>
            <p:ph idx="1"/>
            <p:extLst>
              <p:ext uri="{D42A27DB-BD31-4B8C-83A1-F6EECF244321}">
                <p14:modId xmlns:p14="http://schemas.microsoft.com/office/powerpoint/2010/main" val="2686875357"/>
              </p:ext>
            </p:extLst>
          </p:nvPr>
        </p:nvGraphicFramePr>
        <p:xfrm>
          <a:off x="293914" y="239487"/>
          <a:ext cx="11636829" cy="6357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6017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640080" y="2530227"/>
            <a:ext cx="3401568" cy="1495794"/>
          </a:xfrm>
          <a:noFill/>
          <a:ln>
            <a:solidFill>
              <a:srgbClr val="FFFFFF"/>
            </a:solidFill>
          </a:ln>
        </p:spPr>
        <p:txBody>
          <a:bodyPr>
            <a:normAutofit/>
          </a:bodyPr>
          <a:lstStyle/>
          <a:p>
            <a:pPr eaLnBrk="1" hangingPunct="1">
              <a:defRPr/>
            </a:pPr>
            <a:r>
              <a:rPr lang="en-US">
                <a:solidFill>
                  <a:srgbClr val="FFFFFF"/>
                </a:solidFill>
              </a:rPr>
              <a:t>Budget Process</a:t>
            </a:r>
          </a:p>
        </p:txBody>
      </p:sp>
      <p:sp useBgFill="1">
        <p:nvSpPr>
          <p:cNvPr id="75" name="Rectangle 74">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556" name="Content Placeholder 1">
            <a:extLst>
              <a:ext uri="{FF2B5EF4-FFF2-40B4-BE49-F238E27FC236}">
                <a16:creationId xmlns:a16="http://schemas.microsoft.com/office/drawing/2014/main" id="{E0B0E2FD-5D76-4359-B7AC-50593F7522BE}"/>
              </a:ext>
            </a:extLst>
          </p:cNvPr>
          <p:cNvGraphicFramePr>
            <a:graphicFrameLocks noGrp="1"/>
          </p:cNvGraphicFramePr>
          <p:nvPr>
            <p:ph idx="1"/>
            <p:extLst>
              <p:ext uri="{D42A27DB-BD31-4B8C-83A1-F6EECF244321}">
                <p14:modId xmlns:p14="http://schemas.microsoft.com/office/powerpoint/2010/main" val="2846629543"/>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815986"/>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394D68-E969-41C6-A023-AB22BF76C1D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r>
              <a:rPr lang="en-US" sz="3000" dirty="0">
                <a:solidFill>
                  <a:srgbClr val="FFFFFF"/>
                </a:solidFill>
              </a:rPr>
              <a:t>The sky is falling!</a:t>
            </a:r>
          </a:p>
        </p:txBody>
      </p:sp>
      <p:sp>
        <p:nvSpPr>
          <p:cNvPr id="4" name="Content Placeholder 3">
            <a:extLst>
              <a:ext uri="{FF2B5EF4-FFF2-40B4-BE49-F238E27FC236}">
                <a16:creationId xmlns:a16="http://schemas.microsoft.com/office/drawing/2014/main" id="{C892A59C-8990-4A7A-AF4F-1719E33DBFDA}"/>
              </a:ext>
            </a:extLst>
          </p:cNvPr>
          <p:cNvSpPr>
            <a:spLocks noGrp="1"/>
          </p:cNvSpPr>
          <p:nvPr>
            <p:ph sz="half" idx="1"/>
          </p:nvPr>
        </p:nvSpPr>
        <p:spPr>
          <a:xfrm>
            <a:off x="5591694" y="795528"/>
            <a:ext cx="5911457" cy="5568696"/>
          </a:xfrm>
        </p:spPr>
        <p:txBody>
          <a:bodyPr vert="horz" lIns="91440" tIns="45720" rIns="91440" bIns="45720" rtlCol="0" anchor="ctr">
            <a:normAutofit/>
          </a:bodyPr>
          <a:lstStyle/>
          <a:p>
            <a:pPr marL="0" indent="0">
              <a:buNone/>
            </a:pPr>
            <a:r>
              <a:rPr lang="en-US" sz="2400" b="1" dirty="0">
                <a:latin typeface="Arial" panose="020B0604020202020204" pitchFamily="34" charset="0"/>
                <a:cs typeface="Arial" panose="020B0604020202020204" pitchFamily="34" charset="0"/>
              </a:rPr>
              <a:t>City Court:</a:t>
            </a:r>
          </a:p>
          <a:p>
            <a:pPr marL="0" indent="0">
              <a:buNone/>
            </a:pPr>
            <a:r>
              <a:rPr lang="en-US" sz="2400" dirty="0">
                <a:latin typeface="Arial" panose="020B0604020202020204" pitchFamily="34" charset="0"/>
                <a:cs typeface="Arial" panose="020B0604020202020204" pitchFamily="34" charset="0"/>
              </a:rPr>
              <a:t>“Photo radar will create an unprecedented increase in our staff caseload.”</a:t>
            </a:r>
          </a:p>
          <a:p>
            <a:pPr marL="0" indent="0">
              <a:buNone/>
            </a:pPr>
            <a:r>
              <a:rPr lang="en-US" sz="2400" dirty="0">
                <a:latin typeface="Arial" panose="020B0604020202020204" pitchFamily="34" charset="0"/>
                <a:cs typeface="Arial" panose="020B0604020202020204" pitchFamily="34" charset="0"/>
              </a:rPr>
              <a:t>[Look how busy we are, we need more staff!]</a:t>
            </a:r>
          </a:p>
          <a:p>
            <a:pPr marL="0"/>
            <a:endParaRPr lang="en-US" sz="2400" dirty="0">
              <a:latin typeface="Arial" panose="020B0604020202020204" pitchFamily="34" charset="0"/>
              <a:cs typeface="Arial" panose="020B0604020202020204" pitchFamily="34" charset="0"/>
            </a:endParaRPr>
          </a:p>
          <a:p>
            <a:pPr marL="0" indent="0">
              <a:buNone/>
            </a:pPr>
            <a:r>
              <a:rPr lang="en-US" sz="2400" b="1" dirty="0">
                <a:latin typeface="Arial" panose="020B0604020202020204" pitchFamily="34" charset="0"/>
                <a:cs typeface="Arial" panose="020B0604020202020204" pitchFamily="34" charset="0"/>
              </a:rPr>
              <a:t>Budget Office:</a:t>
            </a:r>
          </a:p>
          <a:p>
            <a:pPr marL="0" indent="0">
              <a:buNone/>
            </a:pPr>
            <a:r>
              <a:rPr lang="en-US" sz="2400" dirty="0">
                <a:latin typeface="Arial" panose="020B0604020202020204" pitchFamily="34" charset="0"/>
                <a:cs typeface="Arial" panose="020B0604020202020204" pitchFamily="34" charset="0"/>
              </a:rPr>
              <a:t>“How many cases and what is the fee?”</a:t>
            </a:r>
          </a:p>
          <a:p>
            <a:pPr marL="0" indent="0">
              <a:buNone/>
            </a:pPr>
            <a:r>
              <a:rPr lang="en-US" sz="2400" dirty="0">
                <a:latin typeface="Arial" panose="020B0604020202020204" pitchFamily="34" charset="0"/>
                <a:cs typeface="Arial" panose="020B0604020202020204" pitchFamily="34" charset="0"/>
              </a:rPr>
              <a:t>[This would be $1M in revenue, we will be conservative and say $900K]</a:t>
            </a:r>
          </a:p>
        </p:txBody>
      </p:sp>
    </p:spTree>
    <p:extLst>
      <p:ext uri="{BB962C8B-B14F-4D97-AF65-F5344CB8AC3E}">
        <p14:creationId xmlns:p14="http://schemas.microsoft.com/office/powerpoint/2010/main" val="240146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C8BA1A08-7987-4A50-B012-D975664E0B51}"/>
              </a:ext>
            </a:extLst>
          </p:cNvPr>
          <p:cNvSpPr>
            <a:spLocks noGrp="1"/>
          </p:cNvSpPr>
          <p:nvPr>
            <p:ph type="body" idx="1"/>
          </p:nvPr>
        </p:nvSpPr>
        <p:spPr>
          <a:xfrm>
            <a:off x="713922" y="2286479"/>
            <a:ext cx="4270248" cy="441199"/>
          </a:xfrm>
        </p:spPr>
        <p:txBody>
          <a:bodyPr/>
          <a:lstStyle/>
          <a:p>
            <a:r>
              <a:rPr lang="en-US" dirty="0">
                <a:latin typeface="Arial" panose="020B0604020202020204" pitchFamily="34" charset="0"/>
                <a:cs typeface="Arial" panose="020B0604020202020204" pitchFamily="34" charset="0"/>
              </a:rPr>
              <a:t>FY2011 Budget</a:t>
            </a:r>
            <a:endParaRPr lang="en-US" dirty="0"/>
          </a:p>
        </p:txBody>
      </p:sp>
      <p:pic>
        <p:nvPicPr>
          <p:cNvPr id="6" name="Content Placeholder 5">
            <a:extLst>
              <a:ext uri="{FF2B5EF4-FFF2-40B4-BE49-F238E27FC236}">
                <a16:creationId xmlns:a16="http://schemas.microsoft.com/office/drawing/2014/main" id="{5564C4C7-D58D-4673-844B-B3EE7F7445F8}"/>
              </a:ext>
            </a:extLst>
          </p:cNvPr>
          <p:cNvPicPr>
            <a:picLocks noGrp="1" noChangeAspect="1"/>
          </p:cNvPicPr>
          <p:nvPr>
            <p:ph sz="half" idx="2"/>
          </p:nvPr>
        </p:nvPicPr>
        <p:blipFill>
          <a:blip r:embed="rId2"/>
          <a:stretch>
            <a:fillRect/>
          </a:stretch>
        </p:blipFill>
        <p:spPr>
          <a:xfrm>
            <a:off x="71610" y="3482800"/>
            <a:ext cx="5781504" cy="2596776"/>
          </a:xfrm>
          <a:prstGeom prst="rect">
            <a:avLst/>
          </a:prstGeom>
        </p:spPr>
      </p:pic>
      <p:sp>
        <p:nvSpPr>
          <p:cNvPr id="19" name="Text Placeholder 18">
            <a:extLst>
              <a:ext uri="{FF2B5EF4-FFF2-40B4-BE49-F238E27FC236}">
                <a16:creationId xmlns:a16="http://schemas.microsoft.com/office/drawing/2014/main" id="{DE8C89CB-94DA-4F30-9AD0-5309E6F1B579}"/>
              </a:ext>
            </a:extLst>
          </p:cNvPr>
          <p:cNvSpPr>
            <a:spLocks noGrp="1"/>
          </p:cNvSpPr>
          <p:nvPr>
            <p:ph type="body" sz="quarter" idx="13"/>
          </p:nvPr>
        </p:nvSpPr>
        <p:spPr>
          <a:xfrm>
            <a:off x="7042797" y="2326565"/>
            <a:ext cx="4270248" cy="401113"/>
          </a:xfrm>
        </p:spPr>
        <p:txBody>
          <a:bodyPr/>
          <a:lstStyle/>
          <a:p>
            <a:r>
              <a:rPr lang="en-US" dirty="0">
                <a:latin typeface="Arial" panose="020B0604020202020204" pitchFamily="34" charset="0"/>
                <a:cs typeface="Arial" panose="020B0604020202020204" pitchFamily="34" charset="0"/>
              </a:rPr>
              <a:t>FY2013 Budget</a:t>
            </a:r>
          </a:p>
        </p:txBody>
      </p:sp>
      <p:sp>
        <p:nvSpPr>
          <p:cNvPr id="12" name="Title 11">
            <a:extLst>
              <a:ext uri="{FF2B5EF4-FFF2-40B4-BE49-F238E27FC236}">
                <a16:creationId xmlns:a16="http://schemas.microsoft.com/office/drawing/2014/main" id="{BAEBD927-38F0-464F-8118-6B4D8D4F6A58}"/>
              </a:ext>
            </a:extLst>
          </p:cNvPr>
          <p:cNvSpPr>
            <a:spLocks noGrp="1"/>
          </p:cNvSpPr>
          <p:nvPr>
            <p:ph type="title"/>
          </p:nvPr>
        </p:nvSpPr>
        <p:spPr/>
        <p:txBody>
          <a:bodyPr/>
          <a:lstStyle/>
          <a:p>
            <a:r>
              <a:rPr lang="en-US" dirty="0"/>
              <a:t>The reality</a:t>
            </a:r>
          </a:p>
        </p:txBody>
      </p:sp>
      <p:sp>
        <p:nvSpPr>
          <p:cNvPr id="9" name="Oval 8">
            <a:extLst>
              <a:ext uri="{FF2B5EF4-FFF2-40B4-BE49-F238E27FC236}">
                <a16:creationId xmlns:a16="http://schemas.microsoft.com/office/drawing/2014/main" id="{A303B8F4-52DA-404D-9686-EA36E063FD91}"/>
              </a:ext>
            </a:extLst>
          </p:cNvPr>
          <p:cNvSpPr/>
          <p:nvPr/>
        </p:nvSpPr>
        <p:spPr>
          <a:xfrm>
            <a:off x="3384804" y="4257615"/>
            <a:ext cx="667512" cy="65836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714807A9-C70E-44D4-A9A9-B2B699FD9D5C}"/>
              </a:ext>
            </a:extLst>
          </p:cNvPr>
          <p:cNvSpPr txBox="1"/>
          <p:nvPr/>
        </p:nvSpPr>
        <p:spPr>
          <a:xfrm>
            <a:off x="2278724" y="4334255"/>
            <a:ext cx="1140644" cy="37707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 $900K</a:t>
            </a:r>
          </a:p>
        </p:txBody>
      </p:sp>
      <p:pic>
        <p:nvPicPr>
          <p:cNvPr id="24" name="Content Placeholder 23">
            <a:extLst>
              <a:ext uri="{FF2B5EF4-FFF2-40B4-BE49-F238E27FC236}">
                <a16:creationId xmlns:a16="http://schemas.microsoft.com/office/drawing/2014/main" id="{82D1ABC6-CE4A-4BE7-9667-4654A7B50D67}"/>
              </a:ext>
            </a:extLst>
          </p:cNvPr>
          <p:cNvPicPr>
            <a:picLocks noGrp="1" noChangeAspect="1"/>
          </p:cNvPicPr>
          <p:nvPr>
            <p:ph sz="quarter" idx="4"/>
          </p:nvPr>
        </p:nvPicPr>
        <p:blipFill>
          <a:blip r:embed="rId3"/>
          <a:stretch>
            <a:fillRect/>
          </a:stretch>
        </p:blipFill>
        <p:spPr>
          <a:xfrm>
            <a:off x="6338316" y="3482800"/>
            <a:ext cx="5679210" cy="2596776"/>
          </a:xfrm>
          <a:prstGeom prst="rect">
            <a:avLst/>
          </a:prstGeom>
        </p:spPr>
      </p:pic>
      <p:sp>
        <p:nvSpPr>
          <p:cNvPr id="23" name="Oval 22">
            <a:extLst>
              <a:ext uri="{FF2B5EF4-FFF2-40B4-BE49-F238E27FC236}">
                <a16:creationId xmlns:a16="http://schemas.microsoft.com/office/drawing/2014/main" id="{AA5F042D-F8F3-4C99-BCC8-C16365E5906C}"/>
              </a:ext>
            </a:extLst>
          </p:cNvPr>
          <p:cNvSpPr/>
          <p:nvPr/>
        </p:nvSpPr>
        <p:spPr>
          <a:xfrm>
            <a:off x="8431066" y="4257615"/>
            <a:ext cx="667512" cy="65836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3934380F-2A79-4210-9EC5-DFFEA96A6BD1}"/>
              </a:ext>
            </a:extLst>
          </p:cNvPr>
          <p:cNvSpPr txBox="1"/>
          <p:nvPr/>
        </p:nvSpPr>
        <p:spPr>
          <a:xfrm>
            <a:off x="9177921" y="4069079"/>
            <a:ext cx="1140644" cy="37707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 $600K</a:t>
            </a:r>
          </a:p>
        </p:txBody>
      </p:sp>
    </p:spTree>
    <p:extLst>
      <p:ext uri="{BB962C8B-B14F-4D97-AF65-F5344CB8AC3E}">
        <p14:creationId xmlns:p14="http://schemas.microsoft.com/office/powerpoint/2010/main" val="3736414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9" grpId="0" animBg="1"/>
      <p:bldP spid="14" grpId="0"/>
      <p:bldP spid="23" grpId="0" animBg="1"/>
      <p:bldP spid="2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D35DE-CCA2-4536-BA6E-22C4CEF39C32}"/>
              </a:ext>
            </a:extLst>
          </p:cNvPr>
          <p:cNvSpPr>
            <a:spLocks noGrp="1"/>
          </p:cNvSpPr>
          <p:nvPr>
            <p:ph type="title"/>
          </p:nvPr>
        </p:nvSpPr>
        <p:spPr>
          <a:xfrm>
            <a:off x="1600200" y="886120"/>
            <a:ext cx="8991600" cy="3146544"/>
          </a:xfrm>
        </p:spPr>
        <p:txBody>
          <a:bodyPr>
            <a:normAutofit/>
          </a:bodyPr>
          <a:lstStyle/>
          <a:p>
            <a:r>
              <a:rPr lang="en-US" dirty="0"/>
              <a:t>Don’t: </a:t>
            </a:r>
            <a:r>
              <a:rPr lang="en-US" cap="none" dirty="0"/>
              <a:t>Rely on department workload concerns</a:t>
            </a:r>
            <a:br>
              <a:rPr lang="en-US" dirty="0"/>
            </a:br>
            <a:br>
              <a:rPr lang="en-US" dirty="0"/>
            </a:br>
            <a:r>
              <a:rPr lang="en-US" dirty="0"/>
              <a:t>Do: </a:t>
            </a:r>
            <a:r>
              <a:rPr lang="en-US" cap="none" dirty="0"/>
              <a:t>Critically evaluate new programs, Wait for results and adjust mid-year</a:t>
            </a:r>
            <a:endParaRPr lang="en-US" dirty="0"/>
          </a:p>
        </p:txBody>
      </p:sp>
      <p:sp>
        <p:nvSpPr>
          <p:cNvPr id="3" name="Text Placeholder 2">
            <a:extLst>
              <a:ext uri="{FF2B5EF4-FFF2-40B4-BE49-F238E27FC236}">
                <a16:creationId xmlns:a16="http://schemas.microsoft.com/office/drawing/2014/main" id="{D176F836-E481-40D6-B5FD-D8F2F0CF8596}"/>
              </a:ext>
            </a:extLst>
          </p:cNvPr>
          <p:cNvSpPr>
            <a:spLocks noGrp="1"/>
          </p:cNvSpPr>
          <p:nvPr>
            <p:ph type="body" idx="1"/>
          </p:nvPr>
        </p:nvSpPr>
        <p:spPr/>
        <p:txBody>
          <a:bodyPr/>
          <a:lstStyle/>
          <a:p>
            <a:r>
              <a:rPr lang="en-US" dirty="0"/>
              <a:t>Similar sources: passports</a:t>
            </a:r>
          </a:p>
        </p:txBody>
      </p:sp>
    </p:spTree>
    <p:extLst>
      <p:ext uri="{BB962C8B-B14F-4D97-AF65-F5344CB8AC3E}">
        <p14:creationId xmlns:p14="http://schemas.microsoft.com/office/powerpoint/2010/main" val="2307466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29F34-6D5D-4508-BAB3-90B8F6B0926D}"/>
              </a:ext>
            </a:extLst>
          </p:cNvPr>
          <p:cNvSpPr>
            <a:spLocks noGrp="1"/>
          </p:cNvSpPr>
          <p:nvPr>
            <p:ph type="title"/>
          </p:nvPr>
        </p:nvSpPr>
        <p:spPr>
          <a:xfrm>
            <a:off x="2231136" y="333096"/>
            <a:ext cx="7729728" cy="1188720"/>
          </a:xfrm>
        </p:spPr>
        <p:txBody>
          <a:bodyPr/>
          <a:lstStyle/>
          <a:p>
            <a:r>
              <a:rPr lang="en-US" dirty="0"/>
              <a:t>The whole is </a:t>
            </a:r>
            <a:r>
              <a:rPr lang="en-US" b="1" dirty="0"/>
              <a:t>less than </a:t>
            </a:r>
            <a:r>
              <a:rPr lang="en-US" dirty="0"/>
              <a:t>the sum of its parts</a:t>
            </a:r>
          </a:p>
        </p:txBody>
      </p:sp>
      <p:graphicFrame>
        <p:nvGraphicFramePr>
          <p:cNvPr id="4" name="Content Placeholder 3">
            <a:extLst>
              <a:ext uri="{FF2B5EF4-FFF2-40B4-BE49-F238E27FC236}">
                <a16:creationId xmlns:a16="http://schemas.microsoft.com/office/drawing/2014/main" id="{264D144E-39BC-465C-B21E-34DA387222E3}"/>
              </a:ext>
            </a:extLst>
          </p:cNvPr>
          <p:cNvGraphicFramePr>
            <a:graphicFrameLocks noGrp="1"/>
          </p:cNvGraphicFramePr>
          <p:nvPr>
            <p:ph idx="1"/>
          </p:nvPr>
        </p:nvGraphicFramePr>
        <p:xfrm>
          <a:off x="348792" y="1989056"/>
          <a:ext cx="6180024" cy="4666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a:extLst>
              <a:ext uri="{FF2B5EF4-FFF2-40B4-BE49-F238E27FC236}">
                <a16:creationId xmlns:a16="http://schemas.microsoft.com/office/drawing/2014/main" id="{E09E8DBA-7890-423A-B19C-3DFC67092A34}"/>
              </a:ext>
            </a:extLst>
          </p:cNvPr>
          <p:cNvGraphicFramePr>
            <a:graphicFrameLocks noGrp="1"/>
          </p:cNvGraphicFramePr>
          <p:nvPr/>
        </p:nvGraphicFramePr>
        <p:xfrm>
          <a:off x="7013448" y="3058904"/>
          <a:ext cx="3666744" cy="2194560"/>
        </p:xfrm>
        <a:graphic>
          <a:graphicData uri="http://schemas.openxmlformats.org/drawingml/2006/table">
            <a:tbl>
              <a:tblPr firstRow="1" lastRow="1" bandRow="1">
                <a:tableStyleId>{21E4AEA4-8DFA-4A89-87EB-49C32662AFE0}</a:tableStyleId>
              </a:tblPr>
              <a:tblGrid>
                <a:gridCol w="1833372">
                  <a:extLst>
                    <a:ext uri="{9D8B030D-6E8A-4147-A177-3AD203B41FA5}">
                      <a16:colId xmlns:a16="http://schemas.microsoft.com/office/drawing/2014/main" val="710594050"/>
                    </a:ext>
                  </a:extLst>
                </a:gridCol>
                <a:gridCol w="1833372">
                  <a:extLst>
                    <a:ext uri="{9D8B030D-6E8A-4147-A177-3AD203B41FA5}">
                      <a16:colId xmlns:a16="http://schemas.microsoft.com/office/drawing/2014/main" val="2614034782"/>
                    </a:ext>
                  </a:extLst>
                </a:gridCol>
              </a:tblGrid>
              <a:tr h="355668">
                <a:tc>
                  <a:txBody>
                    <a:bodyPr/>
                    <a:lstStyle/>
                    <a:p>
                      <a:pPr algn="ctr"/>
                      <a:r>
                        <a:rPr lang="en-US" dirty="0"/>
                        <a:t>Home Builder</a:t>
                      </a:r>
                    </a:p>
                  </a:txBody>
                  <a:tcPr/>
                </a:tc>
                <a:tc>
                  <a:txBody>
                    <a:bodyPr/>
                    <a:lstStyle/>
                    <a:p>
                      <a:pPr algn="ctr"/>
                      <a:r>
                        <a:rPr lang="en-US" dirty="0"/>
                        <a:t>Permits</a:t>
                      </a:r>
                    </a:p>
                  </a:txBody>
                  <a:tcPr/>
                </a:tc>
                <a:extLst>
                  <a:ext uri="{0D108BD9-81ED-4DB2-BD59-A6C34878D82A}">
                    <a16:rowId xmlns:a16="http://schemas.microsoft.com/office/drawing/2014/main" val="1931333370"/>
                  </a:ext>
                </a:extLst>
              </a:tr>
              <a:tr h="355668">
                <a:tc>
                  <a:txBody>
                    <a:bodyPr/>
                    <a:lstStyle/>
                    <a:p>
                      <a:pPr algn="ctr"/>
                      <a:r>
                        <a:rPr lang="en-US" dirty="0"/>
                        <a:t>A</a:t>
                      </a:r>
                    </a:p>
                  </a:txBody>
                  <a:tcPr/>
                </a:tc>
                <a:tc>
                  <a:txBody>
                    <a:bodyPr/>
                    <a:lstStyle/>
                    <a:p>
                      <a:pPr algn="ctr"/>
                      <a:r>
                        <a:rPr lang="en-US" dirty="0"/>
                        <a:t>200</a:t>
                      </a:r>
                    </a:p>
                  </a:txBody>
                  <a:tcPr/>
                </a:tc>
                <a:extLst>
                  <a:ext uri="{0D108BD9-81ED-4DB2-BD59-A6C34878D82A}">
                    <a16:rowId xmlns:a16="http://schemas.microsoft.com/office/drawing/2014/main" val="1413851272"/>
                  </a:ext>
                </a:extLst>
              </a:tr>
              <a:tr h="355668">
                <a:tc>
                  <a:txBody>
                    <a:bodyPr/>
                    <a:lstStyle/>
                    <a:p>
                      <a:pPr algn="ctr"/>
                      <a:r>
                        <a:rPr lang="en-US" dirty="0"/>
                        <a:t>B</a:t>
                      </a:r>
                    </a:p>
                  </a:txBody>
                  <a:tcPr/>
                </a:tc>
                <a:tc>
                  <a:txBody>
                    <a:bodyPr/>
                    <a:lstStyle/>
                    <a:p>
                      <a:pPr algn="ctr"/>
                      <a:r>
                        <a:rPr lang="en-US" dirty="0"/>
                        <a:t>400</a:t>
                      </a:r>
                    </a:p>
                  </a:txBody>
                  <a:tcPr/>
                </a:tc>
                <a:extLst>
                  <a:ext uri="{0D108BD9-81ED-4DB2-BD59-A6C34878D82A}">
                    <a16:rowId xmlns:a16="http://schemas.microsoft.com/office/drawing/2014/main" val="1439229192"/>
                  </a:ext>
                </a:extLst>
              </a:tr>
              <a:tr h="355668">
                <a:tc>
                  <a:txBody>
                    <a:bodyPr/>
                    <a:lstStyle/>
                    <a:p>
                      <a:pPr algn="ctr"/>
                      <a:r>
                        <a:rPr lang="en-US" dirty="0"/>
                        <a:t>C</a:t>
                      </a:r>
                    </a:p>
                  </a:txBody>
                  <a:tcPr/>
                </a:tc>
                <a:tc>
                  <a:txBody>
                    <a:bodyPr/>
                    <a:lstStyle/>
                    <a:p>
                      <a:pPr algn="ctr"/>
                      <a:r>
                        <a:rPr lang="en-US" dirty="0"/>
                        <a:t>300</a:t>
                      </a:r>
                    </a:p>
                  </a:txBody>
                  <a:tcPr/>
                </a:tc>
                <a:extLst>
                  <a:ext uri="{0D108BD9-81ED-4DB2-BD59-A6C34878D82A}">
                    <a16:rowId xmlns:a16="http://schemas.microsoft.com/office/drawing/2014/main" val="1031023505"/>
                  </a:ext>
                </a:extLst>
              </a:tr>
              <a:tr h="355668">
                <a:tc>
                  <a:txBody>
                    <a:bodyPr/>
                    <a:lstStyle/>
                    <a:p>
                      <a:pPr algn="ctr"/>
                      <a:r>
                        <a:rPr lang="en-US" dirty="0"/>
                        <a:t>D</a:t>
                      </a:r>
                    </a:p>
                  </a:txBody>
                  <a:tcPr/>
                </a:tc>
                <a:tc>
                  <a:txBody>
                    <a:bodyPr/>
                    <a:lstStyle/>
                    <a:p>
                      <a:pPr algn="ctr"/>
                      <a:r>
                        <a:rPr lang="en-US" dirty="0"/>
                        <a:t>200</a:t>
                      </a:r>
                    </a:p>
                  </a:txBody>
                  <a:tcPr/>
                </a:tc>
                <a:extLst>
                  <a:ext uri="{0D108BD9-81ED-4DB2-BD59-A6C34878D82A}">
                    <a16:rowId xmlns:a16="http://schemas.microsoft.com/office/drawing/2014/main" val="1797904514"/>
                  </a:ext>
                </a:extLst>
              </a:tr>
              <a:tr h="355668">
                <a:tc>
                  <a:txBody>
                    <a:bodyPr/>
                    <a:lstStyle/>
                    <a:p>
                      <a:pPr algn="ctr"/>
                      <a:r>
                        <a:rPr lang="en-US" dirty="0"/>
                        <a:t>Total</a:t>
                      </a:r>
                    </a:p>
                  </a:txBody>
                  <a:tcPr/>
                </a:tc>
                <a:tc>
                  <a:txBody>
                    <a:bodyPr/>
                    <a:lstStyle/>
                    <a:p>
                      <a:pPr algn="ctr"/>
                      <a:r>
                        <a:rPr lang="en-US" dirty="0"/>
                        <a:t>1,100</a:t>
                      </a:r>
                    </a:p>
                  </a:txBody>
                  <a:tcPr/>
                </a:tc>
                <a:extLst>
                  <a:ext uri="{0D108BD9-81ED-4DB2-BD59-A6C34878D82A}">
                    <a16:rowId xmlns:a16="http://schemas.microsoft.com/office/drawing/2014/main" val="4290867494"/>
                  </a:ext>
                </a:extLst>
              </a:tr>
            </a:tbl>
          </a:graphicData>
        </a:graphic>
      </p:graphicFrame>
      <p:sp>
        <p:nvSpPr>
          <p:cNvPr id="3" name="TextBox 2">
            <a:extLst>
              <a:ext uri="{FF2B5EF4-FFF2-40B4-BE49-F238E27FC236}">
                <a16:creationId xmlns:a16="http://schemas.microsoft.com/office/drawing/2014/main" id="{82DF7CAE-E288-4B94-94FF-DE9D6ADF6A3F}"/>
              </a:ext>
            </a:extLst>
          </p:cNvPr>
          <p:cNvSpPr txBox="1"/>
          <p:nvPr/>
        </p:nvSpPr>
        <p:spPr>
          <a:xfrm>
            <a:off x="5806440" y="5705855"/>
            <a:ext cx="5971032" cy="646331"/>
          </a:xfrm>
          <a:prstGeom prst="rect">
            <a:avLst/>
          </a:prstGeom>
          <a:noFill/>
        </p:spPr>
        <p:txBody>
          <a:bodyPr wrap="square" rtlCol="0">
            <a:spAutoFit/>
          </a:bodyPr>
          <a:lstStyle/>
          <a:p>
            <a:pPr algn="ctr"/>
            <a:r>
              <a:rPr lang="en-US" sz="3600" dirty="0"/>
              <a:t>10-year permit average: 500</a:t>
            </a:r>
          </a:p>
        </p:txBody>
      </p:sp>
    </p:spTree>
    <p:extLst>
      <p:ext uri="{BB962C8B-B14F-4D97-AF65-F5344CB8AC3E}">
        <p14:creationId xmlns:p14="http://schemas.microsoft.com/office/powerpoint/2010/main" val="392378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D35DE-CCA2-4536-BA6E-22C4CEF39C32}"/>
              </a:ext>
            </a:extLst>
          </p:cNvPr>
          <p:cNvSpPr>
            <a:spLocks noGrp="1"/>
          </p:cNvSpPr>
          <p:nvPr>
            <p:ph type="title"/>
          </p:nvPr>
        </p:nvSpPr>
        <p:spPr>
          <a:xfrm>
            <a:off x="1600200" y="886119"/>
            <a:ext cx="8991600" cy="3466345"/>
          </a:xfrm>
        </p:spPr>
        <p:txBody>
          <a:bodyPr>
            <a:normAutofit fontScale="90000"/>
          </a:bodyPr>
          <a:lstStyle/>
          <a:p>
            <a:r>
              <a:rPr lang="en-US" dirty="0"/>
              <a:t>Don’t: </a:t>
            </a:r>
            <a:r>
              <a:rPr lang="en-US" cap="none" dirty="0"/>
              <a:t>Rely on private sector forecasts… all homebuilders think they will win: sell all of the city’s forecasted permits</a:t>
            </a:r>
            <a:br>
              <a:rPr lang="en-US" dirty="0"/>
            </a:br>
            <a:br>
              <a:rPr lang="en-US" dirty="0"/>
            </a:br>
            <a:r>
              <a:rPr lang="en-US" dirty="0"/>
              <a:t>Do: </a:t>
            </a:r>
            <a:r>
              <a:rPr lang="en-US" cap="none" dirty="0"/>
              <a:t>Conduct Reasonableness test based on historical trends</a:t>
            </a:r>
            <a:endParaRPr lang="en-US" dirty="0"/>
          </a:p>
        </p:txBody>
      </p:sp>
    </p:spTree>
    <p:extLst>
      <p:ext uri="{BB962C8B-B14F-4D97-AF65-F5344CB8AC3E}">
        <p14:creationId xmlns:p14="http://schemas.microsoft.com/office/powerpoint/2010/main" val="900855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137AC38-9CA9-4CCE-9FCE-5D21C7170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085" y="-2"/>
            <a:ext cx="6072915"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7D29B-88CD-4AA0-AF9F-2EDCE075BE5F}"/>
              </a:ext>
            </a:extLst>
          </p:cNvPr>
          <p:cNvSpPr>
            <a:spLocks noGrp="1"/>
          </p:cNvSpPr>
          <p:nvPr>
            <p:ph type="title"/>
          </p:nvPr>
        </p:nvSpPr>
        <p:spPr>
          <a:xfrm>
            <a:off x="6923757" y="1290025"/>
            <a:ext cx="4475892" cy="1188720"/>
          </a:xfrm>
          <a:solidFill>
            <a:srgbClr val="FFFFFF"/>
          </a:solidFill>
          <a:ln>
            <a:solidFill>
              <a:srgbClr val="404040"/>
            </a:solidFill>
          </a:ln>
        </p:spPr>
        <p:txBody>
          <a:bodyPr>
            <a:normAutofit/>
          </a:bodyPr>
          <a:lstStyle/>
          <a:p>
            <a:r>
              <a:rPr lang="en-US">
                <a:solidFill>
                  <a:srgbClr val="262626"/>
                </a:solidFill>
              </a:rPr>
              <a:t>The headline test</a:t>
            </a:r>
          </a:p>
        </p:txBody>
      </p:sp>
      <p:sp>
        <p:nvSpPr>
          <p:cNvPr id="24" name="Rectangle 23">
            <a:extLst>
              <a:ext uri="{FF2B5EF4-FFF2-40B4-BE49-F238E27FC236}">
                <a16:creationId xmlns:a16="http://schemas.microsoft.com/office/drawing/2014/main" id="{A3F2058F-D430-4F2D-9968-32EFF3E38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966" y="640080"/>
            <a:ext cx="4818888"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F0F74A6E-B865-4216-8DCC-44D0B5C33C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1520" y="806357"/>
            <a:ext cx="4511266"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16D561DD-64C2-4AD7-9974-BD35B688D67A}"/>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988626" y="1710827"/>
            <a:ext cx="4159568" cy="3119676"/>
          </a:xfrm>
          <a:prstGeom prst="rect">
            <a:avLst/>
          </a:prstGeom>
        </p:spPr>
      </p:pic>
      <p:sp>
        <p:nvSpPr>
          <p:cNvPr id="12" name="Content Placeholder 11">
            <a:extLst>
              <a:ext uri="{FF2B5EF4-FFF2-40B4-BE49-F238E27FC236}">
                <a16:creationId xmlns:a16="http://schemas.microsoft.com/office/drawing/2014/main" id="{17B3D387-5B51-47B7-B71F-977B3A381429}"/>
              </a:ext>
            </a:extLst>
          </p:cNvPr>
          <p:cNvSpPr>
            <a:spLocks noGrp="1"/>
          </p:cNvSpPr>
          <p:nvPr>
            <p:ph idx="1"/>
          </p:nvPr>
        </p:nvSpPr>
        <p:spPr>
          <a:xfrm>
            <a:off x="6923757" y="2858703"/>
            <a:ext cx="4475892" cy="3042547"/>
          </a:xfrm>
        </p:spPr>
        <p:txBody>
          <a:bodyPr>
            <a:normAutofit/>
          </a:bodyPr>
          <a:lstStyle/>
          <a:p>
            <a:pPr marL="0" indent="0" algn="ctr">
              <a:buNone/>
            </a:pPr>
            <a:r>
              <a:rPr lang="en-US" sz="2400" dirty="0">
                <a:solidFill>
                  <a:srgbClr val="FFFFFF"/>
                </a:solidFill>
              </a:rPr>
              <a:t>Community and Recreation Services Director:</a:t>
            </a:r>
          </a:p>
          <a:p>
            <a:pPr marL="0" indent="0" algn="ctr">
              <a:buNone/>
            </a:pPr>
            <a:r>
              <a:rPr lang="en-US" sz="2400" dirty="0">
                <a:solidFill>
                  <a:srgbClr val="FFFFFF"/>
                </a:solidFill>
              </a:rPr>
              <a:t>“I never want to be in the paper for having missed my revenue forecast.”</a:t>
            </a:r>
          </a:p>
          <a:p>
            <a:pPr marL="0" indent="0" algn="ctr">
              <a:buNone/>
            </a:pPr>
            <a:endParaRPr lang="en-US" sz="2400" dirty="0">
              <a:solidFill>
                <a:srgbClr val="FFFFFF"/>
              </a:solidFill>
            </a:endParaRPr>
          </a:p>
        </p:txBody>
      </p:sp>
      <p:sp>
        <p:nvSpPr>
          <p:cNvPr id="8" name="TextBox 7">
            <a:extLst>
              <a:ext uri="{FF2B5EF4-FFF2-40B4-BE49-F238E27FC236}">
                <a16:creationId xmlns:a16="http://schemas.microsoft.com/office/drawing/2014/main" id="{B6519EAA-9BB9-4D61-9928-84FE930225D7}"/>
              </a:ext>
            </a:extLst>
          </p:cNvPr>
          <p:cNvSpPr txBox="1"/>
          <p:nvPr/>
        </p:nvSpPr>
        <p:spPr>
          <a:xfrm>
            <a:off x="2727339" y="6017865"/>
            <a:ext cx="2420855" cy="200055"/>
          </a:xfrm>
          <a:prstGeom prst="rect">
            <a:avLst/>
          </a:prstGeom>
          <a:noFill/>
        </p:spPr>
        <p:txBody>
          <a:bodyPr wrap="none" rtlCol="0">
            <a:spAutoFit/>
          </a:bodyPr>
          <a:lstStyle/>
          <a:p>
            <a:pPr algn="r">
              <a:spcAft>
                <a:spcPts val="600"/>
              </a:spcAft>
            </a:pPr>
            <a:r>
              <a:rPr lang="en-US" sz="700">
                <a:hlinkClick r:id="rId3" tooltip="http://www.progressive-charlestown.com/2013/08/unfit-to-print.html">
                  <a:extLst>
                    <a:ext uri="{A12FA001-AC4F-418D-AE19-62706E023703}">
                      <ahyp:hlinkClr xmlns:ahyp="http://schemas.microsoft.com/office/drawing/2018/hyperlinkcolor" val="tx"/>
                    </a:ext>
                  </a:extLst>
                </a:hlinkClick>
              </a:rPr>
              <a:t>This Photo</a:t>
            </a:r>
            <a:r>
              <a:rPr lang="en-US" sz="700"/>
              <a:t> by Unknown Author is licensed under </a:t>
            </a:r>
            <a:r>
              <a:rPr lang="en-US" sz="700">
                <a:hlinkClick r:id="rId4" tooltip="https://creativecommons.org/licenses/by-sa/3.0/">
                  <a:extLst>
                    <a:ext uri="{A12FA001-AC4F-418D-AE19-62706E023703}">
                      <ahyp:hlinkClr xmlns:ahyp="http://schemas.microsoft.com/office/drawing/2018/hyperlinkcolor" val="tx"/>
                    </a:ext>
                  </a:extLst>
                </a:hlinkClick>
              </a:rPr>
              <a:t>CC BY-SA</a:t>
            </a:r>
            <a:endParaRPr lang="en-US" sz="700"/>
          </a:p>
        </p:txBody>
      </p:sp>
    </p:spTree>
    <p:extLst>
      <p:ext uri="{BB962C8B-B14F-4D97-AF65-F5344CB8AC3E}">
        <p14:creationId xmlns:p14="http://schemas.microsoft.com/office/powerpoint/2010/main" val="180562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8B81444-5FD3-44D9-815F-3D261E808134}"/>
              </a:ext>
            </a:extLst>
          </p:cNvPr>
          <p:cNvGraphicFramePr>
            <a:graphicFrameLocks noGrp="1"/>
          </p:cNvGraphicFramePr>
          <p:nvPr>
            <p:ph idx="1"/>
            <p:extLst>
              <p:ext uri="{D42A27DB-BD31-4B8C-83A1-F6EECF244321}">
                <p14:modId xmlns:p14="http://schemas.microsoft.com/office/powerpoint/2010/main" val="612415137"/>
              </p:ext>
            </p:extLst>
          </p:nvPr>
        </p:nvGraphicFramePr>
        <p:xfrm>
          <a:off x="537882" y="238992"/>
          <a:ext cx="11187953" cy="63366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62915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7D29B-88CD-4AA0-AF9F-2EDCE075BE5F}"/>
              </a:ext>
            </a:extLst>
          </p:cNvPr>
          <p:cNvSpPr>
            <a:spLocks noGrp="1"/>
          </p:cNvSpPr>
          <p:nvPr>
            <p:ph type="title"/>
          </p:nvPr>
        </p:nvSpPr>
        <p:spPr/>
        <p:txBody>
          <a:bodyPr/>
          <a:lstStyle/>
          <a:p>
            <a:r>
              <a:rPr lang="en-US" dirty="0"/>
              <a:t>Recreation revenue history</a:t>
            </a:r>
          </a:p>
        </p:txBody>
      </p:sp>
      <p:graphicFrame>
        <p:nvGraphicFramePr>
          <p:cNvPr id="4" name="Content Placeholder 3">
            <a:extLst>
              <a:ext uri="{FF2B5EF4-FFF2-40B4-BE49-F238E27FC236}">
                <a16:creationId xmlns:a16="http://schemas.microsoft.com/office/drawing/2014/main" id="{731605CE-ACCE-4A72-8418-E7CD9503F5AB}"/>
              </a:ext>
            </a:extLst>
          </p:cNvPr>
          <p:cNvGraphicFramePr>
            <a:graphicFrameLocks noGrp="1"/>
          </p:cNvGraphicFramePr>
          <p:nvPr>
            <p:ph idx="1"/>
            <p:extLst>
              <p:ext uri="{D42A27DB-BD31-4B8C-83A1-F6EECF244321}">
                <p14:modId xmlns:p14="http://schemas.microsoft.com/office/powerpoint/2010/main" val="3708201223"/>
              </p:ext>
            </p:extLst>
          </p:nvPr>
        </p:nvGraphicFramePr>
        <p:xfrm>
          <a:off x="2230438" y="2638425"/>
          <a:ext cx="7731128" cy="3337560"/>
        </p:xfrm>
        <a:graphic>
          <a:graphicData uri="http://schemas.openxmlformats.org/drawingml/2006/table">
            <a:tbl>
              <a:tblPr firstRow="1" bandRow="1">
                <a:tableStyleId>{F5AB1C69-6EDB-4FF4-983F-18BD219EF322}</a:tableStyleId>
              </a:tblPr>
              <a:tblGrid>
                <a:gridCol w="1932782">
                  <a:extLst>
                    <a:ext uri="{9D8B030D-6E8A-4147-A177-3AD203B41FA5}">
                      <a16:colId xmlns:a16="http://schemas.microsoft.com/office/drawing/2014/main" val="4280099581"/>
                    </a:ext>
                  </a:extLst>
                </a:gridCol>
                <a:gridCol w="1932782">
                  <a:extLst>
                    <a:ext uri="{9D8B030D-6E8A-4147-A177-3AD203B41FA5}">
                      <a16:colId xmlns:a16="http://schemas.microsoft.com/office/drawing/2014/main" val="1975207756"/>
                    </a:ext>
                  </a:extLst>
                </a:gridCol>
                <a:gridCol w="1932782">
                  <a:extLst>
                    <a:ext uri="{9D8B030D-6E8A-4147-A177-3AD203B41FA5}">
                      <a16:colId xmlns:a16="http://schemas.microsoft.com/office/drawing/2014/main" val="2819981192"/>
                    </a:ext>
                  </a:extLst>
                </a:gridCol>
                <a:gridCol w="1932782">
                  <a:extLst>
                    <a:ext uri="{9D8B030D-6E8A-4147-A177-3AD203B41FA5}">
                      <a16:colId xmlns:a16="http://schemas.microsoft.com/office/drawing/2014/main" val="497099308"/>
                    </a:ext>
                  </a:extLst>
                </a:gridCol>
              </a:tblGrid>
              <a:tr h="370840">
                <a:tc>
                  <a:txBody>
                    <a:bodyPr/>
                    <a:lstStyle/>
                    <a:p>
                      <a:pPr algn="ctr"/>
                      <a:r>
                        <a:rPr lang="en-US" dirty="0"/>
                        <a:t>Fiscal Year</a:t>
                      </a:r>
                    </a:p>
                  </a:txBody>
                  <a:tcPr/>
                </a:tc>
                <a:tc>
                  <a:txBody>
                    <a:bodyPr/>
                    <a:lstStyle/>
                    <a:p>
                      <a:pPr algn="ctr"/>
                      <a:r>
                        <a:rPr lang="en-US" dirty="0"/>
                        <a:t>Adopted</a:t>
                      </a:r>
                    </a:p>
                  </a:txBody>
                  <a:tcPr/>
                </a:tc>
                <a:tc>
                  <a:txBody>
                    <a:bodyPr/>
                    <a:lstStyle/>
                    <a:p>
                      <a:pPr algn="ctr"/>
                      <a:r>
                        <a:rPr lang="en-US" dirty="0"/>
                        <a:t>Estimated</a:t>
                      </a:r>
                    </a:p>
                  </a:txBody>
                  <a:tcPr/>
                </a:tc>
                <a:tc>
                  <a:txBody>
                    <a:bodyPr/>
                    <a:lstStyle/>
                    <a:p>
                      <a:pPr algn="ctr"/>
                      <a:r>
                        <a:rPr lang="en-US" dirty="0"/>
                        <a:t>Actual</a:t>
                      </a:r>
                    </a:p>
                  </a:txBody>
                  <a:tcPr/>
                </a:tc>
                <a:extLst>
                  <a:ext uri="{0D108BD9-81ED-4DB2-BD59-A6C34878D82A}">
                    <a16:rowId xmlns:a16="http://schemas.microsoft.com/office/drawing/2014/main" val="3198220306"/>
                  </a:ext>
                </a:extLst>
              </a:tr>
              <a:tr h="370840">
                <a:tc>
                  <a:txBody>
                    <a:bodyPr/>
                    <a:lstStyle/>
                    <a:p>
                      <a:pPr algn="l" fontAlgn="b"/>
                      <a:r>
                        <a:rPr lang="en-US" sz="2000" b="0" i="0" u="none" strike="noStrike" dirty="0">
                          <a:solidFill>
                            <a:srgbClr val="000000"/>
                          </a:solidFill>
                          <a:effectLst/>
                          <a:latin typeface="+mn-lt"/>
                        </a:rPr>
                        <a:t>FY2012</a:t>
                      </a:r>
                    </a:p>
                  </a:txBody>
                  <a:tcPr marL="9525" marR="9525" marT="9525" marB="0" anchor="b"/>
                </a:tc>
                <a:tc>
                  <a:txBody>
                    <a:bodyPr/>
                    <a:lstStyle/>
                    <a:p>
                      <a:pPr algn="ctr" fontAlgn="b"/>
                      <a:r>
                        <a:rPr lang="en-US" sz="1800" b="0" i="0" u="none" strike="noStrike">
                          <a:solidFill>
                            <a:srgbClr val="000000"/>
                          </a:solidFill>
                          <a:effectLst/>
                          <a:latin typeface="+mn-lt"/>
                        </a:rPr>
                        <a:t>                    3.94 </a:t>
                      </a:r>
                    </a:p>
                  </a:txBody>
                  <a:tcPr marL="9525" marR="9525" marT="9525" marB="0" anchor="ctr"/>
                </a:tc>
                <a:tc>
                  <a:txBody>
                    <a:bodyPr/>
                    <a:lstStyle/>
                    <a:p>
                      <a:pPr algn="ctr" fontAlgn="b"/>
                      <a:r>
                        <a:rPr lang="en-US" sz="1800" b="0" i="0" u="none" strike="noStrike">
                          <a:solidFill>
                            <a:srgbClr val="000000"/>
                          </a:solidFill>
                          <a:effectLst/>
                          <a:latin typeface="+mn-lt"/>
                        </a:rPr>
                        <a:t>                    4.08 </a:t>
                      </a:r>
                    </a:p>
                  </a:txBody>
                  <a:tcPr marL="9525" marR="9525" marT="9525" marB="0" anchor="ctr"/>
                </a:tc>
                <a:tc>
                  <a:txBody>
                    <a:bodyPr/>
                    <a:lstStyle/>
                    <a:p>
                      <a:pPr algn="ctr" fontAlgn="b"/>
                      <a:r>
                        <a:rPr lang="en-US" sz="1800" b="0" i="0" u="none" strike="noStrike">
                          <a:solidFill>
                            <a:srgbClr val="000000"/>
                          </a:solidFill>
                          <a:effectLst/>
                          <a:latin typeface="+mn-lt"/>
                        </a:rPr>
                        <a:t>                    4.73 </a:t>
                      </a:r>
                    </a:p>
                  </a:txBody>
                  <a:tcPr marL="9525" marR="9525" marT="9525" marB="0" anchor="ctr"/>
                </a:tc>
                <a:extLst>
                  <a:ext uri="{0D108BD9-81ED-4DB2-BD59-A6C34878D82A}">
                    <a16:rowId xmlns:a16="http://schemas.microsoft.com/office/drawing/2014/main" val="3467005202"/>
                  </a:ext>
                </a:extLst>
              </a:tr>
              <a:tr h="370840">
                <a:tc>
                  <a:txBody>
                    <a:bodyPr/>
                    <a:lstStyle/>
                    <a:p>
                      <a:pPr algn="l" fontAlgn="b"/>
                      <a:r>
                        <a:rPr lang="en-US" sz="2000" b="0" i="0" u="none" strike="noStrike">
                          <a:solidFill>
                            <a:srgbClr val="000000"/>
                          </a:solidFill>
                          <a:effectLst/>
                          <a:latin typeface="+mn-lt"/>
                        </a:rPr>
                        <a:t>FY2013</a:t>
                      </a:r>
                    </a:p>
                  </a:txBody>
                  <a:tcPr marL="9525" marR="9525" marT="9525" marB="0" anchor="b"/>
                </a:tc>
                <a:tc>
                  <a:txBody>
                    <a:bodyPr/>
                    <a:lstStyle/>
                    <a:p>
                      <a:pPr algn="ctr" fontAlgn="b"/>
                      <a:r>
                        <a:rPr lang="en-US" sz="1800" b="0" i="0" u="none" strike="noStrike">
                          <a:solidFill>
                            <a:srgbClr val="000000"/>
                          </a:solidFill>
                          <a:effectLst/>
                          <a:latin typeface="+mn-lt"/>
                        </a:rPr>
                        <a:t>                    3.82 </a:t>
                      </a:r>
                    </a:p>
                  </a:txBody>
                  <a:tcPr marL="9525" marR="9525" marT="9525" marB="0" anchor="ctr"/>
                </a:tc>
                <a:tc>
                  <a:txBody>
                    <a:bodyPr/>
                    <a:lstStyle/>
                    <a:p>
                      <a:pPr algn="ctr" fontAlgn="b"/>
                      <a:r>
                        <a:rPr lang="en-US" sz="1800" b="0" i="0" u="none" strike="noStrike">
                          <a:solidFill>
                            <a:srgbClr val="000000"/>
                          </a:solidFill>
                          <a:effectLst/>
                          <a:latin typeface="+mn-lt"/>
                        </a:rPr>
                        <a:t>                    4.45 </a:t>
                      </a:r>
                    </a:p>
                  </a:txBody>
                  <a:tcPr marL="9525" marR="9525" marT="9525" marB="0" anchor="ctr"/>
                </a:tc>
                <a:tc>
                  <a:txBody>
                    <a:bodyPr/>
                    <a:lstStyle/>
                    <a:p>
                      <a:pPr algn="ctr" fontAlgn="b"/>
                      <a:r>
                        <a:rPr lang="en-US" sz="1800" b="0" i="0" u="none" strike="noStrike">
                          <a:solidFill>
                            <a:srgbClr val="000000"/>
                          </a:solidFill>
                          <a:effectLst/>
                          <a:latin typeface="+mn-lt"/>
                        </a:rPr>
                        <a:t>                    4.72 </a:t>
                      </a:r>
                    </a:p>
                  </a:txBody>
                  <a:tcPr marL="9525" marR="9525" marT="9525" marB="0" anchor="ctr"/>
                </a:tc>
                <a:extLst>
                  <a:ext uri="{0D108BD9-81ED-4DB2-BD59-A6C34878D82A}">
                    <a16:rowId xmlns:a16="http://schemas.microsoft.com/office/drawing/2014/main" val="462086243"/>
                  </a:ext>
                </a:extLst>
              </a:tr>
              <a:tr h="370840">
                <a:tc>
                  <a:txBody>
                    <a:bodyPr/>
                    <a:lstStyle/>
                    <a:p>
                      <a:pPr algn="l" fontAlgn="b"/>
                      <a:r>
                        <a:rPr lang="en-US" sz="2000" b="0" i="0" u="none" strike="noStrike">
                          <a:solidFill>
                            <a:srgbClr val="000000"/>
                          </a:solidFill>
                          <a:effectLst/>
                          <a:latin typeface="+mn-lt"/>
                        </a:rPr>
                        <a:t>FY2014</a:t>
                      </a:r>
                    </a:p>
                  </a:txBody>
                  <a:tcPr marL="9525" marR="9525" marT="9525" marB="0" anchor="b"/>
                </a:tc>
                <a:tc>
                  <a:txBody>
                    <a:bodyPr/>
                    <a:lstStyle/>
                    <a:p>
                      <a:pPr algn="ctr" fontAlgn="b"/>
                      <a:r>
                        <a:rPr lang="en-US" sz="1800" b="0" i="0" u="none" strike="noStrike">
                          <a:solidFill>
                            <a:srgbClr val="000000"/>
                          </a:solidFill>
                          <a:effectLst/>
                          <a:latin typeface="+mn-lt"/>
                        </a:rPr>
                        <a:t>                    4.49 </a:t>
                      </a:r>
                    </a:p>
                  </a:txBody>
                  <a:tcPr marL="9525" marR="9525" marT="9525" marB="0" anchor="ctr"/>
                </a:tc>
                <a:tc>
                  <a:txBody>
                    <a:bodyPr/>
                    <a:lstStyle/>
                    <a:p>
                      <a:pPr algn="ctr" fontAlgn="b"/>
                      <a:r>
                        <a:rPr lang="en-US" sz="1800" b="0" i="0" u="none" strike="noStrike">
                          <a:solidFill>
                            <a:srgbClr val="000000"/>
                          </a:solidFill>
                          <a:effectLst/>
                          <a:latin typeface="+mn-lt"/>
                        </a:rPr>
                        <a:t>                    4.47 </a:t>
                      </a:r>
                    </a:p>
                  </a:txBody>
                  <a:tcPr marL="9525" marR="9525" marT="9525" marB="0" anchor="ctr"/>
                </a:tc>
                <a:tc>
                  <a:txBody>
                    <a:bodyPr/>
                    <a:lstStyle/>
                    <a:p>
                      <a:pPr algn="ctr" fontAlgn="b"/>
                      <a:r>
                        <a:rPr lang="en-US" sz="1800" b="0" i="0" u="none" strike="noStrike">
                          <a:solidFill>
                            <a:srgbClr val="000000"/>
                          </a:solidFill>
                          <a:effectLst/>
                          <a:latin typeface="+mn-lt"/>
                        </a:rPr>
                        <a:t>                    4.71 </a:t>
                      </a:r>
                    </a:p>
                  </a:txBody>
                  <a:tcPr marL="9525" marR="9525" marT="9525" marB="0" anchor="ctr"/>
                </a:tc>
                <a:extLst>
                  <a:ext uri="{0D108BD9-81ED-4DB2-BD59-A6C34878D82A}">
                    <a16:rowId xmlns:a16="http://schemas.microsoft.com/office/drawing/2014/main" val="3727668960"/>
                  </a:ext>
                </a:extLst>
              </a:tr>
              <a:tr h="370840">
                <a:tc>
                  <a:txBody>
                    <a:bodyPr/>
                    <a:lstStyle/>
                    <a:p>
                      <a:pPr algn="l" fontAlgn="b"/>
                      <a:r>
                        <a:rPr lang="en-US" sz="2000" b="0" i="0" u="none" strike="noStrike">
                          <a:solidFill>
                            <a:srgbClr val="000000"/>
                          </a:solidFill>
                          <a:effectLst/>
                          <a:latin typeface="+mn-lt"/>
                        </a:rPr>
                        <a:t>FY2015</a:t>
                      </a:r>
                    </a:p>
                  </a:txBody>
                  <a:tcPr marL="9525" marR="9525" marT="9525" marB="0" anchor="b"/>
                </a:tc>
                <a:tc>
                  <a:txBody>
                    <a:bodyPr/>
                    <a:lstStyle/>
                    <a:p>
                      <a:pPr algn="ctr" fontAlgn="b"/>
                      <a:r>
                        <a:rPr lang="en-US" sz="1800" b="0" i="0" u="none" strike="noStrike">
                          <a:solidFill>
                            <a:srgbClr val="000000"/>
                          </a:solidFill>
                          <a:effectLst/>
                          <a:latin typeface="+mn-lt"/>
                        </a:rPr>
                        <a:t>                    3.99 </a:t>
                      </a:r>
                    </a:p>
                  </a:txBody>
                  <a:tcPr marL="9525" marR="9525" marT="9525" marB="0" anchor="ctr"/>
                </a:tc>
                <a:tc>
                  <a:txBody>
                    <a:bodyPr/>
                    <a:lstStyle/>
                    <a:p>
                      <a:pPr algn="ctr" fontAlgn="b"/>
                      <a:r>
                        <a:rPr lang="en-US" sz="1800" b="0" i="0" u="none" strike="noStrike">
                          <a:solidFill>
                            <a:srgbClr val="000000"/>
                          </a:solidFill>
                          <a:effectLst/>
                          <a:latin typeface="+mn-lt"/>
                        </a:rPr>
                        <a:t>                    3.99 </a:t>
                      </a:r>
                    </a:p>
                  </a:txBody>
                  <a:tcPr marL="9525" marR="9525" marT="9525" marB="0" anchor="ctr"/>
                </a:tc>
                <a:tc>
                  <a:txBody>
                    <a:bodyPr/>
                    <a:lstStyle/>
                    <a:p>
                      <a:pPr algn="ctr" fontAlgn="b"/>
                      <a:r>
                        <a:rPr lang="en-US" sz="1800" b="0" i="0" u="none" strike="noStrike">
                          <a:solidFill>
                            <a:srgbClr val="000000"/>
                          </a:solidFill>
                          <a:effectLst/>
                          <a:latin typeface="+mn-lt"/>
                        </a:rPr>
                        <a:t>                    4.38 </a:t>
                      </a:r>
                    </a:p>
                  </a:txBody>
                  <a:tcPr marL="9525" marR="9525" marT="9525" marB="0" anchor="ctr"/>
                </a:tc>
                <a:extLst>
                  <a:ext uri="{0D108BD9-81ED-4DB2-BD59-A6C34878D82A}">
                    <a16:rowId xmlns:a16="http://schemas.microsoft.com/office/drawing/2014/main" val="1090355874"/>
                  </a:ext>
                </a:extLst>
              </a:tr>
              <a:tr h="370840">
                <a:tc>
                  <a:txBody>
                    <a:bodyPr/>
                    <a:lstStyle/>
                    <a:p>
                      <a:pPr algn="l" fontAlgn="b"/>
                      <a:r>
                        <a:rPr lang="en-US" sz="2000" b="0" i="0" u="none" strike="noStrike">
                          <a:solidFill>
                            <a:srgbClr val="000000"/>
                          </a:solidFill>
                          <a:effectLst/>
                          <a:latin typeface="+mn-lt"/>
                        </a:rPr>
                        <a:t>FY2016</a:t>
                      </a:r>
                    </a:p>
                  </a:txBody>
                  <a:tcPr marL="9525" marR="9525" marT="9525" marB="0" anchor="b"/>
                </a:tc>
                <a:tc>
                  <a:txBody>
                    <a:bodyPr/>
                    <a:lstStyle/>
                    <a:p>
                      <a:pPr algn="ctr" fontAlgn="b"/>
                      <a:r>
                        <a:rPr lang="en-US" sz="1800" b="0" i="0" u="none" strike="noStrike">
                          <a:solidFill>
                            <a:srgbClr val="000000"/>
                          </a:solidFill>
                          <a:effectLst/>
                          <a:latin typeface="+mn-lt"/>
                        </a:rPr>
                        <a:t>                    3.96 </a:t>
                      </a:r>
                    </a:p>
                  </a:txBody>
                  <a:tcPr marL="9525" marR="9525" marT="9525" marB="0" anchor="ctr"/>
                </a:tc>
                <a:tc>
                  <a:txBody>
                    <a:bodyPr/>
                    <a:lstStyle/>
                    <a:p>
                      <a:pPr algn="ctr" fontAlgn="b"/>
                      <a:r>
                        <a:rPr lang="en-US" sz="1800" b="0" i="0" u="none" strike="noStrike">
                          <a:solidFill>
                            <a:srgbClr val="000000"/>
                          </a:solidFill>
                          <a:effectLst/>
                          <a:latin typeface="+mn-lt"/>
                        </a:rPr>
                        <a:t>                    4.36 </a:t>
                      </a:r>
                    </a:p>
                  </a:txBody>
                  <a:tcPr marL="9525" marR="9525" marT="9525" marB="0" anchor="ctr"/>
                </a:tc>
                <a:tc>
                  <a:txBody>
                    <a:bodyPr/>
                    <a:lstStyle/>
                    <a:p>
                      <a:pPr algn="ctr" fontAlgn="b"/>
                      <a:r>
                        <a:rPr lang="en-US" sz="1800" b="0" i="0" u="none" strike="noStrike">
                          <a:solidFill>
                            <a:srgbClr val="000000"/>
                          </a:solidFill>
                          <a:effectLst/>
                          <a:latin typeface="+mn-lt"/>
                        </a:rPr>
                        <a:t>                    4.83 </a:t>
                      </a:r>
                    </a:p>
                  </a:txBody>
                  <a:tcPr marL="9525" marR="9525" marT="9525" marB="0" anchor="ctr"/>
                </a:tc>
                <a:extLst>
                  <a:ext uri="{0D108BD9-81ED-4DB2-BD59-A6C34878D82A}">
                    <a16:rowId xmlns:a16="http://schemas.microsoft.com/office/drawing/2014/main" val="3126140191"/>
                  </a:ext>
                </a:extLst>
              </a:tr>
              <a:tr h="370840">
                <a:tc>
                  <a:txBody>
                    <a:bodyPr/>
                    <a:lstStyle/>
                    <a:p>
                      <a:pPr algn="l" fontAlgn="b"/>
                      <a:r>
                        <a:rPr lang="en-US" sz="2000" b="0" i="0" u="none" strike="noStrike">
                          <a:solidFill>
                            <a:srgbClr val="000000"/>
                          </a:solidFill>
                          <a:effectLst/>
                          <a:latin typeface="+mn-lt"/>
                        </a:rPr>
                        <a:t>FY2017</a:t>
                      </a:r>
                    </a:p>
                  </a:txBody>
                  <a:tcPr marL="9525" marR="9525" marT="9525" marB="0" anchor="b"/>
                </a:tc>
                <a:tc>
                  <a:txBody>
                    <a:bodyPr/>
                    <a:lstStyle/>
                    <a:p>
                      <a:pPr algn="ctr" fontAlgn="b"/>
                      <a:r>
                        <a:rPr lang="en-US" sz="1800" b="0" i="0" u="none" strike="noStrike">
                          <a:solidFill>
                            <a:srgbClr val="000000"/>
                          </a:solidFill>
                          <a:effectLst/>
                          <a:latin typeface="+mn-lt"/>
                        </a:rPr>
                        <a:t>                    3.96 </a:t>
                      </a:r>
                    </a:p>
                  </a:txBody>
                  <a:tcPr marL="9525" marR="9525" marT="9525" marB="0" anchor="ctr"/>
                </a:tc>
                <a:tc>
                  <a:txBody>
                    <a:bodyPr/>
                    <a:lstStyle/>
                    <a:p>
                      <a:pPr algn="ctr" fontAlgn="b"/>
                      <a:r>
                        <a:rPr lang="en-US" sz="1800" b="0" i="0" u="none" strike="noStrike">
                          <a:solidFill>
                            <a:srgbClr val="000000"/>
                          </a:solidFill>
                          <a:effectLst/>
                          <a:latin typeface="+mn-lt"/>
                        </a:rPr>
                        <a:t>                    4.22 </a:t>
                      </a:r>
                    </a:p>
                  </a:txBody>
                  <a:tcPr marL="9525" marR="9525" marT="9525" marB="0" anchor="ctr"/>
                </a:tc>
                <a:tc>
                  <a:txBody>
                    <a:bodyPr/>
                    <a:lstStyle/>
                    <a:p>
                      <a:pPr algn="ctr" fontAlgn="b"/>
                      <a:r>
                        <a:rPr lang="en-US" sz="1800" b="0" i="0" u="none" strike="noStrike">
                          <a:solidFill>
                            <a:srgbClr val="000000"/>
                          </a:solidFill>
                          <a:effectLst/>
                          <a:latin typeface="+mn-lt"/>
                        </a:rPr>
                        <a:t>                    4.58 </a:t>
                      </a:r>
                    </a:p>
                  </a:txBody>
                  <a:tcPr marL="9525" marR="9525" marT="9525" marB="0" anchor="ctr"/>
                </a:tc>
                <a:extLst>
                  <a:ext uri="{0D108BD9-81ED-4DB2-BD59-A6C34878D82A}">
                    <a16:rowId xmlns:a16="http://schemas.microsoft.com/office/drawing/2014/main" val="558188044"/>
                  </a:ext>
                </a:extLst>
              </a:tr>
              <a:tr h="370840">
                <a:tc>
                  <a:txBody>
                    <a:bodyPr/>
                    <a:lstStyle/>
                    <a:p>
                      <a:pPr algn="l" fontAlgn="b"/>
                      <a:r>
                        <a:rPr lang="en-US" sz="2000" b="0" i="0" u="none" strike="noStrike">
                          <a:solidFill>
                            <a:srgbClr val="000000"/>
                          </a:solidFill>
                          <a:effectLst/>
                          <a:latin typeface="+mn-lt"/>
                        </a:rPr>
                        <a:t>FY2018</a:t>
                      </a:r>
                    </a:p>
                  </a:txBody>
                  <a:tcPr marL="9525" marR="9525" marT="9525" marB="0" anchor="b"/>
                </a:tc>
                <a:tc>
                  <a:txBody>
                    <a:bodyPr/>
                    <a:lstStyle/>
                    <a:p>
                      <a:pPr algn="ctr" fontAlgn="b"/>
                      <a:r>
                        <a:rPr lang="en-US" sz="1800" b="0" i="0" u="none" strike="noStrike">
                          <a:solidFill>
                            <a:srgbClr val="000000"/>
                          </a:solidFill>
                          <a:effectLst/>
                          <a:latin typeface="+mn-lt"/>
                        </a:rPr>
                        <a:t>                    4.21 </a:t>
                      </a:r>
                    </a:p>
                  </a:txBody>
                  <a:tcPr marL="9525" marR="9525" marT="9525" marB="0" anchor="ctr"/>
                </a:tc>
                <a:tc>
                  <a:txBody>
                    <a:bodyPr/>
                    <a:lstStyle/>
                    <a:p>
                      <a:pPr algn="ctr" fontAlgn="b"/>
                      <a:r>
                        <a:rPr lang="en-US" sz="1800" b="0" i="0" u="none" strike="noStrike">
                          <a:solidFill>
                            <a:srgbClr val="000000"/>
                          </a:solidFill>
                          <a:effectLst/>
                          <a:latin typeface="+mn-lt"/>
                        </a:rPr>
                        <a:t>                    4.33 </a:t>
                      </a:r>
                    </a:p>
                  </a:txBody>
                  <a:tcPr marL="9525" marR="9525" marT="9525" marB="0" anchor="ctr"/>
                </a:tc>
                <a:tc>
                  <a:txBody>
                    <a:bodyPr/>
                    <a:lstStyle/>
                    <a:p>
                      <a:pPr algn="ctr" fontAlgn="b"/>
                      <a:r>
                        <a:rPr lang="en-US" sz="1800" b="0" i="0" u="none" strike="noStrike">
                          <a:solidFill>
                            <a:srgbClr val="000000"/>
                          </a:solidFill>
                          <a:effectLst/>
                          <a:latin typeface="+mn-lt"/>
                        </a:rPr>
                        <a:t>                    4.88 </a:t>
                      </a:r>
                    </a:p>
                  </a:txBody>
                  <a:tcPr marL="9525" marR="9525" marT="9525" marB="0" anchor="ctr"/>
                </a:tc>
                <a:extLst>
                  <a:ext uri="{0D108BD9-81ED-4DB2-BD59-A6C34878D82A}">
                    <a16:rowId xmlns:a16="http://schemas.microsoft.com/office/drawing/2014/main" val="3074944848"/>
                  </a:ext>
                </a:extLst>
              </a:tr>
              <a:tr h="370840">
                <a:tc>
                  <a:txBody>
                    <a:bodyPr/>
                    <a:lstStyle/>
                    <a:p>
                      <a:pPr algn="l" fontAlgn="b"/>
                      <a:r>
                        <a:rPr lang="en-US" sz="2000" b="0" i="0" u="none" strike="noStrike">
                          <a:solidFill>
                            <a:srgbClr val="000000"/>
                          </a:solidFill>
                          <a:effectLst/>
                          <a:latin typeface="+mn-lt"/>
                        </a:rPr>
                        <a:t>FY2019</a:t>
                      </a:r>
                    </a:p>
                  </a:txBody>
                  <a:tcPr marL="9525" marR="9525" marT="9525" marB="0" anchor="b"/>
                </a:tc>
                <a:tc>
                  <a:txBody>
                    <a:bodyPr/>
                    <a:lstStyle/>
                    <a:p>
                      <a:pPr algn="ctr" fontAlgn="b"/>
                      <a:r>
                        <a:rPr lang="en-US" sz="1800" b="0" i="0" u="none" strike="noStrike">
                          <a:solidFill>
                            <a:srgbClr val="000000"/>
                          </a:solidFill>
                          <a:effectLst/>
                          <a:latin typeface="+mn-lt"/>
                        </a:rPr>
                        <a:t>                    4.41 </a:t>
                      </a:r>
                    </a:p>
                  </a:txBody>
                  <a:tcPr marL="9525" marR="9525" marT="9525" marB="0" anchor="ctr"/>
                </a:tc>
                <a:tc>
                  <a:txBody>
                    <a:bodyPr/>
                    <a:lstStyle/>
                    <a:p>
                      <a:pPr algn="ctr" fontAlgn="b"/>
                      <a:r>
                        <a:rPr lang="en-US" sz="1800" b="0" i="0" u="none" strike="noStrike">
                          <a:solidFill>
                            <a:srgbClr val="000000"/>
                          </a:solidFill>
                          <a:effectLst/>
                          <a:latin typeface="+mn-lt"/>
                        </a:rPr>
                        <a:t>                    4.88 </a:t>
                      </a:r>
                    </a:p>
                  </a:txBody>
                  <a:tcPr marL="9525" marR="9525" marT="9525" marB="0" anchor="ctr"/>
                </a:tc>
                <a:tc>
                  <a:txBody>
                    <a:bodyPr/>
                    <a:lstStyle/>
                    <a:p>
                      <a:pPr algn="ctr" fontAlgn="b"/>
                      <a:r>
                        <a:rPr lang="en-US" sz="1800" b="0" i="0" u="none" strike="noStrike" dirty="0">
                          <a:solidFill>
                            <a:srgbClr val="000000"/>
                          </a:solidFill>
                          <a:effectLst/>
                          <a:latin typeface="+mn-lt"/>
                        </a:rPr>
                        <a:t>                        -   </a:t>
                      </a:r>
                    </a:p>
                  </a:txBody>
                  <a:tcPr marL="9525" marR="9525" marT="9525" marB="0" anchor="ctr"/>
                </a:tc>
                <a:extLst>
                  <a:ext uri="{0D108BD9-81ED-4DB2-BD59-A6C34878D82A}">
                    <a16:rowId xmlns:a16="http://schemas.microsoft.com/office/drawing/2014/main" val="105643841"/>
                  </a:ext>
                </a:extLst>
              </a:tr>
            </a:tbl>
          </a:graphicData>
        </a:graphic>
      </p:graphicFrame>
    </p:spTree>
    <p:extLst>
      <p:ext uri="{BB962C8B-B14F-4D97-AF65-F5344CB8AC3E}">
        <p14:creationId xmlns:p14="http://schemas.microsoft.com/office/powerpoint/2010/main" val="3695347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D35DE-CCA2-4536-BA6E-22C4CEF39C32}"/>
              </a:ext>
            </a:extLst>
          </p:cNvPr>
          <p:cNvSpPr>
            <a:spLocks noGrp="1"/>
          </p:cNvSpPr>
          <p:nvPr>
            <p:ph type="title"/>
          </p:nvPr>
        </p:nvSpPr>
        <p:spPr>
          <a:xfrm>
            <a:off x="1600200" y="886119"/>
            <a:ext cx="8991600" cy="3466345"/>
          </a:xfrm>
        </p:spPr>
        <p:txBody>
          <a:bodyPr>
            <a:normAutofit fontScale="90000"/>
          </a:bodyPr>
          <a:lstStyle/>
          <a:p>
            <a:r>
              <a:rPr lang="en-US" dirty="0"/>
              <a:t>Don’t: </a:t>
            </a:r>
            <a:r>
              <a:rPr lang="en-US" cap="none" dirty="0"/>
              <a:t>Be overly conservative: represents a lost opportunity and damages credibility.</a:t>
            </a:r>
            <a:br>
              <a:rPr lang="en-US" dirty="0"/>
            </a:br>
            <a:br>
              <a:rPr lang="en-US" dirty="0"/>
            </a:br>
            <a:r>
              <a:rPr lang="en-US" dirty="0"/>
              <a:t>Do: </a:t>
            </a:r>
            <a:r>
              <a:rPr lang="en-US" cap="none" dirty="0"/>
              <a:t>Conduct Reasonableness test based on historical trends and other known factors. </a:t>
            </a:r>
            <a:endParaRPr lang="en-US" dirty="0"/>
          </a:p>
        </p:txBody>
      </p:sp>
    </p:spTree>
    <p:extLst>
      <p:ext uri="{BB962C8B-B14F-4D97-AF65-F5344CB8AC3E}">
        <p14:creationId xmlns:p14="http://schemas.microsoft.com/office/powerpoint/2010/main" val="35516655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AF7DF-2A81-4E2E-8B29-E1A2FAA4B9C4}"/>
              </a:ext>
            </a:extLst>
          </p:cNvPr>
          <p:cNvSpPr>
            <a:spLocks noGrp="1"/>
          </p:cNvSpPr>
          <p:nvPr>
            <p:ph type="title"/>
          </p:nvPr>
        </p:nvSpPr>
        <p:spPr>
          <a:xfrm>
            <a:off x="2231136" y="964692"/>
            <a:ext cx="7729728" cy="1188720"/>
          </a:xfrm>
        </p:spPr>
        <p:txBody>
          <a:bodyPr vert="horz" lIns="182880" tIns="182880" rIns="182880" bIns="182880" rtlCol="0" anchor="ctr">
            <a:normAutofit/>
          </a:bodyPr>
          <a:lstStyle/>
          <a:p>
            <a:r>
              <a:rPr lang="en-US" sz="2800">
                <a:solidFill>
                  <a:schemeClr val="tx1">
                    <a:lumMod val="85000"/>
                    <a:lumOff val="15000"/>
                  </a:schemeClr>
                </a:solidFill>
              </a:rPr>
              <a:t>The fraud control</a:t>
            </a:r>
          </a:p>
        </p:txBody>
      </p:sp>
      <p:graphicFrame>
        <p:nvGraphicFramePr>
          <p:cNvPr id="6" name="Text Placeholder 3">
            <a:extLst>
              <a:ext uri="{FF2B5EF4-FFF2-40B4-BE49-F238E27FC236}">
                <a16:creationId xmlns:a16="http://schemas.microsoft.com/office/drawing/2014/main" id="{C4227C52-2496-45C2-8C55-DBE15952DBAF}"/>
              </a:ext>
            </a:extLst>
          </p:cNvPr>
          <p:cNvGraphicFramePr/>
          <p:nvPr>
            <p:extLst>
              <p:ext uri="{D42A27DB-BD31-4B8C-83A1-F6EECF244321}">
                <p14:modId xmlns:p14="http://schemas.microsoft.com/office/powerpoint/2010/main" val="585697361"/>
              </p:ext>
            </p:extLst>
          </p:nvPr>
        </p:nvGraphicFramePr>
        <p:xfrm>
          <a:off x="946984" y="2638425"/>
          <a:ext cx="10177699" cy="3139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AD9F334-9DD4-4FE1-95DF-DB7B2E94EB78}"/>
              </a:ext>
            </a:extLst>
          </p:cNvPr>
          <p:cNvSpPr txBox="1"/>
          <p:nvPr/>
        </p:nvSpPr>
        <p:spPr>
          <a:xfrm>
            <a:off x="6537960" y="4604005"/>
            <a:ext cx="1837944" cy="738664"/>
          </a:xfrm>
          <a:prstGeom prst="rect">
            <a:avLst/>
          </a:prstGeom>
          <a:noFill/>
        </p:spPr>
        <p:txBody>
          <a:bodyPr wrap="square" rtlCol="0">
            <a:spAutoFit/>
          </a:bodyPr>
          <a:lstStyle/>
          <a:p>
            <a:r>
              <a:rPr lang="en-US" sz="2400" dirty="0"/>
              <a:t>= $630,000</a:t>
            </a:r>
          </a:p>
          <a:p>
            <a:endParaRPr lang="en-US" dirty="0"/>
          </a:p>
        </p:txBody>
      </p:sp>
      <p:sp>
        <p:nvSpPr>
          <p:cNvPr id="7" name="TextBox 6">
            <a:extLst>
              <a:ext uri="{FF2B5EF4-FFF2-40B4-BE49-F238E27FC236}">
                <a16:creationId xmlns:a16="http://schemas.microsoft.com/office/drawing/2014/main" id="{871B39AA-D4C5-431F-BD42-775176DEE7E0}"/>
              </a:ext>
            </a:extLst>
          </p:cNvPr>
          <p:cNvSpPr txBox="1"/>
          <p:nvPr/>
        </p:nvSpPr>
        <p:spPr>
          <a:xfrm>
            <a:off x="9006840" y="4604005"/>
            <a:ext cx="1335024" cy="461665"/>
          </a:xfrm>
          <a:prstGeom prst="rect">
            <a:avLst/>
          </a:prstGeom>
          <a:noFill/>
        </p:spPr>
        <p:txBody>
          <a:bodyPr wrap="square" rtlCol="0">
            <a:spAutoFit/>
          </a:bodyPr>
          <a:lstStyle/>
          <a:p>
            <a:pPr algn="ctr"/>
            <a:r>
              <a:rPr lang="en-US" sz="2400" dirty="0">
                <a:latin typeface="Arial Rounded MT Bold" panose="020F0704030504030204" pitchFamily="34" charset="0"/>
                <a:cs typeface="Arial" panose="020B0604020202020204" pitchFamily="34" charset="0"/>
              </a:rPr>
              <a:t>?</a:t>
            </a:r>
          </a:p>
        </p:txBody>
      </p:sp>
    </p:spTree>
    <p:extLst>
      <p:ext uri="{BB962C8B-B14F-4D97-AF65-F5344CB8AC3E}">
        <p14:creationId xmlns:p14="http://schemas.microsoft.com/office/powerpoint/2010/main" val="184915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p:spPr>
        <p:txBody>
          <a:bodyPr>
            <a:normAutofit/>
          </a:bodyPr>
          <a:lstStyle/>
          <a:p>
            <a:pPr eaLnBrk="1" hangingPunct="1">
              <a:defRPr/>
            </a:pPr>
            <a:r>
              <a:rPr lang="en-US" b="1" dirty="0"/>
              <a:t>Never Ending Cycle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2268722"/>
              </p:ext>
            </p:extLst>
          </p:nvPr>
        </p:nvGraphicFramePr>
        <p:xfrm>
          <a:off x="946984" y="2638424"/>
          <a:ext cx="10298034" cy="4006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60490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D35DE-CCA2-4536-BA6E-22C4CEF39C32}"/>
              </a:ext>
            </a:extLst>
          </p:cNvPr>
          <p:cNvSpPr>
            <a:spLocks noGrp="1"/>
          </p:cNvSpPr>
          <p:nvPr>
            <p:ph type="title"/>
          </p:nvPr>
        </p:nvSpPr>
        <p:spPr>
          <a:xfrm>
            <a:off x="1600200" y="1133856"/>
            <a:ext cx="8991600" cy="3465576"/>
          </a:xfrm>
        </p:spPr>
        <p:txBody>
          <a:bodyPr>
            <a:normAutofit/>
          </a:bodyPr>
          <a:lstStyle/>
          <a:p>
            <a:r>
              <a:rPr lang="en-US" dirty="0"/>
              <a:t>Don’t: </a:t>
            </a:r>
            <a:r>
              <a:rPr lang="en-US" cap="none" dirty="0"/>
              <a:t>Walk away when the factors don’t make sense</a:t>
            </a:r>
            <a:br>
              <a:rPr lang="en-US" dirty="0"/>
            </a:br>
            <a:br>
              <a:rPr lang="en-US" dirty="0"/>
            </a:br>
            <a:r>
              <a:rPr lang="en-US" dirty="0"/>
              <a:t>Do: </a:t>
            </a:r>
            <a:r>
              <a:rPr lang="en-US" cap="none" dirty="0"/>
              <a:t>Trust your instincts, investigate further</a:t>
            </a:r>
            <a:endParaRPr lang="en-US" dirty="0"/>
          </a:p>
        </p:txBody>
      </p:sp>
    </p:spTree>
    <p:extLst>
      <p:ext uri="{BB962C8B-B14F-4D97-AF65-F5344CB8AC3E}">
        <p14:creationId xmlns:p14="http://schemas.microsoft.com/office/powerpoint/2010/main" val="5099163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DC315E-29C5-42C9-8B75-550C2F7EDEE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dirty="0">
                <a:solidFill>
                  <a:srgbClr val="FFFFFF"/>
                </a:solidFill>
              </a:rPr>
              <a:t>The “new” fill-in-the-blank</a:t>
            </a:r>
          </a:p>
        </p:txBody>
      </p:sp>
      <p:sp>
        <p:nvSpPr>
          <p:cNvPr id="3" name="Content Placeholder 2">
            <a:extLst>
              <a:ext uri="{FF2B5EF4-FFF2-40B4-BE49-F238E27FC236}">
                <a16:creationId xmlns:a16="http://schemas.microsoft.com/office/drawing/2014/main" id="{4250F659-B9BA-4C41-A548-80B17E91A07D}"/>
              </a:ext>
            </a:extLst>
          </p:cNvPr>
          <p:cNvSpPr>
            <a:spLocks noGrp="1"/>
          </p:cNvSpPr>
          <p:nvPr>
            <p:ph idx="1"/>
          </p:nvPr>
        </p:nvSpPr>
        <p:spPr>
          <a:xfrm>
            <a:off x="5591695" y="1402080"/>
            <a:ext cx="5320696" cy="4053840"/>
          </a:xfrm>
        </p:spPr>
        <p:txBody>
          <a:bodyPr anchor="ctr">
            <a:normAutofit/>
          </a:bodyPr>
          <a:lstStyle/>
          <a:p>
            <a:pPr marL="0" indent="0">
              <a:buNone/>
            </a:pPr>
            <a:r>
              <a:rPr lang="en-US" dirty="0"/>
              <a:t>City Manager:</a:t>
            </a:r>
          </a:p>
          <a:p>
            <a:pPr marL="0" indent="0">
              <a:buNone/>
            </a:pPr>
            <a:r>
              <a:rPr lang="en-US" dirty="0"/>
              <a:t>“Did you include the new </a:t>
            </a:r>
            <a:r>
              <a:rPr lang="en-US" u="sng" dirty="0"/>
              <a:t>		</a:t>
            </a:r>
            <a:r>
              <a:rPr lang="en-US" dirty="0"/>
              <a:t>  in your forecast”</a:t>
            </a:r>
          </a:p>
          <a:p>
            <a:pPr marL="342900" indent="-342900">
              <a:buFont typeface="+mj-lt"/>
              <a:buAutoNum type="alphaLcPeriod"/>
            </a:pPr>
            <a:r>
              <a:rPr lang="en-US" dirty="0"/>
              <a:t>Restaurant</a:t>
            </a:r>
          </a:p>
          <a:p>
            <a:pPr marL="342900" indent="-342900">
              <a:buFont typeface="+mj-lt"/>
              <a:buAutoNum type="alphaLcPeriod"/>
            </a:pPr>
            <a:r>
              <a:rPr lang="en-US" dirty="0"/>
              <a:t>Hotel</a:t>
            </a:r>
          </a:p>
          <a:p>
            <a:pPr marL="342900" indent="-342900">
              <a:buFont typeface="+mj-lt"/>
              <a:buAutoNum type="alphaLcPeriod"/>
            </a:pPr>
            <a:r>
              <a:rPr lang="en-US" dirty="0"/>
              <a:t>Movie theater</a:t>
            </a:r>
          </a:p>
          <a:p>
            <a:pPr marL="342900" indent="-342900">
              <a:buFont typeface="+mj-lt"/>
              <a:buAutoNum type="alphaLcPeriod"/>
            </a:pPr>
            <a:r>
              <a:rPr lang="en-US" dirty="0"/>
              <a:t>Big box retail store</a:t>
            </a:r>
          </a:p>
          <a:p>
            <a:pPr marL="342900" indent="-342900">
              <a:buFont typeface="+mj-lt"/>
              <a:buAutoNum type="alphaLcPeriod"/>
            </a:pPr>
            <a:endParaRPr lang="en-US" dirty="0"/>
          </a:p>
        </p:txBody>
      </p:sp>
    </p:spTree>
    <p:extLst>
      <p:ext uri="{BB962C8B-B14F-4D97-AF65-F5344CB8AC3E}">
        <p14:creationId xmlns:p14="http://schemas.microsoft.com/office/powerpoint/2010/main" val="186288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984C-052F-49E5-A39D-90BCDA23EBEC}"/>
              </a:ext>
            </a:extLst>
          </p:cNvPr>
          <p:cNvSpPr>
            <a:spLocks noGrp="1"/>
          </p:cNvSpPr>
          <p:nvPr>
            <p:ph type="title"/>
          </p:nvPr>
        </p:nvSpPr>
        <p:spPr>
          <a:xfrm>
            <a:off x="2231136" y="436372"/>
            <a:ext cx="7729728" cy="1188720"/>
          </a:xfrm>
        </p:spPr>
        <p:txBody>
          <a:bodyPr>
            <a:normAutofit/>
          </a:bodyPr>
          <a:lstStyle/>
          <a:p>
            <a:r>
              <a:rPr lang="en-US" sz="3600" dirty="0"/>
              <a:t>The Takeaways</a:t>
            </a:r>
          </a:p>
        </p:txBody>
      </p:sp>
      <p:sp>
        <p:nvSpPr>
          <p:cNvPr id="3" name="Content Placeholder 2">
            <a:extLst>
              <a:ext uri="{FF2B5EF4-FFF2-40B4-BE49-F238E27FC236}">
                <a16:creationId xmlns:a16="http://schemas.microsoft.com/office/drawing/2014/main" id="{98FA0957-449C-434F-A976-08A3280F0529}"/>
              </a:ext>
            </a:extLst>
          </p:cNvPr>
          <p:cNvSpPr>
            <a:spLocks noGrp="1"/>
          </p:cNvSpPr>
          <p:nvPr>
            <p:ph idx="1"/>
          </p:nvPr>
        </p:nvSpPr>
        <p:spPr>
          <a:xfrm>
            <a:off x="2231136" y="2103120"/>
            <a:ext cx="9052560" cy="4622800"/>
          </a:xfrm>
        </p:spPr>
        <p:txBody>
          <a:bodyPr>
            <a:noAutofit/>
          </a:bodyPr>
          <a:lstStyle/>
          <a:p>
            <a:r>
              <a:rPr lang="en-US" sz="3200" dirty="0"/>
              <a:t>Forecasting is an art as much as a science</a:t>
            </a:r>
          </a:p>
          <a:p>
            <a:r>
              <a:rPr lang="en-US" sz="3200" dirty="0"/>
              <a:t>Understand if the patterns and anomalies in the data are Trend, Timing, or Other</a:t>
            </a:r>
          </a:p>
          <a:p>
            <a:r>
              <a:rPr lang="en-US" sz="3200" dirty="0"/>
              <a:t>Know how your revenues are recorded and if/when changes are made (accounting and budget)</a:t>
            </a:r>
          </a:p>
          <a:p>
            <a:r>
              <a:rPr lang="en-US" sz="3200" dirty="0"/>
              <a:t>Talk to other people!!!! </a:t>
            </a:r>
          </a:p>
        </p:txBody>
      </p:sp>
    </p:spTree>
    <p:extLst>
      <p:ext uri="{BB962C8B-B14F-4D97-AF65-F5344CB8AC3E}">
        <p14:creationId xmlns:p14="http://schemas.microsoft.com/office/powerpoint/2010/main" val="12988619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2" y="2386744"/>
            <a:ext cx="4486656" cy="1645920"/>
          </a:xfrm>
        </p:spPr>
        <p:txBody>
          <a:bodyPr vert="horz" lIns="274320" tIns="182880" rIns="274320" bIns="182880" rtlCol="0" anchor="ctr" anchorCtr="1">
            <a:normAutofit/>
          </a:bodyPr>
          <a:lstStyle/>
          <a:p>
            <a:r>
              <a:rPr lang="en-US" sz="3200">
                <a:solidFill>
                  <a:srgbClr val="262626"/>
                </a:solidFill>
              </a:rPr>
              <a:t>Questions?</a:t>
            </a:r>
          </a:p>
        </p:txBody>
      </p:sp>
      <p:pic>
        <p:nvPicPr>
          <p:cNvPr id="1026" name="Picture 2" descr="C:\Users\Owner\AppData\Local\Microsoft\Windows\Temporary Internet Files\Content.IE5\FTOMRLVZ\question-mark[1].jp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11111"/>
          <a:stretch/>
        </p:blipFill>
        <p:spPr bwMode="auto">
          <a:xfrm>
            <a:off x="6096000" y="10"/>
            <a:ext cx="6095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60CD4A96-AA67-476E-9AD0-A2DB36DA06AD}" type="slidenum">
              <a:rPr lang="en-US" smtClean="0"/>
              <a:pPr>
                <a:lnSpc>
                  <a:spcPct val="90000"/>
                </a:lnSpc>
                <a:spcAft>
                  <a:spcPts val="600"/>
                </a:spcAft>
              </a:pPr>
              <a:t>43</a:t>
            </a:fld>
            <a:endParaRPr lang="en-US"/>
          </a:p>
        </p:txBody>
      </p:sp>
    </p:spTree>
    <p:extLst>
      <p:ext uri="{BB962C8B-B14F-4D97-AF65-F5344CB8AC3E}">
        <p14:creationId xmlns:p14="http://schemas.microsoft.com/office/powerpoint/2010/main" val="1856452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7D3A4E0-C908-4EA9-ABDF-E82AD6BDE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17B726-4680-476A-9BF0-F6F86216F928}"/>
              </a:ext>
            </a:extLst>
          </p:cNvPr>
          <p:cNvSpPr>
            <a:spLocks noGrp="1"/>
          </p:cNvSpPr>
          <p:nvPr>
            <p:ph type="title"/>
          </p:nvPr>
        </p:nvSpPr>
        <p:spPr>
          <a:xfrm>
            <a:off x="1600200" y="2363323"/>
            <a:ext cx="8991600" cy="1692771"/>
          </a:xfrm>
        </p:spPr>
        <p:txBody>
          <a:bodyPr vert="horz" lIns="274320" tIns="182880" rIns="274320" bIns="182880" rtlCol="0" anchor="ctr" anchorCtr="1">
            <a:normAutofit/>
          </a:bodyPr>
          <a:lstStyle/>
          <a:p>
            <a:r>
              <a:rPr lang="en-US" sz="2400" dirty="0">
                <a:solidFill>
                  <a:srgbClr val="262626"/>
                </a:solidFill>
              </a:rPr>
              <a:t>“Forecasting is very difficult, especially if it is about the future”</a:t>
            </a:r>
            <a:br>
              <a:rPr lang="en-US" sz="2400" dirty="0">
                <a:solidFill>
                  <a:srgbClr val="262626"/>
                </a:solidFill>
              </a:rPr>
            </a:br>
            <a:br>
              <a:rPr lang="en-US" sz="2400" dirty="0">
                <a:solidFill>
                  <a:srgbClr val="262626"/>
                </a:solidFill>
              </a:rPr>
            </a:br>
            <a:r>
              <a:rPr lang="en-US" sz="2400" dirty="0">
                <a:solidFill>
                  <a:srgbClr val="262626"/>
                </a:solidFill>
              </a:rPr>
              <a:t>            </a:t>
            </a:r>
            <a:r>
              <a:rPr lang="en-US" sz="2400" i="1" dirty="0">
                <a:solidFill>
                  <a:srgbClr val="262626"/>
                </a:solidFill>
              </a:rPr>
              <a:t>Niels Bohr, Nobel Prize-winning physicist</a:t>
            </a:r>
            <a:endParaRPr lang="en-US" sz="2400" dirty="0">
              <a:solidFill>
                <a:srgbClr val="262626"/>
              </a:solidFill>
            </a:endParaRPr>
          </a:p>
        </p:txBody>
      </p:sp>
      <p:sp>
        <p:nvSpPr>
          <p:cNvPr id="4" name="Slide Number Placeholder 3">
            <a:extLst>
              <a:ext uri="{FF2B5EF4-FFF2-40B4-BE49-F238E27FC236}">
                <a16:creationId xmlns:a16="http://schemas.microsoft.com/office/drawing/2014/main" id="{4F9F1E77-5ACC-4481-9391-26F76A425969}"/>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60CD4A96-AA67-476E-9AD0-A2DB36DA06AD}" type="slidenum">
              <a:rPr lang="en-US" smtClean="0"/>
              <a:pPr>
                <a:lnSpc>
                  <a:spcPct val="90000"/>
                </a:lnSpc>
                <a:spcAft>
                  <a:spcPts val="600"/>
                </a:spcAft>
              </a:pPr>
              <a:t>5</a:t>
            </a:fld>
            <a:endParaRPr lang="en-US"/>
          </a:p>
        </p:txBody>
      </p:sp>
    </p:spTree>
    <p:extLst>
      <p:ext uri="{BB962C8B-B14F-4D97-AF65-F5344CB8AC3E}">
        <p14:creationId xmlns:p14="http://schemas.microsoft.com/office/powerpoint/2010/main" val="3850001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C6BA8-D468-4D97-A1E1-70798050734D}"/>
              </a:ext>
            </a:extLst>
          </p:cNvPr>
          <p:cNvSpPr>
            <a:spLocks noGrp="1"/>
          </p:cNvSpPr>
          <p:nvPr>
            <p:ph type="title"/>
          </p:nvPr>
        </p:nvSpPr>
        <p:spPr>
          <a:xfrm>
            <a:off x="2231136" y="964692"/>
            <a:ext cx="7729728" cy="1188720"/>
          </a:xfrm>
        </p:spPr>
        <p:txBody>
          <a:bodyPr>
            <a:normAutofit/>
          </a:bodyPr>
          <a:lstStyle/>
          <a:p>
            <a:r>
              <a:rPr lang="en-US" dirty="0"/>
              <a:t>Purpose of Forecasting</a:t>
            </a:r>
          </a:p>
        </p:txBody>
      </p:sp>
      <p:sp>
        <p:nvSpPr>
          <p:cNvPr id="4" name="Slide Number Placeholder 3">
            <a:extLst>
              <a:ext uri="{FF2B5EF4-FFF2-40B4-BE49-F238E27FC236}">
                <a16:creationId xmlns:a16="http://schemas.microsoft.com/office/drawing/2014/main" id="{C50FD9D1-1071-430F-9C18-FF50B0CCE1F2}"/>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6</a:t>
            </a:fld>
            <a:endParaRPr lang="en-US"/>
          </a:p>
        </p:txBody>
      </p:sp>
      <p:graphicFrame>
        <p:nvGraphicFramePr>
          <p:cNvPr id="6" name="Content Placeholder 2">
            <a:extLst>
              <a:ext uri="{FF2B5EF4-FFF2-40B4-BE49-F238E27FC236}">
                <a16:creationId xmlns:a16="http://schemas.microsoft.com/office/drawing/2014/main" id="{831ED4C1-D14F-431D-A7DA-B3E2207EB84D}"/>
              </a:ext>
            </a:extLst>
          </p:cNvPr>
          <p:cNvGraphicFramePr>
            <a:graphicFrameLocks noGrp="1"/>
          </p:cNvGraphicFramePr>
          <p:nvPr>
            <p:ph idx="1"/>
            <p:extLst>
              <p:ext uri="{D42A27DB-BD31-4B8C-83A1-F6EECF244321}">
                <p14:modId xmlns:p14="http://schemas.microsoft.com/office/powerpoint/2010/main" val="488651194"/>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855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AE0AD-1E94-4436-B79D-C451312ABD8B}"/>
              </a:ext>
            </a:extLst>
          </p:cNvPr>
          <p:cNvSpPr>
            <a:spLocks noGrp="1"/>
          </p:cNvSpPr>
          <p:nvPr>
            <p:ph type="title"/>
          </p:nvPr>
        </p:nvSpPr>
        <p:spPr>
          <a:xfrm>
            <a:off x="2231136" y="467418"/>
            <a:ext cx="7729728" cy="1188720"/>
          </a:xfrm>
          <a:solidFill>
            <a:schemeClr val="bg1"/>
          </a:solidFill>
        </p:spPr>
        <p:txBody>
          <a:bodyPr>
            <a:normAutofit/>
          </a:bodyPr>
          <a:lstStyle/>
          <a:p>
            <a:r>
              <a:rPr lang="en-US" dirty="0"/>
              <a:t>Short Term Vs Long Term Forecasts</a:t>
            </a:r>
          </a:p>
        </p:txBody>
      </p:sp>
      <p:sp>
        <p:nvSpPr>
          <p:cNvPr id="3" name="Content Placeholder 2">
            <a:extLst>
              <a:ext uri="{FF2B5EF4-FFF2-40B4-BE49-F238E27FC236}">
                <a16:creationId xmlns:a16="http://schemas.microsoft.com/office/drawing/2014/main" id="{78B44FC4-1705-4C40-A89E-E736F32F367C}"/>
              </a:ext>
            </a:extLst>
          </p:cNvPr>
          <p:cNvSpPr>
            <a:spLocks noGrp="1"/>
          </p:cNvSpPr>
          <p:nvPr>
            <p:ph idx="1"/>
          </p:nvPr>
        </p:nvSpPr>
        <p:spPr>
          <a:xfrm>
            <a:off x="1067318" y="2072640"/>
            <a:ext cx="9783562" cy="4511040"/>
          </a:xfrm>
        </p:spPr>
        <p:txBody>
          <a:bodyPr>
            <a:noAutofit/>
          </a:bodyPr>
          <a:lstStyle/>
          <a:p>
            <a:r>
              <a:rPr lang="en-US" sz="2800" dirty="0">
                <a:solidFill>
                  <a:srgbClr val="404040"/>
                </a:solidFill>
              </a:rPr>
              <a:t>Longer the period estimate, the lower the accuracy</a:t>
            </a:r>
          </a:p>
          <a:p>
            <a:pPr lvl="1">
              <a:buFont typeface="Wingdings" panose="05000000000000000000" pitchFamily="2" charset="2"/>
              <a:buChar char="Ø"/>
            </a:pPr>
            <a:r>
              <a:rPr lang="en-US" sz="2800" dirty="0">
                <a:solidFill>
                  <a:srgbClr val="404040"/>
                </a:solidFill>
              </a:rPr>
              <a:t>Unexpected events can occur such as recessions, inflation, regulation or deregulation, law changes, relocation of major employer or natural disaster</a:t>
            </a:r>
          </a:p>
          <a:p>
            <a:pPr lvl="1">
              <a:buFont typeface="Wingdings" panose="05000000000000000000" pitchFamily="2" charset="2"/>
              <a:buChar char="Ø"/>
            </a:pPr>
            <a:r>
              <a:rPr lang="en-US" sz="2800" dirty="0">
                <a:solidFill>
                  <a:srgbClr val="404040"/>
                </a:solidFill>
              </a:rPr>
              <a:t>Estimates out past 3 years may so far off and mislead public policy choices</a:t>
            </a:r>
          </a:p>
          <a:p>
            <a:pPr lvl="1">
              <a:buFont typeface="Wingdings" panose="05000000000000000000" pitchFamily="2" charset="2"/>
              <a:buChar char="Ø"/>
            </a:pPr>
            <a:r>
              <a:rPr lang="en-US" sz="2800" dirty="0">
                <a:solidFill>
                  <a:srgbClr val="404040"/>
                </a:solidFill>
              </a:rPr>
              <a:t>Credibility issues if forecasts are way off from actuals</a:t>
            </a:r>
          </a:p>
          <a:p>
            <a:pPr lvl="1">
              <a:buFont typeface="Wingdings" panose="05000000000000000000" pitchFamily="2" charset="2"/>
              <a:buChar char="Ø"/>
            </a:pPr>
            <a:r>
              <a:rPr lang="en-US" sz="2800" dirty="0">
                <a:solidFill>
                  <a:srgbClr val="404040"/>
                </a:solidFill>
              </a:rPr>
              <a:t>If long range forecasts are heeded to and actions are taken and then it is wrong, another credibility issue</a:t>
            </a:r>
          </a:p>
          <a:p>
            <a:pPr lvl="1"/>
            <a:endParaRPr lang="en-US" sz="2800" dirty="0">
              <a:solidFill>
                <a:srgbClr val="404040"/>
              </a:solidFill>
            </a:endParaRPr>
          </a:p>
        </p:txBody>
      </p:sp>
      <p:sp>
        <p:nvSpPr>
          <p:cNvPr id="4" name="Slide Number Placeholder 3">
            <a:extLst>
              <a:ext uri="{FF2B5EF4-FFF2-40B4-BE49-F238E27FC236}">
                <a16:creationId xmlns:a16="http://schemas.microsoft.com/office/drawing/2014/main" id="{00EEF653-8587-4A81-84F3-EC7E792309E2}"/>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7</a:t>
            </a:fld>
            <a:endParaRPr lang="en-US"/>
          </a:p>
        </p:txBody>
      </p:sp>
    </p:spTree>
    <p:extLst>
      <p:ext uri="{BB962C8B-B14F-4D97-AF65-F5344CB8AC3E}">
        <p14:creationId xmlns:p14="http://schemas.microsoft.com/office/powerpoint/2010/main" val="2352260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AE0AD-1E94-4436-B79D-C451312ABD8B}"/>
              </a:ext>
            </a:extLst>
          </p:cNvPr>
          <p:cNvSpPr>
            <a:spLocks noGrp="1"/>
          </p:cNvSpPr>
          <p:nvPr>
            <p:ph type="title"/>
          </p:nvPr>
        </p:nvSpPr>
        <p:spPr>
          <a:xfrm>
            <a:off x="2231136" y="467418"/>
            <a:ext cx="7729728" cy="1188720"/>
          </a:xfrm>
          <a:solidFill>
            <a:schemeClr val="bg1"/>
          </a:solidFill>
        </p:spPr>
        <p:txBody>
          <a:bodyPr>
            <a:normAutofit/>
          </a:bodyPr>
          <a:lstStyle/>
          <a:p>
            <a:r>
              <a:rPr lang="en-US" dirty="0"/>
              <a:t>Short Term Vs Long Term Forecasts</a:t>
            </a:r>
          </a:p>
        </p:txBody>
      </p:sp>
      <p:sp>
        <p:nvSpPr>
          <p:cNvPr id="3" name="Content Placeholder 2">
            <a:extLst>
              <a:ext uri="{FF2B5EF4-FFF2-40B4-BE49-F238E27FC236}">
                <a16:creationId xmlns:a16="http://schemas.microsoft.com/office/drawing/2014/main" id="{78B44FC4-1705-4C40-A89E-E736F32F367C}"/>
              </a:ext>
            </a:extLst>
          </p:cNvPr>
          <p:cNvSpPr>
            <a:spLocks noGrp="1"/>
          </p:cNvSpPr>
          <p:nvPr>
            <p:ph idx="1"/>
          </p:nvPr>
        </p:nvSpPr>
        <p:spPr>
          <a:xfrm>
            <a:off x="1920758" y="2301480"/>
            <a:ext cx="9418256" cy="4099320"/>
          </a:xfrm>
        </p:spPr>
        <p:txBody>
          <a:bodyPr>
            <a:normAutofit lnSpcReduction="10000"/>
          </a:bodyPr>
          <a:lstStyle/>
          <a:p>
            <a:pPr lvl="1">
              <a:buFont typeface="Wingdings" panose="05000000000000000000" pitchFamily="2" charset="2"/>
              <a:buChar char="Ø"/>
            </a:pPr>
            <a:r>
              <a:rPr lang="en-US" sz="2800" dirty="0">
                <a:solidFill>
                  <a:srgbClr val="404040"/>
                </a:solidFill>
              </a:rPr>
              <a:t>Positive side is that long term forecasts are needed for strategic financial planning</a:t>
            </a:r>
          </a:p>
          <a:p>
            <a:pPr lvl="1">
              <a:buFont typeface="Wingdings" panose="05000000000000000000" pitchFamily="2" charset="2"/>
              <a:buChar char="Ø"/>
            </a:pPr>
            <a:r>
              <a:rPr lang="en-US" sz="2800" dirty="0">
                <a:solidFill>
                  <a:srgbClr val="404040"/>
                </a:solidFill>
              </a:rPr>
              <a:t>Proactive steps can be taken to solve budgetary issues</a:t>
            </a:r>
          </a:p>
          <a:p>
            <a:r>
              <a:rPr lang="en-US" sz="2800" dirty="0">
                <a:solidFill>
                  <a:srgbClr val="404040"/>
                </a:solidFill>
              </a:rPr>
              <a:t>Short term is usually considered 3 years or less</a:t>
            </a:r>
          </a:p>
          <a:p>
            <a:pPr lvl="1">
              <a:buFont typeface="Wingdings" panose="05000000000000000000" pitchFamily="2" charset="2"/>
              <a:buChar char="Ø"/>
            </a:pPr>
            <a:r>
              <a:rPr lang="en-US" sz="2800" dirty="0">
                <a:solidFill>
                  <a:srgbClr val="404040"/>
                </a:solidFill>
              </a:rPr>
              <a:t>Depending on forecasting tools used, should be more accurate than long term</a:t>
            </a:r>
          </a:p>
          <a:p>
            <a:pPr lvl="1">
              <a:buFont typeface="Wingdings" panose="05000000000000000000" pitchFamily="2" charset="2"/>
              <a:buChar char="Ø"/>
            </a:pPr>
            <a:r>
              <a:rPr lang="en-US" sz="2800" dirty="0">
                <a:solidFill>
                  <a:srgbClr val="404040"/>
                </a:solidFill>
              </a:rPr>
              <a:t>Can be more easily explained and defended</a:t>
            </a:r>
          </a:p>
          <a:p>
            <a:pPr lvl="1">
              <a:buFont typeface="Wingdings" panose="05000000000000000000" pitchFamily="2" charset="2"/>
              <a:buChar char="Ø"/>
            </a:pPr>
            <a:r>
              <a:rPr lang="en-US" sz="2800" dirty="0">
                <a:solidFill>
                  <a:srgbClr val="404040"/>
                </a:solidFill>
              </a:rPr>
              <a:t>Can be combined with long term forecasts</a:t>
            </a:r>
          </a:p>
          <a:p>
            <a:pPr lvl="1"/>
            <a:endParaRPr lang="en-US" dirty="0">
              <a:solidFill>
                <a:srgbClr val="404040"/>
              </a:solidFill>
            </a:endParaRPr>
          </a:p>
        </p:txBody>
      </p:sp>
      <p:sp>
        <p:nvSpPr>
          <p:cNvPr id="4" name="Slide Number Placeholder 3">
            <a:extLst>
              <a:ext uri="{FF2B5EF4-FFF2-40B4-BE49-F238E27FC236}">
                <a16:creationId xmlns:a16="http://schemas.microsoft.com/office/drawing/2014/main" id="{00EEF653-8587-4A81-84F3-EC7E792309E2}"/>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8</a:t>
            </a:fld>
            <a:endParaRPr lang="en-US"/>
          </a:p>
        </p:txBody>
      </p:sp>
    </p:spTree>
    <p:extLst>
      <p:ext uri="{BB962C8B-B14F-4D97-AF65-F5344CB8AC3E}">
        <p14:creationId xmlns:p14="http://schemas.microsoft.com/office/powerpoint/2010/main" val="23613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E8061F-1C6E-4356-8D97-FA8C909E97EA}"/>
              </a:ext>
            </a:extLst>
          </p:cNvPr>
          <p:cNvPicPr>
            <a:picLocks noChangeAspect="1"/>
          </p:cNvPicPr>
          <p:nvPr/>
        </p:nvPicPr>
        <p:blipFill rotWithShape="1">
          <a:blip r:embed="rId2">
            <a:alphaModFix amt="40000"/>
          </a:blip>
          <a:srcRect t="10673" r="-1" b="-1"/>
          <a:stretch/>
        </p:blipFill>
        <p:spPr>
          <a:xfrm>
            <a:off x="20" y="10"/>
            <a:ext cx="12191980" cy="6857990"/>
          </a:xfrm>
          <a:prstGeom prst="rect">
            <a:avLst/>
          </a:prstGeom>
        </p:spPr>
      </p:pic>
      <p:sp>
        <p:nvSpPr>
          <p:cNvPr id="2" name="Title 1"/>
          <p:cNvSpPr>
            <a:spLocks noGrp="1"/>
          </p:cNvSpPr>
          <p:nvPr>
            <p:ph type="title"/>
          </p:nvPr>
        </p:nvSpPr>
        <p:spPr>
          <a:xfrm>
            <a:off x="2231136" y="964692"/>
            <a:ext cx="7729728" cy="1188720"/>
          </a:xfrm>
          <a:noFill/>
          <a:ln>
            <a:solidFill>
              <a:srgbClr val="FFFFFF"/>
            </a:solidFill>
          </a:ln>
        </p:spPr>
        <p:txBody>
          <a:bodyPr>
            <a:normAutofit/>
          </a:bodyPr>
          <a:lstStyle/>
          <a:p>
            <a:r>
              <a:rPr lang="en-US" sz="3200" dirty="0">
                <a:solidFill>
                  <a:schemeClr val="tx1"/>
                </a:solidFill>
              </a:rPr>
              <a:t>Financial Forecasting</a:t>
            </a:r>
          </a:p>
        </p:txBody>
      </p:sp>
      <p:sp>
        <p:nvSpPr>
          <p:cNvPr id="3" name="Content Placeholder 2"/>
          <p:cNvSpPr>
            <a:spLocks noGrp="1"/>
          </p:cNvSpPr>
          <p:nvPr>
            <p:ph idx="1"/>
          </p:nvPr>
        </p:nvSpPr>
        <p:spPr>
          <a:xfrm>
            <a:off x="2231136" y="2638044"/>
            <a:ext cx="7729728" cy="3101983"/>
          </a:xfrm>
        </p:spPr>
        <p:txBody>
          <a:bodyPr>
            <a:normAutofit/>
          </a:bodyPr>
          <a:lstStyle/>
          <a:p>
            <a:r>
              <a:rPr lang="en-US" sz="2400" dirty="0"/>
              <a:t>Have to know how much you can spend without anything changing – baseline</a:t>
            </a:r>
          </a:p>
          <a:p>
            <a:r>
              <a:rPr lang="en-US" sz="2400" dirty="0"/>
              <a:t>Financial forecasting is one of the Finance Director’s most important tasks</a:t>
            </a:r>
          </a:p>
          <a:p>
            <a:r>
              <a:rPr lang="en-US" sz="2400" dirty="0"/>
              <a:t>Allows a proactive versus reactive response to potential imbalances</a:t>
            </a:r>
          </a:p>
          <a:p>
            <a:r>
              <a:rPr lang="en-US" sz="2400" dirty="0"/>
              <a:t>Long term plans &amp; strategies</a:t>
            </a:r>
          </a:p>
          <a:p>
            <a:endParaRPr lang="en-US" dirty="0"/>
          </a:p>
        </p:txBody>
      </p:sp>
      <p:sp>
        <p:nvSpPr>
          <p:cNvPr id="4" name="Slide Number Placeholder 3"/>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60CD4A96-AA67-476E-9AD0-A2DB36DA06AD}" type="slidenum">
              <a:rPr lang="en-US" smtClean="0"/>
              <a:pPr>
                <a:lnSpc>
                  <a:spcPct val="90000"/>
                </a:lnSpc>
                <a:spcAft>
                  <a:spcPts val="600"/>
                </a:spcAft>
              </a:pPr>
              <a:t>9</a:t>
            </a:fld>
            <a:endParaRPr lang="en-US"/>
          </a:p>
        </p:txBody>
      </p:sp>
    </p:spTree>
    <p:extLst>
      <p:ext uri="{BB962C8B-B14F-4D97-AF65-F5344CB8AC3E}">
        <p14:creationId xmlns:p14="http://schemas.microsoft.com/office/powerpoint/2010/main" val="376593722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1780</Words>
  <Application>Microsoft Office PowerPoint</Application>
  <PresentationFormat>Widescreen</PresentationFormat>
  <Paragraphs>285</Paragraphs>
  <Slides>43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Arial Rounded MT Bold</vt:lpstr>
      <vt:lpstr>Calibri</vt:lpstr>
      <vt:lpstr>Gill Sans MT</vt:lpstr>
      <vt:lpstr>Wingdings</vt:lpstr>
      <vt:lpstr>Parcel</vt:lpstr>
      <vt:lpstr>The Basics in Financial Forecasting-Short or Long</vt:lpstr>
      <vt:lpstr>Presentation Objectives</vt:lpstr>
      <vt:lpstr>Budget Process</vt:lpstr>
      <vt:lpstr>Never Ending Cycle</vt:lpstr>
      <vt:lpstr>“Forecasting is very difficult, especially if it is about the future”              Niels Bohr, Nobel Prize-winning physicist</vt:lpstr>
      <vt:lpstr>Purpose of Forecasting</vt:lpstr>
      <vt:lpstr>Short Term Vs Long Term Forecasts</vt:lpstr>
      <vt:lpstr>Short Term Vs Long Term Forecasts</vt:lpstr>
      <vt:lpstr>Financial Forecasting</vt:lpstr>
      <vt:lpstr>Revenue Forecasting</vt:lpstr>
      <vt:lpstr>Key to Revenue Forecasting</vt:lpstr>
      <vt:lpstr>Guide for Revenue Forecasting</vt:lpstr>
      <vt:lpstr>Guide for Revenue Forecasting</vt:lpstr>
      <vt:lpstr>Methods for Forecasting</vt:lpstr>
      <vt:lpstr>Methods for Forecasting</vt:lpstr>
      <vt:lpstr>Methods for Forecasting</vt:lpstr>
      <vt:lpstr>Methods for Forecasting</vt:lpstr>
      <vt:lpstr>Most Widely Used Forecast</vt:lpstr>
      <vt:lpstr>Type of Revenue Forecast</vt:lpstr>
      <vt:lpstr>Forecast Policies</vt:lpstr>
      <vt:lpstr>Expenditure Forecasting</vt:lpstr>
      <vt:lpstr>Budget Guidelines</vt:lpstr>
      <vt:lpstr>Departmental Expenditures</vt:lpstr>
      <vt:lpstr>Departmental Expenditures</vt:lpstr>
      <vt:lpstr>The “nuts and bolts” of revenue forecasting</vt:lpstr>
      <vt:lpstr>The “new” fill-in-the-blank</vt:lpstr>
      <vt:lpstr>Don’t: Add new sales tax generating establishments twice  Do: Develop EITHER a trend based forecast OR a per establishment forecast</vt:lpstr>
      <vt:lpstr>THE CONSTRUCTION SALES TAX TRAP</vt:lpstr>
      <vt:lpstr>PowerPoint Presentation</vt:lpstr>
      <vt:lpstr>The sky is falling!</vt:lpstr>
      <vt:lpstr>The reality</vt:lpstr>
      <vt:lpstr>Don’t: Rely on department workload concerns  Do: Critically evaluate new programs, Wait for results and adjust mid-year</vt:lpstr>
      <vt:lpstr>The whole is less than the sum of its parts</vt:lpstr>
      <vt:lpstr>Don’t: Rely on private sector forecasts… all homebuilders think they will win: sell all of the city’s forecasted permits  Do: Conduct Reasonableness test based on historical trends</vt:lpstr>
      <vt:lpstr>The headline test</vt:lpstr>
      <vt:lpstr>PowerPoint Presentation</vt:lpstr>
      <vt:lpstr>Recreation revenue history</vt:lpstr>
      <vt:lpstr>Don’t: Be overly conservative: represents a lost opportunity and damages credibility.  Do: Conduct Reasonableness test based on historical trends and other known factors. </vt:lpstr>
      <vt:lpstr>The fraud control</vt:lpstr>
      <vt:lpstr>Don’t: Walk away when the factors don’t make sense  Do: Trust your instincts, investigate further</vt:lpstr>
      <vt:lpstr>The “new” fill-in-the-blank</vt:lpstr>
      <vt:lpstr>The 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Basics in Financial Forecasting-Short or Long</dc:title>
  <dc:creator>Patricia Walker</dc:creator>
  <cp:lastModifiedBy>Patricia Walker</cp:lastModifiedBy>
  <cp:revision>11</cp:revision>
  <dcterms:created xsi:type="dcterms:W3CDTF">2020-01-08T00:27:05Z</dcterms:created>
  <dcterms:modified xsi:type="dcterms:W3CDTF">2020-01-08T04:24:02Z</dcterms:modified>
</cp:coreProperties>
</file>