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7" r:id="rId5"/>
    <p:sldId id="272" r:id="rId6"/>
    <p:sldId id="297" r:id="rId7"/>
    <p:sldId id="296" r:id="rId8"/>
    <p:sldId id="295" r:id="rId9"/>
    <p:sldId id="264" r:id="rId10"/>
    <p:sldId id="260" r:id="rId11"/>
    <p:sldId id="261" r:id="rId12"/>
    <p:sldId id="302" r:id="rId13"/>
    <p:sldId id="303" r:id="rId14"/>
    <p:sldId id="304" r:id="rId15"/>
    <p:sldId id="277" r:id="rId16"/>
    <p:sldId id="279" r:id="rId17"/>
    <p:sldId id="280" r:id="rId18"/>
    <p:sldId id="281" r:id="rId19"/>
    <p:sldId id="282" r:id="rId20"/>
    <p:sldId id="283" r:id="rId21"/>
    <p:sldId id="298" r:id="rId22"/>
    <p:sldId id="284" r:id="rId23"/>
    <p:sldId id="285" r:id="rId24"/>
    <p:sldId id="286" r:id="rId25"/>
    <p:sldId id="299" r:id="rId26"/>
    <p:sldId id="288" r:id="rId27"/>
    <p:sldId id="300" r:id="rId28"/>
    <p:sldId id="290" r:id="rId29"/>
    <p:sldId id="291" r:id="rId30"/>
    <p:sldId id="292" r:id="rId31"/>
    <p:sldId id="293" r:id="rId32"/>
    <p:sldId id="301" r:id="rId33"/>
    <p:sldId id="294" r:id="rId3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4994" autoAdjust="0"/>
  </p:normalViewPr>
  <p:slideViewPr>
    <p:cSldViewPr>
      <p:cViewPr>
        <p:scale>
          <a:sx n="80" d="100"/>
          <a:sy n="80" d="100"/>
        </p:scale>
        <p:origin x="1422" y="33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6/15/2018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6/15/2018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9B789A8-C9A3-447B-97BC-CE3992A863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BCCABC3D-1CBF-4427-89FA-1BB5136603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824C367A-6CAB-4C65-9C59-F444EB86CAD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anose="020B0502020104020203" pitchFamily="34" charset="0"/>
                <a:cs typeface="Arial" panose="020B0604020202020204" pitchFamily="34" charset="0"/>
              </a:defRPr>
            </a:lvl1pPr>
            <a:lvl2pPr marL="755650" indent="-290513" eaLnBrk="0" hangingPunct="0">
              <a:defRPr>
                <a:solidFill>
                  <a:schemeClr val="tx1"/>
                </a:solidFill>
                <a:latin typeface="Gill Sans MT" panose="020B0502020104020203" pitchFamily="34" charset="0"/>
                <a:cs typeface="Arial" panose="020B0604020202020204" pitchFamily="34" charset="0"/>
              </a:defRPr>
            </a:lvl2pPr>
            <a:lvl3pPr marL="1163638" indent="-231775" eaLnBrk="0" hangingPunct="0">
              <a:defRPr>
                <a:solidFill>
                  <a:schemeClr val="tx1"/>
                </a:solidFill>
                <a:latin typeface="Gill Sans MT" panose="020B0502020104020203" pitchFamily="34" charset="0"/>
                <a:cs typeface="Arial" panose="020B0604020202020204" pitchFamily="34" charset="0"/>
              </a:defRPr>
            </a:lvl3pPr>
            <a:lvl4pPr marL="1630363" indent="-231775" eaLnBrk="0" hangingPunct="0">
              <a:defRPr>
                <a:solidFill>
                  <a:schemeClr val="tx1"/>
                </a:solidFill>
                <a:latin typeface="Gill Sans MT" panose="020B0502020104020203" pitchFamily="34" charset="0"/>
                <a:cs typeface="Arial" panose="020B0604020202020204" pitchFamily="34" charset="0"/>
              </a:defRPr>
            </a:lvl4pPr>
            <a:lvl5pPr marL="2095500" indent="-231775" eaLnBrk="0" hangingPunct="0">
              <a:defRPr>
                <a:solidFill>
                  <a:schemeClr val="tx1"/>
                </a:solidFill>
                <a:latin typeface="Gill Sans MT" panose="020B05020201040202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fld id="{66B2B917-2AE1-4FD1-B134-4C8FE0AAA9CF}"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159405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425F3C9-3B2E-4D8A-9F2B-09969EF726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058B12F-A003-428E-912C-B402CC322F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7BE1E5CF-FE55-480C-9BA6-C8A7E81DC6E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anose="020B0502020104020203" pitchFamily="34" charset="0"/>
                <a:cs typeface="Arial" panose="020B0604020202020204" pitchFamily="34" charset="0"/>
              </a:defRPr>
            </a:lvl1pPr>
            <a:lvl2pPr marL="755650" indent="-290513" eaLnBrk="0" hangingPunct="0">
              <a:defRPr>
                <a:solidFill>
                  <a:schemeClr val="tx1"/>
                </a:solidFill>
                <a:latin typeface="Gill Sans MT" panose="020B0502020104020203" pitchFamily="34" charset="0"/>
                <a:cs typeface="Arial" panose="020B0604020202020204" pitchFamily="34" charset="0"/>
              </a:defRPr>
            </a:lvl2pPr>
            <a:lvl3pPr marL="1163638" indent="-231775" eaLnBrk="0" hangingPunct="0">
              <a:defRPr>
                <a:solidFill>
                  <a:schemeClr val="tx1"/>
                </a:solidFill>
                <a:latin typeface="Gill Sans MT" panose="020B0502020104020203" pitchFamily="34" charset="0"/>
                <a:cs typeface="Arial" panose="020B0604020202020204" pitchFamily="34" charset="0"/>
              </a:defRPr>
            </a:lvl3pPr>
            <a:lvl4pPr marL="1630363" indent="-231775" eaLnBrk="0" hangingPunct="0">
              <a:defRPr>
                <a:solidFill>
                  <a:schemeClr val="tx1"/>
                </a:solidFill>
                <a:latin typeface="Gill Sans MT" panose="020B0502020104020203" pitchFamily="34" charset="0"/>
                <a:cs typeface="Arial" panose="020B0604020202020204" pitchFamily="34" charset="0"/>
              </a:defRPr>
            </a:lvl4pPr>
            <a:lvl5pPr marL="2095500" indent="-231775" eaLnBrk="0" hangingPunct="0">
              <a:defRPr>
                <a:solidFill>
                  <a:schemeClr val="tx1"/>
                </a:solidFill>
                <a:latin typeface="Gill Sans MT" panose="020B05020201040202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fld id="{170CB50C-72BA-4B69-851B-C35B5C7F8C0D}"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320951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9B789A8-C9A3-447B-97BC-CE3992A863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BCCABC3D-1CBF-4427-89FA-1BB5136603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824C367A-6CAB-4C65-9C59-F444EB86CAD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anose="020B0502020104020203" pitchFamily="34" charset="0"/>
                <a:cs typeface="Arial" panose="020B0604020202020204" pitchFamily="34" charset="0"/>
              </a:defRPr>
            </a:lvl1pPr>
            <a:lvl2pPr marL="755650" indent="-290513" eaLnBrk="0" hangingPunct="0">
              <a:defRPr>
                <a:solidFill>
                  <a:schemeClr val="tx1"/>
                </a:solidFill>
                <a:latin typeface="Gill Sans MT" panose="020B0502020104020203" pitchFamily="34" charset="0"/>
                <a:cs typeface="Arial" panose="020B0604020202020204" pitchFamily="34" charset="0"/>
              </a:defRPr>
            </a:lvl2pPr>
            <a:lvl3pPr marL="1163638" indent="-231775" eaLnBrk="0" hangingPunct="0">
              <a:defRPr>
                <a:solidFill>
                  <a:schemeClr val="tx1"/>
                </a:solidFill>
                <a:latin typeface="Gill Sans MT" panose="020B0502020104020203" pitchFamily="34" charset="0"/>
                <a:cs typeface="Arial" panose="020B0604020202020204" pitchFamily="34" charset="0"/>
              </a:defRPr>
            </a:lvl3pPr>
            <a:lvl4pPr marL="1630363" indent="-231775" eaLnBrk="0" hangingPunct="0">
              <a:defRPr>
                <a:solidFill>
                  <a:schemeClr val="tx1"/>
                </a:solidFill>
                <a:latin typeface="Gill Sans MT" panose="020B0502020104020203" pitchFamily="34" charset="0"/>
                <a:cs typeface="Arial" panose="020B0604020202020204" pitchFamily="34" charset="0"/>
              </a:defRPr>
            </a:lvl4pPr>
            <a:lvl5pPr marL="2095500" indent="-231775" eaLnBrk="0" hangingPunct="0">
              <a:defRPr>
                <a:solidFill>
                  <a:schemeClr val="tx1"/>
                </a:solidFill>
                <a:latin typeface="Gill Sans MT" panose="020B05020201040202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fld id="{66B2B917-2AE1-4FD1-B134-4C8FE0AAA9CF}"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1393411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9B789A8-C9A3-447B-97BC-CE3992A863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BCCABC3D-1CBF-4427-89FA-1BB5136603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824C367A-6CAB-4C65-9C59-F444EB86CAD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anose="020B0502020104020203" pitchFamily="34" charset="0"/>
                <a:cs typeface="Arial" panose="020B0604020202020204" pitchFamily="34" charset="0"/>
              </a:defRPr>
            </a:lvl1pPr>
            <a:lvl2pPr marL="755650" indent="-290513" eaLnBrk="0" hangingPunct="0">
              <a:defRPr>
                <a:solidFill>
                  <a:schemeClr val="tx1"/>
                </a:solidFill>
                <a:latin typeface="Gill Sans MT" panose="020B0502020104020203" pitchFamily="34" charset="0"/>
                <a:cs typeface="Arial" panose="020B0604020202020204" pitchFamily="34" charset="0"/>
              </a:defRPr>
            </a:lvl2pPr>
            <a:lvl3pPr marL="1163638" indent="-231775" eaLnBrk="0" hangingPunct="0">
              <a:defRPr>
                <a:solidFill>
                  <a:schemeClr val="tx1"/>
                </a:solidFill>
                <a:latin typeface="Gill Sans MT" panose="020B0502020104020203" pitchFamily="34" charset="0"/>
                <a:cs typeface="Arial" panose="020B0604020202020204" pitchFamily="34" charset="0"/>
              </a:defRPr>
            </a:lvl3pPr>
            <a:lvl4pPr marL="1630363" indent="-231775" eaLnBrk="0" hangingPunct="0">
              <a:defRPr>
                <a:solidFill>
                  <a:schemeClr val="tx1"/>
                </a:solidFill>
                <a:latin typeface="Gill Sans MT" panose="020B0502020104020203" pitchFamily="34" charset="0"/>
                <a:cs typeface="Arial" panose="020B0604020202020204" pitchFamily="34" charset="0"/>
              </a:defRPr>
            </a:lvl4pPr>
            <a:lvl5pPr marL="2095500" indent="-231775" eaLnBrk="0" hangingPunct="0">
              <a:defRPr>
                <a:solidFill>
                  <a:schemeClr val="tx1"/>
                </a:solidFill>
                <a:latin typeface="Gill Sans MT" panose="020B05020201040202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fld id="{66B2B917-2AE1-4FD1-B134-4C8FE0AAA9CF}"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3117621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9B789A8-C9A3-447B-97BC-CE3992A863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BCCABC3D-1CBF-4427-89FA-1BB5136603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824C367A-6CAB-4C65-9C59-F444EB86CAD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anose="020B0502020104020203" pitchFamily="34" charset="0"/>
                <a:cs typeface="Arial" panose="020B0604020202020204" pitchFamily="34" charset="0"/>
              </a:defRPr>
            </a:lvl1pPr>
            <a:lvl2pPr marL="755650" indent="-290513" eaLnBrk="0" hangingPunct="0">
              <a:defRPr>
                <a:solidFill>
                  <a:schemeClr val="tx1"/>
                </a:solidFill>
                <a:latin typeface="Gill Sans MT" panose="020B0502020104020203" pitchFamily="34" charset="0"/>
                <a:cs typeface="Arial" panose="020B0604020202020204" pitchFamily="34" charset="0"/>
              </a:defRPr>
            </a:lvl2pPr>
            <a:lvl3pPr marL="1163638" indent="-231775" eaLnBrk="0" hangingPunct="0">
              <a:defRPr>
                <a:solidFill>
                  <a:schemeClr val="tx1"/>
                </a:solidFill>
                <a:latin typeface="Gill Sans MT" panose="020B0502020104020203" pitchFamily="34" charset="0"/>
                <a:cs typeface="Arial" panose="020B0604020202020204" pitchFamily="34" charset="0"/>
              </a:defRPr>
            </a:lvl3pPr>
            <a:lvl4pPr marL="1630363" indent="-231775" eaLnBrk="0" hangingPunct="0">
              <a:defRPr>
                <a:solidFill>
                  <a:schemeClr val="tx1"/>
                </a:solidFill>
                <a:latin typeface="Gill Sans MT" panose="020B0502020104020203" pitchFamily="34" charset="0"/>
                <a:cs typeface="Arial" panose="020B0604020202020204" pitchFamily="34" charset="0"/>
              </a:defRPr>
            </a:lvl4pPr>
            <a:lvl5pPr marL="2095500" indent="-231775" eaLnBrk="0" hangingPunct="0">
              <a:defRPr>
                <a:solidFill>
                  <a:schemeClr val="tx1"/>
                </a:solidFill>
                <a:latin typeface="Gill Sans MT" panose="020B05020201040202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fld id="{66B2B917-2AE1-4FD1-B134-4C8FE0AAA9CF}"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2403399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13</a:t>
            </a:fld>
            <a:endParaRPr lang="en-US"/>
          </a:p>
        </p:txBody>
      </p:sp>
    </p:spTree>
    <p:extLst>
      <p:ext uri="{BB962C8B-B14F-4D97-AF65-F5344CB8AC3E}">
        <p14:creationId xmlns:p14="http://schemas.microsoft.com/office/powerpoint/2010/main" val="2749267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9B789A8-C9A3-447B-97BC-CE3992A863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BCCABC3D-1CBF-4427-89FA-1BB5136603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824C367A-6CAB-4C65-9C59-F444EB86CAD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anose="020B0502020104020203" pitchFamily="34" charset="0"/>
                <a:cs typeface="Arial" panose="020B0604020202020204" pitchFamily="34" charset="0"/>
              </a:defRPr>
            </a:lvl1pPr>
            <a:lvl2pPr marL="755650" indent="-290513" eaLnBrk="0" hangingPunct="0">
              <a:defRPr>
                <a:solidFill>
                  <a:schemeClr val="tx1"/>
                </a:solidFill>
                <a:latin typeface="Gill Sans MT" panose="020B0502020104020203" pitchFamily="34" charset="0"/>
                <a:cs typeface="Arial" panose="020B0604020202020204" pitchFamily="34" charset="0"/>
              </a:defRPr>
            </a:lvl2pPr>
            <a:lvl3pPr marL="1163638" indent="-231775" eaLnBrk="0" hangingPunct="0">
              <a:defRPr>
                <a:solidFill>
                  <a:schemeClr val="tx1"/>
                </a:solidFill>
                <a:latin typeface="Gill Sans MT" panose="020B0502020104020203" pitchFamily="34" charset="0"/>
                <a:cs typeface="Arial" panose="020B0604020202020204" pitchFamily="34" charset="0"/>
              </a:defRPr>
            </a:lvl3pPr>
            <a:lvl4pPr marL="1630363" indent="-231775" eaLnBrk="0" hangingPunct="0">
              <a:defRPr>
                <a:solidFill>
                  <a:schemeClr val="tx1"/>
                </a:solidFill>
                <a:latin typeface="Gill Sans MT" panose="020B0502020104020203" pitchFamily="34" charset="0"/>
                <a:cs typeface="Arial" panose="020B0604020202020204" pitchFamily="34" charset="0"/>
              </a:defRPr>
            </a:lvl4pPr>
            <a:lvl5pPr marL="2095500" indent="-231775" eaLnBrk="0" hangingPunct="0">
              <a:defRPr>
                <a:solidFill>
                  <a:schemeClr val="tx1"/>
                </a:solidFill>
                <a:latin typeface="Gill Sans MT" panose="020B0502020104020203"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fld id="{66B2B917-2AE1-4FD1-B134-4C8FE0AAA9CF}"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extLst>
      <p:ext uri="{BB962C8B-B14F-4D97-AF65-F5344CB8AC3E}">
        <p14:creationId xmlns:p14="http://schemas.microsoft.com/office/powerpoint/2010/main" val="3654716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6/15/2018</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6/15/2018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6/15/2018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6/15/2018</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6/15/2018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6/15/2018</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6/15/2018</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6/15/2018</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6/15/2018</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6/15/2018</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6/15/2018</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azleg.gov/arstitl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Overview of Election Process:  Elections 101</a:t>
            </a:r>
            <a:br>
              <a:rPr lang="en-US" dirty="0"/>
            </a:br>
            <a:endParaRPr lang="en-US" dirty="0"/>
          </a:p>
        </p:txBody>
      </p:sp>
      <p:sp>
        <p:nvSpPr>
          <p:cNvPr id="3" name="Subtitle 2"/>
          <p:cNvSpPr>
            <a:spLocks noGrp="1"/>
          </p:cNvSpPr>
          <p:nvPr>
            <p:ph type="subTitle" idx="1"/>
          </p:nvPr>
        </p:nvSpPr>
        <p:spPr/>
        <p:txBody>
          <a:bodyPr/>
          <a:lstStyle/>
          <a:p>
            <a:r>
              <a:rPr lang="en-US" dirty="0"/>
              <a:t>July 25, 2018</a:t>
            </a:r>
          </a:p>
          <a:p>
            <a:endParaRPr lang="en-US" dirty="0"/>
          </a:p>
          <a:p>
            <a:r>
              <a:rPr lang="en-US" dirty="0"/>
              <a:t>Presented by Scottsdale City Clerk Carolyn Jagger, MMC</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BEEC6A1-72F4-445E-85DE-4CBA86C07540}"/>
              </a:ext>
            </a:extLst>
          </p:cNvPr>
          <p:cNvSpPr>
            <a:spLocks noGrp="1"/>
          </p:cNvSpPr>
          <p:nvPr>
            <p:ph type="title"/>
          </p:nvPr>
        </p:nvSpPr>
        <p:spPr>
          <a:xfrm>
            <a:off x="1293812" y="152400"/>
            <a:ext cx="9601200" cy="1143000"/>
          </a:xfrm>
        </p:spPr>
        <p:txBody>
          <a:bodyPr/>
          <a:lstStyle/>
          <a:p>
            <a:pPr eaLnBrk="1" hangingPunct="1"/>
            <a:r>
              <a:rPr lang="en-US" altLang="en-US" b="1" dirty="0"/>
              <a:t>Application Receipt – Initiative</a:t>
            </a:r>
            <a:br>
              <a:rPr lang="en-US" altLang="en-US" b="1" dirty="0"/>
            </a:br>
            <a:endParaRPr lang="en-US" altLang="en-US" b="1" dirty="0"/>
          </a:p>
        </p:txBody>
      </p:sp>
      <p:pic>
        <p:nvPicPr>
          <p:cNvPr id="6" name="Content Placeholder 5" descr="A screenshot of a cell phone&#10;&#10;Description generated with very high confidence">
            <a:extLst>
              <a:ext uri="{FF2B5EF4-FFF2-40B4-BE49-F238E27FC236}">
                <a16:creationId xmlns:a16="http://schemas.microsoft.com/office/drawing/2014/main" id="{83593781-793D-412A-8F0B-3FAD7F5D094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12346" y="1143000"/>
            <a:ext cx="3964131" cy="5130053"/>
          </a:xfrm>
        </p:spPr>
      </p:pic>
    </p:spTree>
    <p:extLst>
      <p:ext uri="{BB962C8B-B14F-4D97-AF65-F5344CB8AC3E}">
        <p14:creationId xmlns:p14="http://schemas.microsoft.com/office/powerpoint/2010/main" val="907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BEEC6A1-72F4-445E-85DE-4CBA86C07540}"/>
              </a:ext>
            </a:extLst>
          </p:cNvPr>
          <p:cNvSpPr>
            <a:spLocks noGrp="1"/>
          </p:cNvSpPr>
          <p:nvPr>
            <p:ph type="title"/>
          </p:nvPr>
        </p:nvSpPr>
        <p:spPr>
          <a:xfrm>
            <a:off x="1293812" y="152400"/>
            <a:ext cx="9601200" cy="1143000"/>
          </a:xfrm>
        </p:spPr>
        <p:txBody>
          <a:bodyPr/>
          <a:lstStyle/>
          <a:p>
            <a:pPr eaLnBrk="1" hangingPunct="1"/>
            <a:r>
              <a:rPr lang="en-US" altLang="en-US" b="1" dirty="0"/>
              <a:t>Initial Temporary Receipt – Initiative</a:t>
            </a:r>
            <a:br>
              <a:rPr lang="en-US" altLang="en-US" b="1" dirty="0"/>
            </a:br>
            <a:endParaRPr lang="en-US" altLang="en-US" b="1" dirty="0"/>
          </a:p>
        </p:txBody>
      </p:sp>
      <p:pic>
        <p:nvPicPr>
          <p:cNvPr id="4" name="Content Placeholder 3" descr="A close up of text on a white background&#10;&#10;Description generated with very high confidence">
            <a:extLst>
              <a:ext uri="{FF2B5EF4-FFF2-40B4-BE49-F238E27FC236}">
                <a16:creationId xmlns:a16="http://schemas.microsoft.com/office/drawing/2014/main" id="{51E58EBD-7D8D-4A3B-B202-28BCC150ACC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13212" y="1295400"/>
            <a:ext cx="3718214" cy="4811807"/>
          </a:xfrm>
        </p:spPr>
      </p:pic>
    </p:spTree>
    <p:extLst>
      <p:ext uri="{BB962C8B-B14F-4D97-AF65-F5344CB8AC3E}">
        <p14:creationId xmlns:p14="http://schemas.microsoft.com/office/powerpoint/2010/main" val="86364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Election Calendar (Fall 2018 - Candidate): </a:t>
            </a:r>
            <a:br>
              <a:rPr lang="en-US" dirty="0"/>
            </a:br>
            <a:endParaRPr lang="en-US" dirty="0"/>
          </a:p>
        </p:txBody>
      </p:sp>
      <p:sp>
        <p:nvSpPr>
          <p:cNvPr id="3" name="Rectangle 2">
            <a:extLst>
              <a:ext uri="{FF2B5EF4-FFF2-40B4-BE49-F238E27FC236}">
                <a16:creationId xmlns:a16="http://schemas.microsoft.com/office/drawing/2014/main" id="{3ADD0288-A6BE-4735-B349-AA7AA3E5A4DA}"/>
              </a:ext>
            </a:extLst>
          </p:cNvPr>
          <p:cNvSpPr/>
          <p:nvPr/>
        </p:nvSpPr>
        <p:spPr>
          <a:xfrm>
            <a:off x="1903412" y="1524000"/>
            <a:ext cx="6781800" cy="4493538"/>
          </a:xfrm>
          <a:prstGeom prst="rect">
            <a:avLst/>
          </a:prstGeom>
        </p:spPr>
        <p:txBody>
          <a:bodyPr wrap="square">
            <a:spAutoFit/>
          </a:bodyPr>
          <a:lstStyle/>
          <a:p>
            <a:r>
              <a:rPr lang="en-US" sz="2400" b="1" u="sng" dirty="0"/>
              <a:t>January 15, 2018</a:t>
            </a:r>
            <a:r>
              <a:rPr lang="en-US" sz="2400" dirty="0"/>
              <a:t>:  </a:t>
            </a:r>
          </a:p>
          <a:p>
            <a:pPr marL="342900" indent="-342900">
              <a:buFont typeface="Arial" panose="020B0604020202020204" pitchFamily="34" charset="0"/>
              <a:buChar char="•"/>
            </a:pPr>
            <a:r>
              <a:rPr lang="en-US" sz="2400" dirty="0">
                <a:highlight>
                  <a:srgbClr val="FFFF00"/>
                </a:highlight>
              </a:rPr>
              <a:t>4</a:t>
            </a:r>
            <a:r>
              <a:rPr lang="en-US" sz="2400" baseline="30000" dirty="0">
                <a:highlight>
                  <a:srgbClr val="FFFF00"/>
                </a:highlight>
              </a:rPr>
              <a:t>th</a:t>
            </a:r>
            <a:r>
              <a:rPr lang="en-US" sz="2400" dirty="0">
                <a:highlight>
                  <a:srgbClr val="FFFF00"/>
                </a:highlight>
              </a:rPr>
              <a:t> </a:t>
            </a:r>
            <a:r>
              <a:rPr lang="en-US" sz="2400" dirty="0" err="1">
                <a:highlight>
                  <a:srgbClr val="FFFF00"/>
                </a:highlight>
              </a:rPr>
              <a:t>Qtr</a:t>
            </a:r>
            <a:r>
              <a:rPr lang="en-US" sz="2400" dirty="0">
                <a:highlight>
                  <a:srgbClr val="FFFF00"/>
                </a:highlight>
              </a:rPr>
              <a:t>/Annual 2017 campaign finance reports due (Jan </a:t>
            </a:r>
            <a:r>
              <a:rPr lang="en-US" sz="2400" b="1" dirty="0">
                <a:solidFill>
                  <a:srgbClr val="FF0000"/>
                </a:solidFill>
                <a:highlight>
                  <a:srgbClr val="FFFF00"/>
                </a:highlight>
              </a:rPr>
              <a:t>or</a:t>
            </a:r>
            <a:r>
              <a:rPr lang="en-US" sz="2400" dirty="0">
                <a:highlight>
                  <a:srgbClr val="FFFF00"/>
                </a:highlight>
              </a:rPr>
              <a:t> Oct – Dec 31, 2017)</a:t>
            </a:r>
          </a:p>
          <a:p>
            <a:endParaRPr lang="en-US" sz="1600" dirty="0"/>
          </a:p>
          <a:p>
            <a:r>
              <a:rPr lang="en-US" sz="2400" b="1" u="sng" dirty="0"/>
              <a:t>March 30, 2018:</a:t>
            </a:r>
            <a:r>
              <a:rPr lang="en-US" sz="2400" dirty="0"/>
              <a:t> </a:t>
            </a:r>
          </a:p>
          <a:p>
            <a:pPr marL="342900" lvl="1" indent="-342900">
              <a:buFont typeface="Arial" panose="020B0604020202020204" pitchFamily="34" charset="0"/>
              <a:buChar char="•"/>
            </a:pPr>
            <a:r>
              <a:rPr lang="en-US" sz="2400" dirty="0"/>
              <a:t>Contract with county for election services (suggested 150 days before Primary)</a:t>
            </a:r>
          </a:p>
          <a:p>
            <a:pPr lvl="1"/>
            <a:endParaRPr lang="en-US" sz="1600" dirty="0"/>
          </a:p>
          <a:p>
            <a:r>
              <a:rPr lang="en-US" sz="2400" b="1" u="sng" dirty="0"/>
              <a:t>April 16, 2018</a:t>
            </a:r>
            <a:r>
              <a:rPr lang="en-US" sz="2400" dirty="0"/>
              <a:t>:  </a:t>
            </a:r>
          </a:p>
          <a:p>
            <a:pPr marL="342900" indent="-342900">
              <a:buFont typeface="Arial" panose="020B0604020202020204" pitchFamily="34" charset="0"/>
              <a:buChar char="•"/>
            </a:pPr>
            <a:r>
              <a:rPr lang="en-US" sz="2400" dirty="0"/>
              <a:t>1</a:t>
            </a:r>
            <a:r>
              <a:rPr lang="en-US" sz="2400" baseline="30000" dirty="0"/>
              <a:t>st</a:t>
            </a:r>
            <a:r>
              <a:rPr lang="en-US" sz="2400" dirty="0"/>
              <a:t> </a:t>
            </a:r>
            <a:r>
              <a:rPr lang="en-US" sz="2400" dirty="0" err="1"/>
              <a:t>Qtr</a:t>
            </a:r>
            <a:r>
              <a:rPr lang="en-US" sz="2400" dirty="0"/>
              <a:t> 2018 campaign finance reports due (Jan 1 – Mar 31, 2018)</a:t>
            </a:r>
            <a:endParaRPr lang="en-US" sz="2400" b="1" u="sng" dirty="0"/>
          </a:p>
          <a:p>
            <a:pPr marL="342900" indent="-342900">
              <a:buFont typeface="Arial" panose="020B0604020202020204" pitchFamily="34" charset="0"/>
              <a:buChar char="•"/>
            </a:pPr>
            <a:endParaRPr lang="en-US" sz="1400" dirty="0"/>
          </a:p>
          <a:p>
            <a:endParaRPr lang="en-US" sz="2400" dirty="0"/>
          </a:p>
        </p:txBody>
      </p:sp>
    </p:spTree>
    <p:extLst>
      <p:ext uri="{BB962C8B-B14F-4D97-AF65-F5344CB8AC3E}">
        <p14:creationId xmlns:p14="http://schemas.microsoft.com/office/powerpoint/2010/main" val="274219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90600"/>
          </a:xfrm>
        </p:spPr>
        <p:txBody>
          <a:bodyPr>
            <a:normAutofit fontScale="90000"/>
          </a:bodyPr>
          <a:lstStyle/>
          <a:p>
            <a:r>
              <a:rPr lang="en-US" sz="3800" dirty="0"/>
              <a:t>Election Calendar (continued): </a:t>
            </a:r>
            <a:br>
              <a:rPr lang="en-US" dirty="0"/>
            </a:br>
            <a:endParaRPr lang="en-US" dirty="0"/>
          </a:p>
        </p:txBody>
      </p:sp>
      <p:sp>
        <p:nvSpPr>
          <p:cNvPr id="3" name="Rectangle 2">
            <a:extLst>
              <a:ext uri="{FF2B5EF4-FFF2-40B4-BE49-F238E27FC236}">
                <a16:creationId xmlns:a16="http://schemas.microsoft.com/office/drawing/2014/main" id="{3ADD0288-A6BE-4735-B349-AA7AA3E5A4DA}"/>
              </a:ext>
            </a:extLst>
          </p:cNvPr>
          <p:cNvSpPr/>
          <p:nvPr/>
        </p:nvSpPr>
        <p:spPr>
          <a:xfrm>
            <a:off x="2055812" y="1066800"/>
            <a:ext cx="6781800" cy="4955203"/>
          </a:xfrm>
          <a:prstGeom prst="rect">
            <a:avLst/>
          </a:prstGeom>
        </p:spPr>
        <p:txBody>
          <a:bodyPr wrap="square">
            <a:spAutoFit/>
          </a:bodyPr>
          <a:lstStyle/>
          <a:p>
            <a:endParaRPr lang="en-US" sz="1400" b="1" u="sng" dirty="0"/>
          </a:p>
          <a:p>
            <a:r>
              <a:rPr lang="en-US" sz="2400" b="1" u="sng" dirty="0"/>
              <a:t>April 30, 2018</a:t>
            </a:r>
            <a:r>
              <a:rPr lang="en-US" sz="2400" dirty="0"/>
              <a:t>:  </a:t>
            </a:r>
          </a:p>
          <a:p>
            <a:pPr marL="800100" lvl="1" indent="-342900">
              <a:buFont typeface="Wingdings" panose="05000000000000000000" pitchFamily="2" charset="2"/>
              <a:buChar char="ü"/>
              <a:defRPr/>
            </a:pPr>
            <a:r>
              <a:rPr lang="en-US" sz="2400" dirty="0"/>
              <a:t>First day to accept candidate filings </a:t>
            </a:r>
            <a:r>
              <a:rPr lang="en-US" sz="2400" dirty="0">
                <a:solidFill>
                  <a:srgbClr val="164B4F"/>
                </a:solidFill>
              </a:rPr>
              <a:t>Petitions</a:t>
            </a:r>
          </a:p>
          <a:p>
            <a:pPr marL="1257300" lvl="2" indent="-342900">
              <a:buFont typeface="Arial" panose="020B0604020202020204" pitchFamily="34" charset="0"/>
              <a:buChar char="•"/>
              <a:defRPr/>
            </a:pPr>
            <a:r>
              <a:rPr lang="en-US" sz="2400" dirty="0">
                <a:solidFill>
                  <a:srgbClr val="164B4F"/>
                </a:solidFill>
              </a:rPr>
              <a:t>Supplemental filings?</a:t>
            </a:r>
          </a:p>
          <a:p>
            <a:pPr marL="800100" lvl="1" indent="-342900">
              <a:buFont typeface="Wingdings" panose="05000000000000000000" pitchFamily="2" charset="2"/>
              <a:buChar char="ü"/>
              <a:defRPr/>
            </a:pPr>
            <a:r>
              <a:rPr lang="en-US" sz="2400" dirty="0">
                <a:solidFill>
                  <a:srgbClr val="164B4F"/>
                </a:solidFill>
              </a:rPr>
              <a:t>Nomination Paper</a:t>
            </a:r>
          </a:p>
          <a:p>
            <a:pPr marL="800100" lvl="1" indent="-342900">
              <a:buFont typeface="Wingdings" panose="05000000000000000000" pitchFamily="2" charset="2"/>
              <a:buChar char="ü"/>
              <a:defRPr/>
            </a:pPr>
            <a:r>
              <a:rPr lang="en-US" sz="2400" dirty="0">
                <a:solidFill>
                  <a:srgbClr val="164B4F"/>
                </a:solidFill>
              </a:rPr>
              <a:t>Financial Disclosure Statement</a:t>
            </a:r>
            <a:endParaRPr lang="en-US" sz="2400" b="1" u="sng" dirty="0"/>
          </a:p>
          <a:p>
            <a:endParaRPr lang="en-US" b="1" u="sng" dirty="0"/>
          </a:p>
          <a:p>
            <a:r>
              <a:rPr lang="en-US" sz="2400" b="1" u="sng" dirty="0"/>
              <a:t>May 18, 2018</a:t>
            </a:r>
            <a:r>
              <a:rPr lang="en-US" sz="2400" dirty="0"/>
              <a:t>: </a:t>
            </a:r>
          </a:p>
          <a:p>
            <a:pPr marL="461963" lvl="1" indent="-342900">
              <a:buFont typeface="Arial" panose="020B0604020202020204" pitchFamily="34" charset="0"/>
              <a:buChar char="•"/>
            </a:pPr>
            <a:r>
              <a:rPr lang="en-US" sz="2400" dirty="0"/>
              <a:t>Publish Call of Election </a:t>
            </a:r>
            <a:r>
              <a:rPr lang="en-US" sz="2000" b="1" i="1" dirty="0">
                <a:solidFill>
                  <a:srgbClr val="FF0000"/>
                </a:solidFill>
              </a:rPr>
              <a:t>(Optional - suggested 100 days prior to primary election) </a:t>
            </a:r>
            <a:endParaRPr lang="en-US" sz="2400" b="1" dirty="0"/>
          </a:p>
          <a:p>
            <a:pPr marL="919163" lvl="2" indent="-342900">
              <a:buFont typeface="Wingdings" panose="05000000000000000000" pitchFamily="2" charset="2"/>
              <a:buChar char="ü"/>
            </a:pPr>
            <a:r>
              <a:rPr lang="en-US" sz="2400" dirty="0"/>
              <a:t>05/11/18 and 05/18/18 for weekly paper</a:t>
            </a:r>
          </a:p>
          <a:p>
            <a:pPr marL="919163" lvl="2" indent="-342900">
              <a:buFont typeface="Wingdings" panose="05000000000000000000" pitchFamily="2" charset="2"/>
              <a:buChar char="ü"/>
            </a:pPr>
            <a:r>
              <a:rPr lang="en-US" sz="2400" dirty="0"/>
              <a:t>05/14/18 – 05/18/18 for daily paper</a:t>
            </a:r>
          </a:p>
        </p:txBody>
      </p:sp>
    </p:spTree>
    <p:extLst>
      <p:ext uri="{BB962C8B-B14F-4D97-AF65-F5344CB8AC3E}">
        <p14:creationId xmlns:p14="http://schemas.microsoft.com/office/powerpoint/2010/main" val="258964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Election Calendar (continued): </a:t>
            </a:r>
            <a:br>
              <a:rPr lang="en-US" dirty="0"/>
            </a:br>
            <a:endParaRPr lang="en-US" dirty="0"/>
          </a:p>
        </p:txBody>
      </p:sp>
      <p:sp>
        <p:nvSpPr>
          <p:cNvPr id="3" name="Rectangle 2">
            <a:extLst>
              <a:ext uri="{FF2B5EF4-FFF2-40B4-BE49-F238E27FC236}">
                <a16:creationId xmlns:a16="http://schemas.microsoft.com/office/drawing/2014/main" id="{3ADD0288-A6BE-4735-B349-AA7AA3E5A4DA}"/>
              </a:ext>
            </a:extLst>
          </p:cNvPr>
          <p:cNvSpPr/>
          <p:nvPr/>
        </p:nvSpPr>
        <p:spPr>
          <a:xfrm>
            <a:off x="1979612" y="1371600"/>
            <a:ext cx="7315200"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164B4F"/>
              </a:solidFill>
              <a:effectLst/>
              <a:uLnTx/>
              <a:uFillTx/>
              <a:latin typeface="Euphemia"/>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400" b="1" i="0" u="sng" strike="noStrike" kern="1200" cap="none" spc="0" normalizeH="0" baseline="0" noProof="0" dirty="0">
                <a:ln>
                  <a:noFill/>
                </a:ln>
                <a:solidFill>
                  <a:srgbClr val="164B4F"/>
                </a:solidFill>
                <a:effectLst/>
                <a:uLnTx/>
                <a:uFillTx/>
                <a:latin typeface="Euphemia"/>
                <a:ea typeface="+mn-ea"/>
                <a:cs typeface="+mn-cs"/>
              </a:rPr>
              <a:t>May 30, 2018</a:t>
            </a:r>
            <a:r>
              <a:rPr kumimoji="0" lang="en-US" sz="2400" b="0" i="0" u="none" strike="noStrike" kern="1200" cap="none" spc="0" normalizeH="0" baseline="0" noProof="0" dirty="0">
                <a:ln>
                  <a:noFill/>
                </a:ln>
                <a:solidFill>
                  <a:srgbClr val="164B4F"/>
                </a:solidFill>
                <a:effectLst/>
                <a:uLnTx/>
                <a:uFillTx/>
                <a:latin typeface="Euphemia"/>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64B4F"/>
                </a:solidFill>
                <a:effectLst/>
                <a:uLnTx/>
                <a:uFillTx/>
                <a:latin typeface="Euphemia"/>
                <a:ea typeface="+mn-ea"/>
                <a:cs typeface="+mn-cs"/>
              </a:rPr>
              <a:t>Candidate Filing Deadline</a:t>
            </a:r>
          </a:p>
          <a:p>
            <a:pPr marL="800100" lvl="1" indent="-342900">
              <a:buFont typeface="Wingdings" panose="05000000000000000000" pitchFamily="2" charset="2"/>
              <a:buChar char="ü"/>
              <a:defRPr/>
            </a:pPr>
            <a:r>
              <a:rPr lang="en-US" sz="2400" dirty="0">
                <a:solidFill>
                  <a:srgbClr val="164B4F"/>
                </a:solidFill>
              </a:rPr>
              <a:t>Petitions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164B4F"/>
                </a:solidFill>
                <a:effectLst/>
                <a:uLnTx/>
                <a:uFillTx/>
                <a:latin typeface="Euphemia"/>
                <a:ea typeface="+mn-ea"/>
                <a:cs typeface="+mn-cs"/>
              </a:rPr>
              <a:t>Nomination Paper</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164B4F"/>
                </a:solidFill>
                <a:effectLst/>
                <a:uLnTx/>
                <a:uFillTx/>
                <a:latin typeface="Euphemia"/>
                <a:ea typeface="+mn-ea"/>
                <a:cs typeface="+mn-cs"/>
              </a:rPr>
              <a:t>Financial Disclosure </a:t>
            </a:r>
            <a:r>
              <a:rPr lang="en-US" sz="2400" dirty="0">
                <a:solidFill>
                  <a:srgbClr val="164B4F"/>
                </a:solidFill>
                <a:latin typeface="Euphemia"/>
              </a:rPr>
              <a:t>Statement</a:t>
            </a:r>
          </a:p>
          <a:p>
            <a:pPr marL="342900" indent="-342900">
              <a:buFont typeface="Arial" panose="020B0604020202020204" pitchFamily="34" charset="0"/>
              <a:buChar char="•"/>
              <a:defRPr/>
            </a:pPr>
            <a:r>
              <a:rPr lang="en-US" sz="2400" dirty="0">
                <a:solidFill>
                  <a:srgbClr val="164B4F"/>
                </a:solidFill>
                <a:latin typeface="Euphemia"/>
              </a:rPr>
              <a:t>Permanent early voter list notice (ARS 16-544)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64B4F"/>
              </a:solidFill>
              <a:effectLst/>
              <a:uLnTx/>
              <a:uFillTx/>
              <a:latin typeface="Euphemia"/>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2400" b="1" u="sng" dirty="0">
                <a:solidFill>
                  <a:srgbClr val="164B4F"/>
                </a:solidFill>
                <a:latin typeface="Euphemia"/>
              </a:rPr>
              <a:t>June 29</a:t>
            </a:r>
            <a:r>
              <a:rPr kumimoji="0" lang="en-US" sz="2400" b="1" i="0" u="sng" strike="noStrike" kern="1200" cap="none" spc="0" normalizeH="0" baseline="0" noProof="0" dirty="0">
                <a:ln>
                  <a:noFill/>
                </a:ln>
                <a:solidFill>
                  <a:srgbClr val="164B4F"/>
                </a:solidFill>
                <a:effectLst/>
                <a:uLnTx/>
                <a:uFillTx/>
                <a:latin typeface="Euphemia"/>
                <a:ea typeface="+mn-ea"/>
                <a:cs typeface="+mn-cs"/>
              </a:rPr>
              <a:t>, 2018</a:t>
            </a:r>
            <a:r>
              <a:rPr kumimoji="0" lang="en-US" sz="2400" b="0" i="0" u="none" strike="noStrike" kern="1200" cap="none" spc="0" normalizeH="0" baseline="0" noProof="0" dirty="0">
                <a:ln>
                  <a:noFill/>
                </a:ln>
                <a:solidFill>
                  <a:srgbClr val="164B4F"/>
                </a:solidFill>
                <a:effectLst/>
                <a:uLnTx/>
                <a:uFillTx/>
                <a:latin typeface="Euphemia"/>
                <a:ea typeface="+mn-ea"/>
                <a:cs typeface="+mn-cs"/>
              </a:rPr>
              <a:t>:</a:t>
            </a:r>
          </a:p>
          <a:p>
            <a:pPr marL="34607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164B4F"/>
                </a:solidFill>
                <a:latin typeface="Euphemia"/>
              </a:rPr>
              <a:t>Last day to contract with county for election services to obtain County registration list</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164B4F"/>
                </a:solidFill>
                <a:effectLst/>
                <a:uLnTx/>
                <a:uFillTx/>
                <a:latin typeface="Euphemia"/>
                <a:ea typeface="+mn-ea"/>
                <a:cs typeface="+mn-cs"/>
              </a:rPr>
              <a:t>Prepare ballot proofs (suggested)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64B4F"/>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64B4F"/>
              </a:solidFill>
              <a:effectLst/>
              <a:uLnTx/>
              <a:uFillTx/>
              <a:latin typeface="Euphemia"/>
              <a:ea typeface="+mn-ea"/>
              <a:cs typeface="+mn-cs"/>
            </a:endParaRPr>
          </a:p>
        </p:txBody>
      </p:sp>
    </p:spTree>
    <p:extLst>
      <p:ext uri="{BB962C8B-B14F-4D97-AF65-F5344CB8AC3E}">
        <p14:creationId xmlns:p14="http://schemas.microsoft.com/office/powerpoint/2010/main" val="315416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601200" cy="838200"/>
          </a:xfrm>
        </p:spPr>
        <p:txBody>
          <a:bodyPr>
            <a:normAutofit/>
          </a:bodyPr>
          <a:lstStyle/>
          <a:p>
            <a:r>
              <a:rPr lang="en-US" sz="3700" dirty="0"/>
              <a:t>Election Calendar (continued): </a:t>
            </a:r>
            <a:endParaRPr lang="en-US" dirty="0"/>
          </a:p>
        </p:txBody>
      </p:sp>
      <p:sp>
        <p:nvSpPr>
          <p:cNvPr id="3" name="Rectangle 2">
            <a:extLst>
              <a:ext uri="{FF2B5EF4-FFF2-40B4-BE49-F238E27FC236}">
                <a16:creationId xmlns:a16="http://schemas.microsoft.com/office/drawing/2014/main" id="{3ADD0288-A6BE-4735-B349-AA7AA3E5A4DA}"/>
              </a:ext>
            </a:extLst>
          </p:cNvPr>
          <p:cNvSpPr/>
          <p:nvPr/>
        </p:nvSpPr>
        <p:spPr>
          <a:xfrm>
            <a:off x="1712912" y="1213008"/>
            <a:ext cx="8763000"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164B4F"/>
              </a:solidFill>
              <a:effectLst/>
              <a:uLnTx/>
              <a:uFillTx/>
              <a:latin typeface="Euphemia"/>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2400" b="1" u="sng" dirty="0">
                <a:solidFill>
                  <a:srgbClr val="164B4F"/>
                </a:solidFill>
                <a:latin typeface="Euphemia"/>
              </a:rPr>
              <a:t>July 13,</a:t>
            </a:r>
            <a:r>
              <a:rPr kumimoji="0" lang="en-US" sz="2400" b="1" i="0" u="sng" strike="noStrike" kern="1200" cap="none" spc="0" normalizeH="0" baseline="0" noProof="0" dirty="0">
                <a:ln>
                  <a:noFill/>
                </a:ln>
                <a:solidFill>
                  <a:srgbClr val="164B4F"/>
                </a:solidFill>
                <a:effectLst/>
                <a:uLnTx/>
                <a:uFillTx/>
                <a:latin typeface="Euphemia"/>
                <a:ea typeface="+mn-ea"/>
                <a:cs typeface="+mn-cs"/>
              </a:rPr>
              <a:t> 2018</a:t>
            </a:r>
            <a:r>
              <a:rPr kumimoji="0" lang="en-US" sz="2400" b="0" i="0" u="none" strike="noStrike" kern="1200" cap="none" spc="0" normalizeH="0" baseline="0" noProof="0" dirty="0">
                <a:ln>
                  <a:noFill/>
                </a:ln>
                <a:solidFill>
                  <a:srgbClr val="164B4F"/>
                </a:solidFill>
                <a:effectLst/>
                <a:uLnTx/>
                <a:uFillTx/>
                <a:latin typeface="Euphemia"/>
                <a:ea typeface="+mn-ea"/>
                <a:cs typeface="+mn-cs"/>
              </a:rPr>
              <a:t>:  </a:t>
            </a:r>
          </a:p>
          <a:p>
            <a:pPr marL="342900" indent="-342900">
              <a:buFont typeface="Arial" panose="020B0604020202020204" pitchFamily="34" charset="0"/>
              <a:buChar char="•"/>
              <a:defRPr/>
            </a:pPr>
            <a:r>
              <a:rPr lang="en-US" sz="2400" dirty="0">
                <a:solidFill>
                  <a:srgbClr val="164B4F"/>
                </a:solidFill>
                <a:latin typeface="Euphemia"/>
              </a:rPr>
              <a:t>Mail proof of Primary sample ballot to candidates (suggest sending via email and </a:t>
            </a:r>
            <a:r>
              <a:rPr lang="en-US" sz="2400" b="1" i="1" dirty="0">
                <a:solidFill>
                  <a:srgbClr val="FF0000"/>
                </a:solidFill>
                <a:latin typeface="Euphemia"/>
              </a:rPr>
              <a:t>requiring </a:t>
            </a:r>
            <a:r>
              <a:rPr lang="en-US" sz="2400" dirty="0">
                <a:solidFill>
                  <a:srgbClr val="164B4F"/>
                </a:solidFill>
                <a:latin typeface="Euphemia"/>
              </a:rPr>
              <a:t>confirming response)</a:t>
            </a:r>
            <a:endParaRPr kumimoji="0" lang="en-US" sz="2400" b="0" i="0" u="none" strike="noStrike" kern="1200" cap="none" spc="0" normalizeH="0" baseline="0" noProof="0" dirty="0">
              <a:ln>
                <a:noFill/>
              </a:ln>
              <a:solidFill>
                <a:srgbClr val="164B4F"/>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64B4F"/>
              </a:solidFill>
              <a:effectLst/>
              <a:uLnTx/>
              <a:uFillTx/>
              <a:latin typeface="Euphemia"/>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2400" b="1" u="sng" dirty="0">
                <a:solidFill>
                  <a:srgbClr val="164B4F"/>
                </a:solidFill>
                <a:latin typeface="Euphemia"/>
              </a:rPr>
              <a:t>July 16</a:t>
            </a:r>
            <a:r>
              <a:rPr kumimoji="0" lang="en-US" sz="2400" b="1" i="0" u="sng" strike="noStrike" kern="1200" cap="none" spc="0" normalizeH="0" baseline="0" noProof="0" dirty="0">
                <a:ln>
                  <a:noFill/>
                </a:ln>
                <a:solidFill>
                  <a:srgbClr val="164B4F"/>
                </a:solidFill>
                <a:effectLst/>
                <a:uLnTx/>
                <a:uFillTx/>
                <a:latin typeface="Euphemia"/>
                <a:ea typeface="+mn-ea"/>
                <a:cs typeface="+mn-cs"/>
              </a:rPr>
              <a:t>, 2018</a:t>
            </a:r>
            <a:r>
              <a:rPr kumimoji="0" lang="en-US" sz="2400" b="0" i="0" u="none" strike="noStrike" kern="1200" cap="none" spc="0" normalizeH="0" baseline="0" noProof="0" dirty="0">
                <a:ln>
                  <a:noFill/>
                </a:ln>
                <a:solidFill>
                  <a:srgbClr val="164B4F"/>
                </a:solidFill>
                <a:effectLst/>
                <a:uLnTx/>
                <a:uFillTx/>
                <a:latin typeface="Euphemia"/>
                <a:ea typeface="+mn-ea"/>
                <a:cs typeface="+mn-cs"/>
              </a:rPr>
              <a:t>:  </a:t>
            </a:r>
          </a:p>
          <a:p>
            <a:pPr marL="342900" indent="-342900">
              <a:buFont typeface="Arial" panose="020B0604020202020204" pitchFamily="34" charset="0"/>
              <a:buChar char="•"/>
              <a:defRPr/>
            </a:pPr>
            <a:r>
              <a:rPr lang="en-US" sz="2400" dirty="0">
                <a:solidFill>
                  <a:srgbClr val="164B4F"/>
                </a:solidFill>
                <a:latin typeface="Euphemia"/>
              </a:rPr>
              <a:t>2</a:t>
            </a:r>
            <a:r>
              <a:rPr lang="en-US" sz="2400" baseline="30000" dirty="0">
                <a:solidFill>
                  <a:srgbClr val="164B4F"/>
                </a:solidFill>
                <a:latin typeface="Euphemia"/>
              </a:rPr>
              <a:t>nd</a:t>
            </a:r>
            <a:r>
              <a:rPr lang="en-US" sz="2400" dirty="0">
                <a:solidFill>
                  <a:srgbClr val="164B4F"/>
                </a:solidFill>
                <a:latin typeface="Euphemia"/>
              </a:rPr>
              <a:t> </a:t>
            </a:r>
            <a:r>
              <a:rPr lang="en-US" sz="2400" dirty="0" err="1">
                <a:solidFill>
                  <a:srgbClr val="164B4F"/>
                </a:solidFill>
                <a:latin typeface="Euphemia"/>
              </a:rPr>
              <a:t>Qtr</a:t>
            </a:r>
            <a:r>
              <a:rPr lang="en-US" sz="2400" dirty="0">
                <a:solidFill>
                  <a:srgbClr val="164B4F"/>
                </a:solidFill>
                <a:latin typeface="Euphemia"/>
              </a:rPr>
              <a:t> 2018 campaign finance report due (Apr 1 – June 30, 2018)</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rgbClr val="164B4F"/>
              </a:solidFill>
              <a:latin typeface="Euphemia"/>
            </a:endParaRPr>
          </a:p>
          <a:p>
            <a:pPr marR="0" lvl="0" algn="l" defTabSz="914400" rtl="0" eaLnBrk="1" fontAlgn="auto" latinLnBrk="0" hangingPunct="1">
              <a:lnSpc>
                <a:spcPct val="100000"/>
              </a:lnSpc>
              <a:spcBef>
                <a:spcPts val="0"/>
              </a:spcBef>
              <a:spcAft>
                <a:spcPts val="0"/>
              </a:spcAft>
              <a:buClrTx/>
              <a:buSzTx/>
              <a:tabLst/>
              <a:defRPr/>
            </a:pPr>
            <a:r>
              <a:rPr lang="en-US" sz="2400" b="1" u="sng" dirty="0">
                <a:solidFill>
                  <a:srgbClr val="164B4F"/>
                </a:solidFill>
                <a:latin typeface="Euphemia"/>
              </a:rPr>
              <a:t>July 19, 2018</a:t>
            </a:r>
            <a:r>
              <a:rPr lang="en-US" sz="2400" dirty="0">
                <a:solidFill>
                  <a:srgbClr val="164B4F"/>
                </a:solidFill>
                <a:latin typeface="Euphemia"/>
              </a:rPr>
              <a:t>:  </a:t>
            </a:r>
          </a:p>
          <a:p>
            <a:pPr marL="342900" indent="-342900">
              <a:buFont typeface="Arial" panose="020B0604020202020204" pitchFamily="34" charset="0"/>
              <a:buChar char="•"/>
              <a:defRPr/>
            </a:pPr>
            <a:r>
              <a:rPr lang="en-US" sz="2400" dirty="0">
                <a:solidFill>
                  <a:srgbClr val="164B4F"/>
                </a:solidFill>
                <a:latin typeface="Euphemia"/>
              </a:rPr>
              <a:t>Nomination papers due from write-in candidates  </a:t>
            </a:r>
          </a:p>
          <a:p>
            <a:pPr marL="800100" lvl="1" indent="-342900">
              <a:buFont typeface="Wingdings" panose="05000000000000000000" pitchFamily="2" charset="2"/>
              <a:buChar char="ü"/>
              <a:defRPr/>
            </a:pPr>
            <a:r>
              <a:rPr lang="en-US" sz="2400" dirty="0">
                <a:solidFill>
                  <a:srgbClr val="164B4F"/>
                </a:solidFill>
              </a:rPr>
              <a:t>Written notification to county of write-in candidate name(s)</a:t>
            </a:r>
          </a:p>
          <a:p>
            <a:pPr marL="342900" marR="0" lvl="0" indent="-342900" fontAlgn="auto">
              <a:lnSpc>
                <a:spcPct val="100000"/>
              </a:lnSpc>
              <a:spcBef>
                <a:spcPts val="0"/>
              </a:spcBef>
              <a:spcAft>
                <a:spcPts val="0"/>
              </a:spcAft>
              <a:buClrTx/>
              <a:buSzTx/>
              <a:buFont typeface="Arial" panose="020B0604020202020204" pitchFamily="34" charset="0"/>
              <a:buChar char="•"/>
              <a:tabLst/>
              <a:defRPr/>
            </a:pPr>
            <a:r>
              <a:rPr lang="en-US" sz="2400" dirty="0">
                <a:solidFill>
                  <a:srgbClr val="164B4F"/>
                </a:solidFill>
                <a:latin typeface="Euphemia"/>
              </a:rPr>
              <a:t>Send ballot corrections to printer (</a:t>
            </a:r>
            <a:r>
              <a:rPr lang="en-US" sz="2000" b="1" i="1" dirty="0">
                <a:solidFill>
                  <a:srgbClr val="FF0000"/>
                </a:solidFill>
              </a:rPr>
              <a:t>40 days prior - suggested</a:t>
            </a:r>
            <a:r>
              <a:rPr lang="en-US" sz="2400" dirty="0">
                <a:solidFill>
                  <a:srgbClr val="164B4F"/>
                </a:solidFill>
                <a:latin typeface="Euphemia"/>
              </a:rPr>
              <a:t>)</a:t>
            </a:r>
            <a:endParaRPr kumimoji="0" lang="en-US" sz="2400" b="0" i="0" u="none" strike="noStrike" kern="1200" cap="none" spc="0" normalizeH="0" baseline="0" noProof="0" dirty="0">
              <a:ln>
                <a:noFill/>
              </a:ln>
              <a:solidFill>
                <a:srgbClr val="164B4F"/>
              </a:solidFill>
              <a:effectLst/>
              <a:uLnTx/>
              <a:uFillTx/>
              <a:latin typeface="Euphemia"/>
              <a:ea typeface="+mn-ea"/>
              <a:cs typeface="+mn-cs"/>
            </a:endParaRPr>
          </a:p>
        </p:txBody>
      </p:sp>
    </p:spTree>
    <p:extLst>
      <p:ext uri="{BB962C8B-B14F-4D97-AF65-F5344CB8AC3E}">
        <p14:creationId xmlns:p14="http://schemas.microsoft.com/office/powerpoint/2010/main" val="264520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Election Calendar (continued): </a:t>
            </a:r>
            <a:br>
              <a:rPr lang="en-US" dirty="0"/>
            </a:br>
            <a:endParaRPr lang="en-US" dirty="0"/>
          </a:p>
        </p:txBody>
      </p:sp>
      <p:sp>
        <p:nvSpPr>
          <p:cNvPr id="3" name="Rectangle 2">
            <a:extLst>
              <a:ext uri="{FF2B5EF4-FFF2-40B4-BE49-F238E27FC236}">
                <a16:creationId xmlns:a16="http://schemas.microsoft.com/office/drawing/2014/main" id="{3ADD0288-A6BE-4735-B349-AA7AA3E5A4DA}"/>
              </a:ext>
            </a:extLst>
          </p:cNvPr>
          <p:cNvSpPr/>
          <p:nvPr/>
        </p:nvSpPr>
        <p:spPr>
          <a:xfrm>
            <a:off x="2055812" y="1544715"/>
            <a:ext cx="6781800" cy="40626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164B4F"/>
              </a:solidFill>
              <a:effectLst/>
              <a:uLnTx/>
              <a:uFillTx/>
              <a:latin typeface="Euphemia"/>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2400" b="1" u="sng" dirty="0">
                <a:solidFill>
                  <a:srgbClr val="164B4F"/>
                </a:solidFill>
                <a:latin typeface="Euphemia"/>
              </a:rPr>
              <a:t>July 27</a:t>
            </a:r>
            <a:r>
              <a:rPr kumimoji="0" lang="en-US" sz="2400" b="1" i="0" u="sng" strike="noStrike" kern="1200" cap="none" spc="0" normalizeH="0" baseline="0" noProof="0" dirty="0">
                <a:ln>
                  <a:noFill/>
                </a:ln>
                <a:solidFill>
                  <a:srgbClr val="164B4F"/>
                </a:solidFill>
                <a:effectLst/>
                <a:uLnTx/>
                <a:uFillTx/>
                <a:latin typeface="Euphemia"/>
                <a:ea typeface="+mn-ea"/>
                <a:cs typeface="+mn-cs"/>
              </a:rPr>
              <a:t>, 2018</a:t>
            </a:r>
            <a:r>
              <a:rPr kumimoji="0" lang="en-US" sz="2400" b="0" i="0" u="none" strike="noStrike" kern="1200" cap="none" spc="0" normalizeH="0" baseline="0" noProof="0" dirty="0">
                <a:ln>
                  <a:noFill/>
                </a:ln>
                <a:solidFill>
                  <a:srgbClr val="164B4F"/>
                </a:solidFill>
                <a:effectLst/>
                <a:uLnTx/>
                <a:uFillTx/>
                <a:latin typeface="Euphemia"/>
                <a:ea typeface="+mn-ea"/>
                <a:cs typeface="+mn-cs"/>
              </a:rPr>
              <a:t>:  </a:t>
            </a:r>
          </a:p>
          <a:p>
            <a:pPr marL="342900" indent="-342900">
              <a:buFont typeface="Arial" panose="020B0604020202020204" pitchFamily="34" charset="0"/>
              <a:buChar char="•"/>
              <a:defRPr/>
            </a:pPr>
            <a:r>
              <a:rPr lang="en-US" sz="2400" dirty="0"/>
              <a:t>Post notice sample ballots available </a:t>
            </a:r>
            <a:r>
              <a:rPr lang="en-US" sz="2400" dirty="0">
                <a:solidFill>
                  <a:srgbClr val="164B4F"/>
                </a:solidFill>
                <a:latin typeface="Euphemia"/>
              </a:rPr>
              <a:t>- </a:t>
            </a:r>
            <a:r>
              <a:rPr lang="en-US" sz="2000" b="1" i="1" dirty="0">
                <a:solidFill>
                  <a:srgbClr val="FF0000"/>
                </a:solidFill>
              </a:rPr>
              <a:t>30 days prior to election</a:t>
            </a:r>
          </a:p>
          <a:p>
            <a:pPr marL="342900" indent="-342900">
              <a:buFont typeface="Arial" panose="020B0604020202020204" pitchFamily="34" charset="0"/>
              <a:buChar char="•"/>
              <a:defRPr/>
            </a:pPr>
            <a:r>
              <a:rPr lang="en-US" sz="2400" dirty="0"/>
              <a:t>Begin Chain of Custody Report (ARS 16-621)</a:t>
            </a:r>
          </a:p>
          <a:p>
            <a:pPr>
              <a:defRPr/>
            </a:pPr>
            <a:endParaRPr lang="en-US" sz="1400" dirty="0">
              <a:solidFill>
                <a:srgbClr val="164B4F"/>
              </a:solidFill>
              <a:latin typeface="Euphemia"/>
            </a:endParaRPr>
          </a:p>
          <a:p>
            <a:pPr marR="0" lvl="0" algn="l" defTabSz="914400" rtl="0" eaLnBrk="1" fontAlgn="auto" latinLnBrk="0" hangingPunct="1">
              <a:lnSpc>
                <a:spcPct val="100000"/>
              </a:lnSpc>
              <a:spcBef>
                <a:spcPts val="0"/>
              </a:spcBef>
              <a:spcAft>
                <a:spcPts val="0"/>
              </a:spcAft>
              <a:buClrTx/>
              <a:buSzTx/>
              <a:tabLst/>
              <a:defRPr/>
            </a:pPr>
            <a:r>
              <a:rPr lang="en-US" sz="2400" b="1" u="sng" dirty="0">
                <a:solidFill>
                  <a:srgbClr val="164B4F"/>
                </a:solidFill>
                <a:latin typeface="Euphemia"/>
              </a:rPr>
              <a:t>July 30, 2018</a:t>
            </a:r>
            <a:r>
              <a:rPr lang="en-US" sz="2400" dirty="0">
                <a:solidFill>
                  <a:srgbClr val="164B4F"/>
                </a:solidFill>
                <a:latin typeface="Euphemia"/>
              </a:rPr>
              <a:t>:  </a:t>
            </a:r>
          </a:p>
          <a:p>
            <a:pPr marL="342900" marR="0" lvl="0" indent="-342900" fontAlgn="auto">
              <a:lnSpc>
                <a:spcPct val="100000"/>
              </a:lnSpc>
              <a:spcBef>
                <a:spcPts val="0"/>
              </a:spcBef>
              <a:spcAft>
                <a:spcPts val="0"/>
              </a:spcAft>
              <a:buClrTx/>
              <a:buSzTx/>
              <a:buFont typeface="Arial" panose="020B0604020202020204" pitchFamily="34" charset="0"/>
              <a:buChar char="•"/>
              <a:tabLst/>
              <a:defRPr/>
            </a:pPr>
            <a:r>
              <a:rPr lang="en-US" sz="2400" dirty="0">
                <a:solidFill>
                  <a:srgbClr val="164B4F"/>
                </a:solidFill>
                <a:latin typeface="Euphemia"/>
              </a:rPr>
              <a:t>County voter registration closes (Primary)</a:t>
            </a:r>
          </a:p>
          <a:p>
            <a:pPr marR="0" lvl="0" fontAlgn="auto">
              <a:lnSpc>
                <a:spcPct val="100000"/>
              </a:lnSpc>
              <a:spcBef>
                <a:spcPts val="0"/>
              </a:spcBef>
              <a:spcAft>
                <a:spcPts val="0"/>
              </a:spcAft>
              <a:buClrTx/>
              <a:buSzTx/>
              <a:tabLst/>
              <a:defRPr/>
            </a:pPr>
            <a:endParaRPr lang="en-US" sz="1400" dirty="0">
              <a:solidFill>
                <a:srgbClr val="164B4F"/>
              </a:solidFill>
              <a:latin typeface="Euphemia"/>
            </a:endParaRPr>
          </a:p>
          <a:p>
            <a:pPr lvl="0">
              <a:defRPr/>
            </a:pPr>
            <a:r>
              <a:rPr lang="en-US" sz="2400" b="1" u="sng" dirty="0">
                <a:solidFill>
                  <a:srgbClr val="164B4F"/>
                </a:solidFill>
              </a:rPr>
              <a:t>August 1, 2018</a:t>
            </a:r>
            <a:r>
              <a:rPr lang="en-US" sz="2400" dirty="0">
                <a:solidFill>
                  <a:srgbClr val="164B4F"/>
                </a:solidFill>
              </a:rPr>
              <a:t>:  </a:t>
            </a:r>
          </a:p>
          <a:p>
            <a:pPr marL="342900" marR="0" lvl="0" indent="-342900" fontAlgn="auto">
              <a:lnSpc>
                <a:spcPct val="100000"/>
              </a:lnSpc>
              <a:spcBef>
                <a:spcPts val="0"/>
              </a:spcBef>
              <a:spcAft>
                <a:spcPts val="0"/>
              </a:spcAft>
              <a:buClrTx/>
              <a:buSzTx/>
              <a:buFont typeface="Arial" panose="020B0604020202020204" pitchFamily="34" charset="0"/>
              <a:buChar char="•"/>
              <a:tabLst/>
              <a:defRPr/>
            </a:pPr>
            <a:r>
              <a:rPr lang="en-US" sz="2400" dirty="0">
                <a:solidFill>
                  <a:srgbClr val="164B4F"/>
                </a:solidFill>
              </a:rPr>
              <a:t>Begin distribution of early ballots</a:t>
            </a:r>
          </a:p>
          <a:p>
            <a:pPr marL="365760" marR="0" lvl="0" algn="l" defTabSz="914400" rtl="0" eaLnBrk="1" fontAlgn="auto" latinLnBrk="0" hangingPunct="1">
              <a:lnSpc>
                <a:spcPct val="100000"/>
              </a:lnSpc>
              <a:spcBef>
                <a:spcPts val="0"/>
              </a:spcBef>
              <a:spcAft>
                <a:spcPts val="0"/>
              </a:spcAft>
              <a:buClrTx/>
              <a:buSzTx/>
              <a:tabLst/>
              <a:defRPr/>
            </a:pPr>
            <a:endParaRPr lang="en-US" sz="1400" noProof="0" dirty="0">
              <a:solidFill>
                <a:srgbClr val="164B4F"/>
              </a:solidFill>
              <a:latin typeface="Euphemia"/>
            </a:endParaRP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164B4F"/>
              </a:solidFill>
              <a:effectLst/>
              <a:uLnTx/>
              <a:uFillTx/>
              <a:latin typeface="Euphemia"/>
              <a:ea typeface="+mn-ea"/>
              <a:cs typeface="+mn-cs"/>
            </a:endParaRPr>
          </a:p>
        </p:txBody>
      </p:sp>
    </p:spTree>
    <p:extLst>
      <p:ext uri="{BB962C8B-B14F-4D97-AF65-F5344CB8AC3E}">
        <p14:creationId xmlns:p14="http://schemas.microsoft.com/office/powerpoint/2010/main" val="66311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28600"/>
            <a:ext cx="9601200" cy="1143000"/>
          </a:xfrm>
        </p:spPr>
        <p:txBody>
          <a:bodyPr>
            <a:normAutofit/>
          </a:bodyPr>
          <a:lstStyle/>
          <a:p>
            <a:pPr>
              <a:lnSpc>
                <a:spcPct val="100000"/>
              </a:lnSpc>
            </a:pPr>
            <a:r>
              <a:rPr lang="en-US" dirty="0"/>
              <a:t>Election Calendar (continued): </a:t>
            </a:r>
            <a:br>
              <a:rPr lang="en-US" dirty="0"/>
            </a:br>
            <a:endParaRPr lang="en-US" sz="1800" dirty="0"/>
          </a:p>
        </p:txBody>
      </p:sp>
      <p:sp>
        <p:nvSpPr>
          <p:cNvPr id="3" name="Rectangle 2">
            <a:extLst>
              <a:ext uri="{FF2B5EF4-FFF2-40B4-BE49-F238E27FC236}">
                <a16:creationId xmlns:a16="http://schemas.microsoft.com/office/drawing/2014/main" id="{3ADD0288-A6BE-4735-B349-AA7AA3E5A4DA}"/>
              </a:ext>
            </a:extLst>
          </p:cNvPr>
          <p:cNvSpPr/>
          <p:nvPr/>
        </p:nvSpPr>
        <p:spPr>
          <a:xfrm>
            <a:off x="2817812" y="1352550"/>
            <a:ext cx="6781800" cy="5386090"/>
          </a:xfrm>
          <a:prstGeom prst="rect">
            <a:avLst/>
          </a:prstGeom>
        </p:spPr>
        <p:txBody>
          <a:bodyPr wrap="square">
            <a:spAutoFit/>
          </a:bodyPr>
          <a:lstStyle/>
          <a:p>
            <a:pPr lvl="0">
              <a:defRPr/>
            </a:pPr>
            <a:r>
              <a:rPr lang="en-US" sz="2400" b="1" u="sng" dirty="0">
                <a:solidFill>
                  <a:srgbClr val="164B4F"/>
                </a:solidFill>
              </a:rPr>
              <a:t>August 17, 2018</a:t>
            </a:r>
            <a:r>
              <a:rPr lang="en-US" sz="2400" dirty="0">
                <a:solidFill>
                  <a:srgbClr val="164B4F"/>
                </a:solidFill>
              </a:rPr>
              <a:t>:  </a:t>
            </a:r>
            <a:endParaRPr lang="en-US" sz="2400" b="1" u="sng" dirty="0">
              <a:solidFill>
                <a:srgbClr val="164B4F"/>
              </a:solidFill>
            </a:endParaRPr>
          </a:p>
          <a:p>
            <a:pPr marL="342900" marR="0" lvl="1" indent="-342900" fontAlgn="auto">
              <a:lnSpc>
                <a:spcPct val="100000"/>
              </a:lnSpc>
              <a:spcBef>
                <a:spcPts val="0"/>
              </a:spcBef>
              <a:spcAft>
                <a:spcPts val="0"/>
              </a:spcAft>
              <a:buClrTx/>
              <a:buSzTx/>
              <a:buFont typeface="Arial" panose="020B0604020202020204" pitchFamily="34" charset="0"/>
              <a:buChar char="•"/>
              <a:tabLst/>
              <a:defRPr/>
            </a:pPr>
            <a:r>
              <a:rPr lang="en-US" sz="2400" dirty="0">
                <a:solidFill>
                  <a:srgbClr val="164B4F"/>
                </a:solidFill>
              </a:rPr>
              <a:t>Publish city or town financial statement</a:t>
            </a:r>
          </a:p>
          <a:p>
            <a:pPr marL="342900" lvl="1" indent="-342900">
              <a:buFont typeface="Arial" panose="020B0604020202020204" pitchFamily="34" charset="0"/>
              <a:buChar char="•"/>
              <a:defRPr/>
            </a:pPr>
            <a:r>
              <a:rPr lang="en-US" sz="2400" dirty="0">
                <a:solidFill>
                  <a:srgbClr val="164B4F"/>
                </a:solidFill>
              </a:rPr>
              <a:t>Appoint and send letters to election boards.</a:t>
            </a:r>
          </a:p>
          <a:p>
            <a:pPr marL="342900" marR="0" lvl="1" indent="-342900" fontAlgn="auto">
              <a:lnSpc>
                <a:spcPct val="100000"/>
              </a:lnSpc>
              <a:spcBef>
                <a:spcPts val="0"/>
              </a:spcBef>
              <a:spcAft>
                <a:spcPts val="0"/>
              </a:spcAft>
              <a:buClrTx/>
              <a:buSzTx/>
              <a:buFont typeface="Arial" panose="020B0604020202020204" pitchFamily="34" charset="0"/>
              <a:buChar char="•"/>
              <a:tabLst/>
              <a:defRPr/>
            </a:pPr>
            <a:r>
              <a:rPr lang="en-US" sz="2400" dirty="0">
                <a:solidFill>
                  <a:srgbClr val="164B4F"/>
                </a:solidFill>
              </a:rPr>
              <a:t>Last day for voters to apply for early mail ballot.</a:t>
            </a:r>
          </a:p>
          <a:p>
            <a:pPr marL="0" marR="0" lvl="1" fontAlgn="auto">
              <a:lnSpc>
                <a:spcPct val="100000"/>
              </a:lnSpc>
              <a:spcBef>
                <a:spcPts val="0"/>
              </a:spcBef>
              <a:spcAft>
                <a:spcPts val="0"/>
              </a:spcAft>
              <a:buClrTx/>
              <a:buSzTx/>
              <a:tabLst/>
              <a:defRPr/>
            </a:pPr>
            <a:endParaRPr kumimoji="0" lang="en-US" sz="1400" b="1" i="0" u="sng" strike="noStrike" kern="1200" cap="none" spc="0" normalizeH="0" baseline="0" noProof="0" dirty="0">
              <a:ln>
                <a:noFill/>
              </a:ln>
              <a:solidFill>
                <a:srgbClr val="164B4F"/>
              </a:solidFill>
              <a:effectLst/>
              <a:uLnTx/>
              <a:uFillTx/>
              <a:latin typeface="Euphemia"/>
              <a:ea typeface="+mn-ea"/>
              <a:cs typeface="+mn-cs"/>
            </a:endParaRPr>
          </a:p>
          <a:p>
            <a:pPr marL="0" lvl="1">
              <a:defRPr/>
            </a:pPr>
            <a:r>
              <a:rPr lang="en-US" sz="2400" b="1" u="sng" dirty="0">
                <a:solidFill>
                  <a:srgbClr val="164B4F"/>
                </a:solidFill>
              </a:rPr>
              <a:t>August 20, 2018</a:t>
            </a:r>
            <a:r>
              <a:rPr lang="en-US" sz="2400" dirty="0">
                <a:solidFill>
                  <a:srgbClr val="164B4F"/>
                </a:solidFill>
              </a:rPr>
              <a:t>:  </a:t>
            </a:r>
          </a:p>
          <a:p>
            <a:pPr marL="342900" lvl="1" indent="-342900">
              <a:buFont typeface="Arial" panose="020B0604020202020204" pitchFamily="34" charset="0"/>
              <a:buChar char="•"/>
              <a:defRPr/>
            </a:pPr>
            <a:r>
              <a:rPr lang="en-US" sz="2400" dirty="0">
                <a:solidFill>
                  <a:srgbClr val="164B4F"/>
                </a:solidFill>
              </a:rPr>
              <a:t>Pre-primary election campaign finance report due (July 1 – Aug 11, 2018)</a:t>
            </a:r>
          </a:p>
          <a:p>
            <a:pPr marL="0" lvl="1">
              <a:defRPr/>
            </a:pPr>
            <a:endParaRPr lang="en-US" sz="1400" dirty="0">
              <a:solidFill>
                <a:srgbClr val="164B4F"/>
              </a:solidFill>
            </a:endParaRPr>
          </a:p>
          <a:p>
            <a:pPr lvl="0">
              <a:defRPr/>
            </a:pPr>
            <a:r>
              <a:rPr lang="en-US" sz="2400" b="1" u="sng" dirty="0">
                <a:solidFill>
                  <a:srgbClr val="164B4F"/>
                </a:solidFill>
              </a:rPr>
              <a:t>August 24, 2018</a:t>
            </a:r>
            <a:r>
              <a:rPr lang="en-US" sz="2400" dirty="0">
                <a:solidFill>
                  <a:srgbClr val="164B4F"/>
                </a:solidFill>
              </a:rPr>
              <a:t>:  </a:t>
            </a:r>
            <a:endParaRPr lang="en-US" sz="2400" b="1" u="sng" dirty="0">
              <a:solidFill>
                <a:srgbClr val="164B4F"/>
              </a:solidFill>
            </a:endParaRPr>
          </a:p>
          <a:p>
            <a:pPr marL="342900" marR="0" lvl="1" indent="-342900" fontAlgn="auto">
              <a:lnSpc>
                <a:spcPct val="100000"/>
              </a:lnSpc>
              <a:spcBef>
                <a:spcPts val="0"/>
              </a:spcBef>
              <a:spcAft>
                <a:spcPts val="0"/>
              </a:spcAft>
              <a:buClrTx/>
              <a:buSzTx/>
              <a:buFont typeface="Arial" panose="020B0604020202020204" pitchFamily="34" charset="0"/>
              <a:buChar char="•"/>
              <a:tabLst/>
              <a:defRPr/>
            </a:pPr>
            <a:r>
              <a:rPr lang="en-US" sz="2400" dirty="0">
                <a:solidFill>
                  <a:srgbClr val="164B4F"/>
                </a:solidFill>
              </a:rPr>
              <a:t>Last day for on-site early voting</a:t>
            </a:r>
          </a:p>
          <a:p>
            <a:pPr marL="0" lvl="1">
              <a:defRPr/>
            </a:pPr>
            <a:endParaRPr kumimoji="0" lang="en-US" sz="1400" b="1" i="0" u="sng" strike="noStrike" kern="1200" cap="none" spc="0" normalizeH="0" baseline="0" noProof="0" dirty="0">
              <a:ln>
                <a:noFill/>
              </a:ln>
              <a:solidFill>
                <a:srgbClr val="164B4F"/>
              </a:solidFill>
              <a:effectLst/>
              <a:uLnTx/>
              <a:uFillTx/>
              <a:latin typeface="Euphemia"/>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400" b="1" i="0" u="sng" strike="noStrike" kern="1200" cap="none" spc="0" normalizeH="0" baseline="0" noProof="0" dirty="0">
                <a:ln>
                  <a:noFill/>
                </a:ln>
                <a:solidFill>
                  <a:srgbClr val="FF0000"/>
                </a:solidFill>
                <a:effectLst/>
                <a:uLnTx/>
                <a:uFillTx/>
                <a:latin typeface="Euphemia"/>
                <a:ea typeface="+mn-ea"/>
                <a:cs typeface="+mn-cs"/>
              </a:rPr>
              <a:t>August 28, 2018 - </a:t>
            </a:r>
            <a:r>
              <a:rPr lang="en-US" sz="2400" b="1" u="sng" dirty="0">
                <a:solidFill>
                  <a:srgbClr val="FF0000"/>
                </a:solidFill>
                <a:latin typeface="Euphemia"/>
              </a:rPr>
              <a:t>Primary Election Day</a:t>
            </a:r>
          </a:p>
          <a:p>
            <a:pPr marR="0" lvl="0" algn="l" defTabSz="914400" rtl="0" eaLnBrk="1" fontAlgn="auto" latinLnBrk="0" hangingPunct="1">
              <a:lnSpc>
                <a:spcPct val="100000"/>
              </a:lnSpc>
              <a:spcBef>
                <a:spcPts val="0"/>
              </a:spcBef>
              <a:spcAft>
                <a:spcPts val="0"/>
              </a:spcAft>
              <a:buClrTx/>
              <a:buSzTx/>
              <a:tabLst/>
              <a:defRPr/>
            </a:pPr>
            <a:endParaRPr lang="en-US" sz="2400" dirty="0">
              <a:solidFill>
                <a:srgbClr val="FF0000"/>
              </a:solidFill>
              <a:latin typeface="Euphemia"/>
            </a:endParaRPr>
          </a:p>
          <a:p>
            <a:pPr lvl="1"/>
            <a:endParaRPr lang="en-US" sz="1400" dirty="0">
              <a:solidFill>
                <a:srgbClr val="164B4F"/>
              </a:solidFill>
              <a:latin typeface="Euphemia"/>
            </a:endParaRPr>
          </a:p>
        </p:txBody>
      </p:sp>
    </p:spTree>
    <p:extLst>
      <p:ext uri="{BB962C8B-B14F-4D97-AF65-F5344CB8AC3E}">
        <p14:creationId xmlns:p14="http://schemas.microsoft.com/office/powerpoint/2010/main" val="28316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Election Calendar (continued): </a:t>
            </a:r>
            <a:br>
              <a:rPr lang="en-US" dirty="0"/>
            </a:br>
            <a:endParaRPr lang="en-US" dirty="0"/>
          </a:p>
        </p:txBody>
      </p:sp>
      <p:sp>
        <p:nvSpPr>
          <p:cNvPr id="3" name="Rectangle 2">
            <a:extLst>
              <a:ext uri="{FF2B5EF4-FFF2-40B4-BE49-F238E27FC236}">
                <a16:creationId xmlns:a16="http://schemas.microsoft.com/office/drawing/2014/main" id="{3ADD0288-A6BE-4735-B349-AA7AA3E5A4DA}"/>
              </a:ext>
            </a:extLst>
          </p:cNvPr>
          <p:cNvSpPr/>
          <p:nvPr/>
        </p:nvSpPr>
        <p:spPr>
          <a:xfrm>
            <a:off x="2017712" y="1491916"/>
            <a:ext cx="8153400" cy="430887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Euphemia"/>
              </a:rPr>
              <a:t>Eye of the storm – primary is over, now what???</a:t>
            </a:r>
          </a:p>
          <a:p>
            <a:pPr marL="800100" lvl="1" indent="-342900">
              <a:buFont typeface="Wingdings" panose="05000000000000000000" pitchFamily="2" charset="2"/>
              <a:buChar char="Ø"/>
            </a:pPr>
            <a:r>
              <a:rPr lang="en-US" sz="2400" dirty="0">
                <a:solidFill>
                  <a:srgbClr val="164B4F"/>
                </a:solidFill>
                <a:latin typeface="Euphemia"/>
              </a:rPr>
              <a:t>Take a deep breath</a:t>
            </a:r>
          </a:p>
          <a:p>
            <a:pPr marL="800100" lvl="1" indent="-342900">
              <a:buFont typeface="Wingdings" panose="05000000000000000000" pitchFamily="2" charset="2"/>
              <a:buChar char="Ø"/>
            </a:pPr>
            <a:r>
              <a:rPr lang="en-US" sz="2400" dirty="0">
                <a:solidFill>
                  <a:srgbClr val="164B4F"/>
                </a:solidFill>
                <a:latin typeface="Euphemia"/>
              </a:rPr>
              <a:t>Calculate who was elected at primary - separate calculation for mayor if directly elected</a:t>
            </a:r>
          </a:p>
          <a:p>
            <a:pPr marL="1257300" lvl="2" indent="-342900">
              <a:buFont typeface="Wingdings" panose="05000000000000000000" pitchFamily="2" charset="2"/>
              <a:buChar char="ü"/>
            </a:pPr>
            <a:r>
              <a:rPr lang="en-US" sz="2400" dirty="0">
                <a:solidFill>
                  <a:srgbClr val="164B4F"/>
                </a:solidFill>
                <a:latin typeface="Euphemia"/>
              </a:rPr>
              <a:t>Existing ordinances</a:t>
            </a:r>
          </a:p>
          <a:p>
            <a:pPr marL="1257300" lvl="2" indent="-342900">
              <a:buFont typeface="Wingdings" panose="05000000000000000000" pitchFamily="2" charset="2"/>
              <a:buChar char="ü"/>
            </a:pPr>
            <a:r>
              <a:rPr lang="en-US" sz="2400" dirty="0">
                <a:solidFill>
                  <a:srgbClr val="164B4F"/>
                </a:solidFill>
                <a:latin typeface="Euphemia"/>
              </a:rPr>
              <a:t>Charter cities</a:t>
            </a:r>
          </a:p>
          <a:p>
            <a:pPr marL="1257300" lvl="2" indent="-342900">
              <a:buFont typeface="Wingdings" panose="05000000000000000000" pitchFamily="2" charset="2"/>
              <a:buChar char="ü"/>
            </a:pPr>
            <a:r>
              <a:rPr lang="en-US" sz="2400" dirty="0">
                <a:solidFill>
                  <a:srgbClr val="164B4F"/>
                </a:solidFill>
                <a:latin typeface="Euphemia"/>
              </a:rPr>
              <a:t>Districts</a:t>
            </a:r>
          </a:p>
          <a:p>
            <a:pPr marL="800100" lvl="1" indent="-342900">
              <a:buFont typeface="Wingdings" panose="05000000000000000000" pitchFamily="2" charset="2"/>
              <a:buChar char="Ø"/>
            </a:pPr>
            <a:r>
              <a:rPr lang="en-US" sz="2400" dirty="0">
                <a:solidFill>
                  <a:srgbClr val="164B4F"/>
                </a:solidFill>
                <a:latin typeface="Euphemia"/>
              </a:rPr>
              <a:t>Written notification to county providing the names of the candidates who are advancing to General/Runoff Election</a:t>
            </a:r>
          </a:p>
          <a:p>
            <a:pPr lvl="1"/>
            <a:endParaRPr lang="en-US" sz="2000" dirty="0">
              <a:solidFill>
                <a:srgbClr val="FF0000"/>
              </a:solidFill>
              <a:highlight>
                <a:srgbClr val="FFFF00"/>
              </a:highlight>
            </a:endParaRPr>
          </a:p>
          <a:p>
            <a:pPr lvl="1"/>
            <a:endParaRPr lang="en-US" sz="1400" dirty="0">
              <a:solidFill>
                <a:srgbClr val="164B4F"/>
              </a:solidFill>
              <a:latin typeface="Euphemia"/>
            </a:endParaRPr>
          </a:p>
        </p:txBody>
      </p:sp>
    </p:spTree>
    <p:extLst>
      <p:ext uri="{BB962C8B-B14F-4D97-AF65-F5344CB8AC3E}">
        <p14:creationId xmlns:p14="http://schemas.microsoft.com/office/powerpoint/2010/main" val="382154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228600"/>
            <a:ext cx="9601200" cy="1143000"/>
          </a:xfrm>
        </p:spPr>
        <p:txBody>
          <a:bodyPr>
            <a:normAutofit/>
          </a:bodyPr>
          <a:lstStyle/>
          <a:p>
            <a:r>
              <a:rPr lang="en-US" dirty="0"/>
              <a:t>Election Calendar (continued): </a:t>
            </a:r>
            <a:br>
              <a:rPr lang="en-US" dirty="0"/>
            </a:br>
            <a:endParaRPr lang="en-US" dirty="0"/>
          </a:p>
        </p:txBody>
      </p:sp>
      <p:sp>
        <p:nvSpPr>
          <p:cNvPr id="3" name="Rectangle 2">
            <a:extLst>
              <a:ext uri="{FF2B5EF4-FFF2-40B4-BE49-F238E27FC236}">
                <a16:creationId xmlns:a16="http://schemas.microsoft.com/office/drawing/2014/main" id="{3ADD0288-A6BE-4735-B349-AA7AA3E5A4DA}"/>
              </a:ext>
            </a:extLst>
          </p:cNvPr>
          <p:cNvSpPr/>
          <p:nvPr/>
        </p:nvSpPr>
        <p:spPr>
          <a:xfrm>
            <a:off x="1293812" y="800100"/>
            <a:ext cx="9067800" cy="6155531"/>
          </a:xfrm>
          <a:prstGeom prst="rect">
            <a:avLst/>
          </a:prstGeom>
        </p:spPr>
        <p:txBody>
          <a:bodyPr wrap="square">
            <a:spAutoFit/>
          </a:bodyPr>
          <a:lstStyle/>
          <a:p>
            <a:pPr marL="68580" indent="0" fontAlgn="auto">
              <a:buFont typeface="Wingdings 3" pitchFamily="18" charset="2"/>
              <a:buNone/>
              <a:defRPr/>
            </a:pPr>
            <a:endParaRPr lang="en-US" sz="1000" dirty="0">
              <a:solidFill>
                <a:schemeClr val="tx2"/>
              </a:solidFill>
              <a:latin typeface="Euphemia" panose="020B0503040102020104" pitchFamily="34" charset="0"/>
            </a:endParaRPr>
          </a:p>
          <a:p>
            <a:pPr marL="68580" indent="0" fontAlgn="auto">
              <a:buFont typeface="Wingdings 3" pitchFamily="18" charset="2"/>
              <a:buNone/>
              <a:defRPr/>
            </a:pPr>
            <a:r>
              <a:rPr lang="en-US" dirty="0">
                <a:solidFill>
                  <a:schemeClr val="tx2"/>
                </a:solidFill>
                <a:latin typeface="Euphemia" panose="020B0503040102020104" pitchFamily="34" charset="0"/>
              </a:rPr>
              <a:t>7 candidates are running for 3 council seats and their vote totals are as follows:</a:t>
            </a:r>
          </a:p>
          <a:p>
            <a:pPr marL="740664" lvl="1" indent="-457200">
              <a:buFont typeface="Wingdings" panose="05000000000000000000" pitchFamily="2" charset="2"/>
              <a:buChar char="Ø"/>
              <a:defRPr/>
            </a:pPr>
            <a:r>
              <a:rPr lang="en-US" dirty="0">
                <a:solidFill>
                  <a:schemeClr val="tx2"/>
                </a:solidFill>
                <a:latin typeface="Euphemia" panose="020B0503040102020104" pitchFamily="34" charset="0"/>
              </a:rPr>
              <a:t>John Smith     			100</a:t>
            </a:r>
          </a:p>
          <a:p>
            <a:pPr marL="740664" indent="-457200" fontAlgn="auto">
              <a:buFont typeface="Wingdings" panose="05000000000000000000" pitchFamily="2" charset="2"/>
              <a:buChar char="Ø"/>
              <a:defRPr/>
            </a:pPr>
            <a:r>
              <a:rPr lang="en-US" dirty="0">
                <a:solidFill>
                  <a:schemeClr val="tx2"/>
                </a:solidFill>
                <a:latin typeface="Euphemia" panose="020B0503040102020104" pitchFamily="34" charset="0"/>
              </a:rPr>
              <a:t>Mary Johnson     		 	 90</a:t>
            </a:r>
          </a:p>
          <a:p>
            <a:pPr marL="740664" indent="-457200" fontAlgn="auto">
              <a:buFont typeface="Wingdings" panose="05000000000000000000" pitchFamily="2" charset="2"/>
              <a:buChar char="Ø"/>
              <a:defRPr/>
            </a:pPr>
            <a:r>
              <a:rPr lang="en-US" dirty="0">
                <a:solidFill>
                  <a:schemeClr val="tx2"/>
                </a:solidFill>
                <a:latin typeface="Euphemia" panose="020B0503040102020104" pitchFamily="34" charset="0"/>
              </a:rPr>
              <a:t>Jane Doe         		 	 70</a:t>
            </a:r>
          </a:p>
          <a:p>
            <a:pPr marL="740664" indent="-457200" fontAlgn="auto">
              <a:buFont typeface="Wingdings" panose="05000000000000000000" pitchFamily="2" charset="2"/>
              <a:buChar char="Ø"/>
              <a:defRPr/>
            </a:pPr>
            <a:r>
              <a:rPr lang="en-US" dirty="0">
                <a:solidFill>
                  <a:schemeClr val="tx2"/>
                </a:solidFill>
                <a:latin typeface="Euphemia" panose="020B0503040102020104" pitchFamily="34" charset="0"/>
              </a:rPr>
              <a:t>Fred Jackson        	 	 65</a:t>
            </a:r>
          </a:p>
          <a:p>
            <a:pPr marL="740664" indent="-457200" fontAlgn="auto">
              <a:buFont typeface="Wingdings" panose="05000000000000000000" pitchFamily="2" charset="2"/>
              <a:buChar char="Ø"/>
              <a:defRPr/>
            </a:pPr>
            <a:r>
              <a:rPr lang="en-US" dirty="0">
                <a:solidFill>
                  <a:schemeClr val="tx2"/>
                </a:solidFill>
                <a:latin typeface="Euphemia" panose="020B0503040102020104" pitchFamily="34" charset="0"/>
              </a:rPr>
              <a:t>Jerry Springer        		 55</a:t>
            </a:r>
          </a:p>
          <a:p>
            <a:pPr marL="740664" indent="-457200" fontAlgn="auto">
              <a:buFont typeface="Wingdings" panose="05000000000000000000" pitchFamily="2" charset="2"/>
              <a:buChar char="Ø"/>
              <a:defRPr/>
            </a:pPr>
            <a:r>
              <a:rPr lang="en-US" dirty="0">
                <a:solidFill>
                  <a:schemeClr val="tx2"/>
                </a:solidFill>
                <a:latin typeface="Euphemia" panose="020B0503040102020104" pitchFamily="34" charset="0"/>
              </a:rPr>
              <a:t>Sally Hancock       		 50 </a:t>
            </a:r>
          </a:p>
          <a:p>
            <a:pPr marL="740664" indent="-457200" fontAlgn="auto">
              <a:buFont typeface="Wingdings" panose="05000000000000000000" pitchFamily="2" charset="2"/>
              <a:buChar char="Ø"/>
              <a:defRPr/>
            </a:pPr>
            <a:r>
              <a:rPr lang="en-US" dirty="0">
                <a:solidFill>
                  <a:schemeClr val="tx2"/>
                </a:solidFill>
                <a:latin typeface="Euphemia" panose="020B0503040102020104" pitchFamily="34" charset="0"/>
              </a:rPr>
              <a:t>Terry Mansfield			 10</a:t>
            </a:r>
          </a:p>
          <a:p>
            <a:pPr marL="740664" indent="-457200" fontAlgn="auto">
              <a:buFont typeface="Wingdings" panose="05000000000000000000" pitchFamily="2" charset="2"/>
              <a:buChar char="Ø"/>
              <a:defRPr/>
            </a:pPr>
            <a:r>
              <a:rPr lang="en-US" dirty="0">
                <a:solidFill>
                  <a:schemeClr val="tx2"/>
                </a:solidFill>
                <a:latin typeface="Euphemia" panose="020B0503040102020104" pitchFamily="34" charset="0"/>
              </a:rPr>
              <a:t>Qualified write-in       	          5</a:t>
            </a:r>
          </a:p>
          <a:p>
            <a:pPr marL="740664" indent="-457200" fontAlgn="auto">
              <a:buFont typeface="Wingdings" panose="05000000000000000000" pitchFamily="2" charset="2"/>
              <a:buChar char="Ø"/>
              <a:defRPr/>
            </a:pPr>
            <a:r>
              <a:rPr lang="en-US" dirty="0">
                <a:solidFill>
                  <a:schemeClr val="tx2"/>
                </a:solidFill>
                <a:latin typeface="Euphemia" panose="020B0503040102020104" pitchFamily="34" charset="0"/>
              </a:rPr>
              <a:t>Total Legal Votes Cast</a:t>
            </a:r>
            <a:r>
              <a:rPr lang="en-US" b="1" dirty="0">
                <a:solidFill>
                  <a:schemeClr val="tx2"/>
                </a:solidFill>
                <a:latin typeface="Euphemia" panose="020B0503040102020104" pitchFamily="34" charset="0"/>
              </a:rPr>
              <a:t>		445</a:t>
            </a:r>
          </a:p>
          <a:p>
            <a:pPr marL="283464" fontAlgn="auto">
              <a:defRPr/>
            </a:pPr>
            <a:endParaRPr lang="en-US" sz="1000" b="1" dirty="0">
              <a:solidFill>
                <a:schemeClr val="tx2"/>
              </a:solidFill>
              <a:latin typeface="Euphemia" panose="020B0503040102020104" pitchFamily="34" charset="0"/>
            </a:endParaRPr>
          </a:p>
          <a:p>
            <a:pPr marL="68580" indent="0" fontAlgn="auto">
              <a:buFont typeface="Wingdings 3" pitchFamily="18" charset="2"/>
              <a:buNone/>
              <a:defRPr/>
            </a:pPr>
            <a:r>
              <a:rPr lang="en-US" dirty="0">
                <a:solidFill>
                  <a:schemeClr val="tx2"/>
                </a:solidFill>
                <a:latin typeface="Euphemia" panose="020B0503040102020104" pitchFamily="34" charset="0"/>
              </a:rPr>
              <a:t>To determine a majority to be elected at the primary, divide 445 by the number of seats to be filled (3). The resulting number (148.3) is divided by two (74.15) and rounded up to the next whole number (75). As a result, John Smith and Mary Johnson would be declared elected, and Jane Doe and Fred Jackson would move to the General Election ballot to determine the winner by a majority vote. If more candidates than there are offices to be filled received 75 votes or more, the top three vote getters would be declared the winners. If none of the candidates receive a majority of votes cast, the top two vote getters equal to the number of vacant seats advance to the General Election (Smith, Johnson, Doe, Jackson, Springer, and Hancock – Mansfield would be out).</a:t>
            </a:r>
          </a:p>
          <a:p>
            <a:pPr lvl="1"/>
            <a:endParaRPr lang="en-US" sz="1400" dirty="0">
              <a:solidFill>
                <a:srgbClr val="164B4F"/>
              </a:solidFill>
              <a:latin typeface="Euphemia"/>
            </a:endParaRPr>
          </a:p>
        </p:txBody>
      </p:sp>
    </p:spTree>
    <p:extLst>
      <p:ext uri="{BB962C8B-B14F-4D97-AF65-F5344CB8AC3E}">
        <p14:creationId xmlns:p14="http://schemas.microsoft.com/office/powerpoint/2010/main" val="415834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Topics covered include:</a:t>
            </a:r>
          </a:p>
        </p:txBody>
      </p:sp>
      <p:sp>
        <p:nvSpPr>
          <p:cNvPr id="14" name="Content Placeholder 13"/>
          <p:cNvSpPr>
            <a:spLocks noGrp="1"/>
          </p:cNvSpPr>
          <p:nvPr>
            <p:ph idx="1"/>
          </p:nvPr>
        </p:nvSpPr>
        <p:spPr>
          <a:xfrm>
            <a:off x="1674812" y="1828800"/>
            <a:ext cx="9601200" cy="4114800"/>
          </a:xfrm>
        </p:spPr>
        <p:txBody>
          <a:bodyPr>
            <a:normAutofit lnSpcReduction="10000"/>
          </a:bodyPr>
          <a:lstStyle/>
          <a:p>
            <a:r>
              <a:rPr lang="en-US" dirty="0"/>
              <a:t>Election Tips</a:t>
            </a:r>
          </a:p>
          <a:p>
            <a:r>
              <a:rPr lang="en-US" dirty="0"/>
              <a:t>Types of Elections</a:t>
            </a:r>
          </a:p>
          <a:p>
            <a:r>
              <a:rPr lang="en-US" dirty="0"/>
              <a:t>Candidate and Committee Packets</a:t>
            </a:r>
          </a:p>
          <a:p>
            <a:r>
              <a:rPr lang="en-US" dirty="0"/>
              <a:t>Receipt of Candidate Petitions and Related Documents</a:t>
            </a:r>
          </a:p>
          <a:p>
            <a:r>
              <a:rPr lang="en-US" dirty="0"/>
              <a:t>Election Calendar</a:t>
            </a:r>
          </a:p>
          <a:p>
            <a:r>
              <a:rPr lang="en-US" dirty="0"/>
              <a:t>Election Canvass</a:t>
            </a:r>
          </a:p>
          <a:p>
            <a:r>
              <a:rPr lang="en-US" dirty="0"/>
              <a:t>Calculating Petition Signature Requirements</a:t>
            </a:r>
          </a:p>
          <a:p>
            <a:r>
              <a:rPr lang="en-US" dirty="0"/>
              <a:t>Resources</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533400"/>
            <a:ext cx="9601200" cy="838200"/>
          </a:xfrm>
        </p:spPr>
        <p:txBody>
          <a:bodyPr>
            <a:normAutofit fontScale="90000"/>
          </a:bodyPr>
          <a:lstStyle/>
          <a:p>
            <a:r>
              <a:rPr lang="en-US" dirty="0"/>
              <a:t>Election Calendar (continued): </a:t>
            </a:r>
            <a:br>
              <a:rPr lang="en-US" dirty="0"/>
            </a:br>
            <a:endParaRPr lang="en-US" dirty="0"/>
          </a:p>
        </p:txBody>
      </p:sp>
      <p:sp>
        <p:nvSpPr>
          <p:cNvPr id="3" name="Rectangle 2">
            <a:extLst>
              <a:ext uri="{FF2B5EF4-FFF2-40B4-BE49-F238E27FC236}">
                <a16:creationId xmlns:a16="http://schemas.microsoft.com/office/drawing/2014/main" id="{3ADD0288-A6BE-4735-B349-AA7AA3E5A4DA}"/>
              </a:ext>
            </a:extLst>
          </p:cNvPr>
          <p:cNvSpPr/>
          <p:nvPr/>
        </p:nvSpPr>
        <p:spPr>
          <a:xfrm>
            <a:off x="1522412" y="1066800"/>
            <a:ext cx="9372600" cy="523220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srgbClr val="164B4F"/>
              </a:solidFill>
              <a:effectLst/>
              <a:uLnTx/>
              <a:uFillTx/>
              <a:latin typeface="Euphemia"/>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2400" b="1" u="sng" dirty="0">
                <a:solidFill>
                  <a:srgbClr val="164B4F"/>
                </a:solidFill>
                <a:latin typeface="Euphemia"/>
              </a:rPr>
              <a:t>September 17</a:t>
            </a:r>
            <a:r>
              <a:rPr kumimoji="0" lang="en-US" sz="2400" b="1" i="0" u="sng" strike="noStrike" kern="1200" cap="none" spc="0" normalizeH="0" baseline="0" noProof="0" dirty="0">
                <a:ln>
                  <a:noFill/>
                </a:ln>
                <a:solidFill>
                  <a:srgbClr val="164B4F"/>
                </a:solidFill>
                <a:effectLst/>
                <a:uLnTx/>
                <a:uFillTx/>
                <a:latin typeface="Euphemia"/>
                <a:ea typeface="+mn-ea"/>
                <a:cs typeface="+mn-cs"/>
              </a:rPr>
              <a:t>, 2018</a:t>
            </a:r>
            <a:r>
              <a:rPr kumimoji="0" lang="en-US" sz="2400" b="0" i="0" u="none" strike="noStrike" kern="1200" cap="none" spc="0" normalizeH="0" baseline="0" noProof="0" dirty="0">
                <a:ln>
                  <a:noFill/>
                </a:ln>
                <a:solidFill>
                  <a:srgbClr val="164B4F"/>
                </a:solidFill>
                <a:effectLst/>
                <a:uLnTx/>
                <a:uFillTx/>
                <a:latin typeface="Euphemia"/>
                <a:ea typeface="+mn-ea"/>
                <a:cs typeface="+mn-cs"/>
              </a:rPr>
              <a:t>:  </a:t>
            </a:r>
          </a:p>
          <a:p>
            <a:pPr marL="708660" lvl="1" indent="-342900">
              <a:buFont typeface="Arial" panose="020B0604020202020204" pitchFamily="34" charset="0"/>
              <a:buChar char="•"/>
              <a:defRPr/>
            </a:pPr>
            <a:r>
              <a:rPr lang="en-US" sz="2400" dirty="0">
                <a:solidFill>
                  <a:srgbClr val="164B4F"/>
                </a:solidFill>
                <a:latin typeface="Euphemia"/>
              </a:rPr>
              <a:t>Council meets to Canvass Primary Election</a:t>
            </a:r>
          </a:p>
          <a:p>
            <a:pPr marL="1082675" lvl="2" indent="-342900">
              <a:buFont typeface="Wingdings" panose="05000000000000000000" pitchFamily="2" charset="2"/>
              <a:buChar char="ü"/>
              <a:defRPr/>
            </a:pPr>
            <a:r>
              <a:rPr lang="en-US" sz="2400" dirty="0">
                <a:solidFill>
                  <a:srgbClr val="164B4F"/>
                </a:solidFill>
                <a:latin typeface="Euphemia"/>
              </a:rPr>
              <a:t>Resolution in English and Spanish</a:t>
            </a:r>
          </a:p>
          <a:p>
            <a:pPr marL="1082675" lvl="2" indent="-342900">
              <a:buFont typeface="Wingdings" panose="05000000000000000000" pitchFamily="2" charset="2"/>
              <a:buChar char="ü"/>
              <a:defRPr/>
            </a:pPr>
            <a:r>
              <a:rPr lang="en-US" sz="2400" dirty="0">
                <a:solidFill>
                  <a:srgbClr val="164B4F"/>
                </a:solidFill>
                <a:latin typeface="Euphemia"/>
              </a:rPr>
              <a:t>The number of ballots cast in each city or town precinct</a:t>
            </a:r>
          </a:p>
          <a:p>
            <a:pPr marL="1082675" lvl="2" indent="-342900">
              <a:buFont typeface="Wingdings" panose="05000000000000000000" pitchFamily="2" charset="2"/>
              <a:buChar char="ü"/>
              <a:defRPr/>
            </a:pPr>
            <a:r>
              <a:rPr lang="en-US" sz="2400" dirty="0">
                <a:solidFill>
                  <a:srgbClr val="164B4F"/>
                </a:solidFill>
                <a:latin typeface="Euphemia"/>
              </a:rPr>
              <a:t>The titles of the offices voted for and the name of each person voted for to fill the offices</a:t>
            </a:r>
          </a:p>
          <a:p>
            <a:pPr marL="1082675" lvl="2" indent="-342900">
              <a:buFont typeface="Wingdings" panose="05000000000000000000" pitchFamily="2" charset="2"/>
              <a:buChar char="ü"/>
              <a:defRPr/>
            </a:pPr>
            <a:r>
              <a:rPr lang="en-US" sz="2400" dirty="0">
                <a:solidFill>
                  <a:srgbClr val="164B4F"/>
                </a:solidFill>
                <a:latin typeface="Euphemia"/>
              </a:rPr>
              <a:t>Numbers and brief title of each proposed charter amendment and each initiated or referred measure</a:t>
            </a:r>
          </a:p>
          <a:p>
            <a:pPr marL="1082675" lvl="2" indent="-342900">
              <a:buFont typeface="Wingdings" panose="05000000000000000000" pitchFamily="2" charset="2"/>
              <a:buChar char="ü"/>
              <a:defRPr/>
            </a:pPr>
            <a:r>
              <a:rPr lang="en-US" sz="2400" dirty="0">
                <a:solidFill>
                  <a:srgbClr val="164B4F"/>
                </a:solidFill>
              </a:rPr>
              <a:t>Summary of the number of votes cast in each precinct for each candidate or measure</a:t>
            </a:r>
          </a:p>
          <a:p>
            <a:pPr marL="1082675" lvl="2" indent="-342900">
              <a:buFont typeface="Wingdings" panose="05000000000000000000" pitchFamily="2" charset="2"/>
              <a:buChar char="ü"/>
              <a:defRPr/>
            </a:pPr>
            <a:r>
              <a:rPr lang="en-US" sz="2400" dirty="0">
                <a:solidFill>
                  <a:srgbClr val="164B4F"/>
                </a:solidFill>
                <a:latin typeface="Euphemia"/>
              </a:rPr>
              <a:t>Precinct group detail of the number of rejected ballots</a:t>
            </a:r>
          </a:p>
          <a:p>
            <a:pPr marL="708660" lvl="1" indent="-342900">
              <a:buFont typeface="Arial" panose="020B0604020202020204" pitchFamily="34" charset="0"/>
              <a:buChar char="•"/>
              <a:defRPr/>
            </a:pPr>
            <a:r>
              <a:rPr lang="en-US" sz="2400" dirty="0">
                <a:solidFill>
                  <a:srgbClr val="164B4F"/>
                </a:solidFill>
                <a:latin typeface="Euphemia"/>
              </a:rPr>
              <a:t>Issue Certificates of Nomination and/or Election</a:t>
            </a:r>
          </a:p>
          <a:p>
            <a:pPr marL="708660" lvl="1" indent="-342900">
              <a:buFont typeface="Arial" panose="020B0604020202020204" pitchFamily="34" charset="0"/>
              <a:buChar char="•"/>
              <a:defRPr/>
            </a:pPr>
            <a:r>
              <a:rPr lang="en-US" sz="2400" dirty="0">
                <a:solidFill>
                  <a:srgbClr val="164B4F"/>
                </a:solidFill>
                <a:latin typeface="Euphemia"/>
              </a:rPr>
              <a:t>Optional:  Record with County and Publish in Newspaper</a:t>
            </a:r>
          </a:p>
          <a:p>
            <a:pPr marL="365760" lvl="1">
              <a:defRPr/>
            </a:pPr>
            <a:endParaRPr lang="en-US" sz="1400" dirty="0">
              <a:solidFill>
                <a:srgbClr val="164B4F"/>
              </a:solidFill>
              <a:latin typeface="Euphemia"/>
            </a:endParaRPr>
          </a:p>
        </p:txBody>
      </p:sp>
    </p:spTree>
    <p:extLst>
      <p:ext uri="{BB962C8B-B14F-4D97-AF65-F5344CB8AC3E}">
        <p14:creationId xmlns:p14="http://schemas.microsoft.com/office/powerpoint/2010/main" val="93216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812600"/>
          </a:xfrm>
        </p:spPr>
        <p:txBody>
          <a:bodyPr>
            <a:normAutofit fontScale="90000"/>
          </a:bodyPr>
          <a:lstStyle/>
          <a:p>
            <a:r>
              <a:rPr lang="en-US" dirty="0"/>
              <a:t>Election Calendar (continued): </a:t>
            </a:r>
            <a:br>
              <a:rPr lang="en-US" dirty="0"/>
            </a:br>
            <a:endParaRPr lang="en-US" dirty="0"/>
          </a:p>
        </p:txBody>
      </p:sp>
      <p:sp>
        <p:nvSpPr>
          <p:cNvPr id="3" name="Rectangle 2">
            <a:extLst>
              <a:ext uri="{FF2B5EF4-FFF2-40B4-BE49-F238E27FC236}">
                <a16:creationId xmlns:a16="http://schemas.microsoft.com/office/drawing/2014/main" id="{3ADD0288-A6BE-4735-B349-AA7AA3E5A4DA}"/>
              </a:ext>
            </a:extLst>
          </p:cNvPr>
          <p:cNvSpPr/>
          <p:nvPr/>
        </p:nvSpPr>
        <p:spPr>
          <a:xfrm>
            <a:off x="2105575" y="914400"/>
            <a:ext cx="8408437" cy="553997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u="sng" dirty="0">
              <a:solidFill>
                <a:srgbClr val="164B4F"/>
              </a:solidFill>
              <a:latin typeface="Euphemia"/>
            </a:endParaRPr>
          </a:p>
          <a:p>
            <a:pPr lvl="0">
              <a:defRPr/>
            </a:pPr>
            <a:r>
              <a:rPr lang="en-US" sz="2400" b="1" u="sng" dirty="0">
                <a:solidFill>
                  <a:srgbClr val="164B4F"/>
                </a:solidFill>
              </a:rPr>
              <a:t>September 21, 2018</a:t>
            </a:r>
            <a:r>
              <a:rPr lang="en-US" sz="2400" dirty="0">
                <a:solidFill>
                  <a:srgbClr val="164B4F"/>
                </a:solidFill>
              </a:rPr>
              <a:t>:  </a:t>
            </a:r>
          </a:p>
          <a:p>
            <a:pPr marL="708660" lvl="1" indent="-342900">
              <a:buFont typeface="Arial" panose="020B0604020202020204" pitchFamily="34" charset="0"/>
              <a:buChar char="•"/>
              <a:defRPr/>
            </a:pPr>
            <a:r>
              <a:rPr lang="en-US" sz="2400" dirty="0">
                <a:solidFill>
                  <a:srgbClr val="164B4F"/>
                </a:solidFill>
              </a:rPr>
              <a:t>Mail proof of sample ballot to candidates (suggest sending via email and </a:t>
            </a:r>
            <a:r>
              <a:rPr lang="en-US" sz="2400" b="1" i="1" dirty="0">
                <a:solidFill>
                  <a:srgbClr val="FF0000"/>
                </a:solidFill>
              </a:rPr>
              <a:t>requiring</a:t>
            </a:r>
            <a:r>
              <a:rPr lang="en-US" sz="2400" dirty="0">
                <a:solidFill>
                  <a:srgbClr val="164B4F"/>
                </a:solidFill>
              </a:rPr>
              <a:t> confirming response)</a:t>
            </a:r>
            <a:endParaRPr lang="en-US" sz="20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a:ln>
                <a:noFill/>
              </a:ln>
              <a:solidFill>
                <a:srgbClr val="164B4F"/>
              </a:solidFill>
              <a:effectLst/>
              <a:uLnTx/>
              <a:uFillTx/>
              <a:latin typeface="Euphemia"/>
              <a:ea typeface="+mn-ea"/>
              <a:cs typeface="+mn-cs"/>
            </a:endParaRPr>
          </a:p>
          <a:p>
            <a:pPr lvl="0">
              <a:defRPr/>
            </a:pPr>
            <a:r>
              <a:rPr lang="en-US" sz="2400" b="1" u="sng" dirty="0">
                <a:solidFill>
                  <a:srgbClr val="164B4F"/>
                </a:solidFill>
              </a:rPr>
              <a:t>September 27, 2018</a:t>
            </a:r>
            <a:r>
              <a:rPr lang="en-US" sz="2400" dirty="0">
                <a:solidFill>
                  <a:srgbClr val="164B4F"/>
                </a:solidFill>
              </a:rPr>
              <a:t>:  </a:t>
            </a:r>
            <a:endParaRPr lang="en-US" sz="2400" b="1" u="sng" dirty="0">
              <a:solidFill>
                <a:srgbClr val="164B4F"/>
              </a:solidFill>
            </a:endParaRPr>
          </a:p>
          <a:p>
            <a:pPr marL="708660" lvl="1" indent="-342900">
              <a:buFont typeface="Arial" panose="020B0604020202020204" pitchFamily="34" charset="0"/>
              <a:buChar char="•"/>
              <a:defRPr/>
            </a:pPr>
            <a:r>
              <a:rPr lang="en-US" sz="2400" dirty="0">
                <a:solidFill>
                  <a:srgbClr val="164B4F"/>
                </a:solidFill>
              </a:rPr>
              <a:t>Nomination papers from write-in candidates due </a:t>
            </a:r>
            <a:endParaRPr lang="en-US" sz="1400" dirty="0">
              <a:solidFill>
                <a:srgbClr val="164B4F"/>
              </a:solidFill>
            </a:endParaRPr>
          </a:p>
          <a:p>
            <a:pPr marL="0" lvl="1">
              <a:defRPr/>
            </a:pPr>
            <a:endParaRPr lang="en-US" sz="1200" b="1" u="sng" dirty="0">
              <a:solidFill>
                <a:srgbClr val="164B4F"/>
              </a:solidFill>
            </a:endParaRPr>
          </a:p>
          <a:p>
            <a:pPr marL="0" lvl="1">
              <a:defRPr/>
            </a:pPr>
            <a:r>
              <a:rPr lang="en-US" sz="2400" b="1" u="sng" dirty="0">
                <a:solidFill>
                  <a:srgbClr val="164B4F"/>
                </a:solidFill>
              </a:rPr>
              <a:t>October 5, 2018</a:t>
            </a:r>
            <a:r>
              <a:rPr lang="en-US" sz="2400" dirty="0">
                <a:solidFill>
                  <a:srgbClr val="164B4F"/>
                </a:solidFill>
              </a:rPr>
              <a:t>:  </a:t>
            </a:r>
          </a:p>
          <a:p>
            <a:pPr marL="708660" lvl="1" indent="-342900">
              <a:buFont typeface="Arial" panose="020B0604020202020204" pitchFamily="34" charset="0"/>
              <a:buChar char="•"/>
            </a:pPr>
            <a:r>
              <a:rPr lang="en-US" sz="2400" dirty="0">
                <a:solidFill>
                  <a:srgbClr val="164B4F"/>
                </a:solidFill>
              </a:rPr>
              <a:t>Post notice sample ballots available</a:t>
            </a:r>
            <a:r>
              <a:rPr lang="en-US" sz="2000" dirty="0">
                <a:solidFill>
                  <a:srgbClr val="164B4F"/>
                </a:solidFill>
              </a:rPr>
              <a:t> </a:t>
            </a:r>
            <a:r>
              <a:rPr lang="en-US" sz="2000" b="1" dirty="0">
                <a:solidFill>
                  <a:srgbClr val="FF0000"/>
                </a:solidFill>
              </a:rPr>
              <a:t>30 days prior to election </a:t>
            </a:r>
          </a:p>
          <a:p>
            <a:pPr marL="365760" lvl="1"/>
            <a:endParaRPr lang="en-US" sz="1200" b="1" u="sng" dirty="0">
              <a:solidFill>
                <a:srgbClr val="FF0000"/>
              </a:solidFill>
              <a:latin typeface="Euphemia"/>
            </a:endParaRPr>
          </a:p>
          <a:p>
            <a:pPr marL="0" lvl="1"/>
            <a:r>
              <a:rPr kumimoji="0" lang="en-US" sz="2400" b="1" i="0" u="sng" strike="noStrike" kern="1200" cap="none" spc="0" normalizeH="0" baseline="0" noProof="0" dirty="0">
                <a:ln>
                  <a:noFill/>
                </a:ln>
                <a:solidFill>
                  <a:srgbClr val="164B4F"/>
                </a:solidFill>
                <a:effectLst/>
                <a:uLnTx/>
                <a:uFillTx/>
                <a:latin typeface="Euphemia"/>
                <a:ea typeface="+mn-ea"/>
                <a:cs typeface="+mn-cs"/>
              </a:rPr>
              <a:t>October 9, 2018</a:t>
            </a:r>
            <a:r>
              <a:rPr kumimoji="0" lang="en-US" sz="2400" b="0" i="0" u="none" strike="noStrike" kern="1200" cap="none" spc="0" normalizeH="0" baseline="0" noProof="0" dirty="0">
                <a:ln>
                  <a:noFill/>
                </a:ln>
                <a:solidFill>
                  <a:srgbClr val="164B4F"/>
                </a:solidFill>
                <a:effectLst/>
                <a:uLnTx/>
                <a:uFillTx/>
                <a:latin typeface="Euphemia"/>
                <a:ea typeface="+mn-ea"/>
                <a:cs typeface="+mn-cs"/>
              </a:rPr>
              <a:t>:  </a:t>
            </a:r>
          </a:p>
          <a:p>
            <a:pPr marL="708660" lvl="1" indent="-342900">
              <a:buFont typeface="Arial" panose="020B0604020202020204" pitchFamily="34" charset="0"/>
              <a:buChar char="•"/>
              <a:defRPr/>
            </a:pPr>
            <a:r>
              <a:rPr lang="en-US" sz="2400" dirty="0">
                <a:solidFill>
                  <a:srgbClr val="164B4F"/>
                </a:solidFill>
                <a:latin typeface="Euphemia"/>
              </a:rPr>
              <a:t>County voter registration closes (General)</a:t>
            </a:r>
          </a:p>
          <a:p>
            <a:pPr lvl="1"/>
            <a:endParaRPr lang="en-US" sz="1200" dirty="0">
              <a:solidFill>
                <a:srgbClr val="164B4F"/>
              </a:solidFill>
              <a:latin typeface="Euphemia"/>
            </a:endParaRPr>
          </a:p>
          <a:p>
            <a:pPr marL="0" lvl="1"/>
            <a:r>
              <a:rPr lang="en-US" sz="2400" b="1" u="sng" dirty="0">
                <a:solidFill>
                  <a:srgbClr val="164B4F"/>
                </a:solidFill>
              </a:rPr>
              <a:t>October 10, 2018</a:t>
            </a:r>
            <a:r>
              <a:rPr lang="en-US" sz="2400" dirty="0">
                <a:solidFill>
                  <a:srgbClr val="164B4F"/>
                </a:solidFill>
              </a:rPr>
              <a:t>:  </a:t>
            </a:r>
          </a:p>
          <a:p>
            <a:pPr marL="708660" lvl="1" indent="-342900">
              <a:buFont typeface="Arial" panose="020B0604020202020204" pitchFamily="34" charset="0"/>
              <a:buChar char="•"/>
              <a:defRPr/>
            </a:pPr>
            <a:r>
              <a:rPr lang="en-US" sz="2400" dirty="0">
                <a:solidFill>
                  <a:srgbClr val="164B4F"/>
                </a:solidFill>
              </a:rPr>
              <a:t>Begin distribution of early ballots</a:t>
            </a:r>
            <a:endParaRPr lang="en-US" sz="2400" dirty="0">
              <a:solidFill>
                <a:srgbClr val="164B4F"/>
              </a:solidFill>
              <a:latin typeface="Euphemia"/>
            </a:endParaRPr>
          </a:p>
          <a:p>
            <a:pPr marL="365760" marR="0" lvl="1"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164B4F"/>
              </a:solidFill>
              <a:effectLst/>
              <a:uLnTx/>
              <a:uFillTx/>
              <a:latin typeface="Euphemia"/>
              <a:ea typeface="+mn-ea"/>
              <a:cs typeface="+mn-cs"/>
            </a:endParaRPr>
          </a:p>
        </p:txBody>
      </p:sp>
      <p:sp>
        <p:nvSpPr>
          <p:cNvPr id="4" name="Star: 5 Points 3">
            <a:extLst>
              <a:ext uri="{FF2B5EF4-FFF2-40B4-BE49-F238E27FC236}">
                <a16:creationId xmlns:a16="http://schemas.microsoft.com/office/drawing/2014/main" id="{18559835-C909-499D-AD5E-22318EDA44E8}"/>
              </a:ext>
            </a:extLst>
          </p:cNvPr>
          <p:cNvSpPr/>
          <p:nvPr/>
        </p:nvSpPr>
        <p:spPr>
          <a:xfrm>
            <a:off x="1370012" y="2209800"/>
            <a:ext cx="659364" cy="55418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03765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066800"/>
          </a:xfrm>
        </p:spPr>
        <p:txBody>
          <a:bodyPr>
            <a:normAutofit fontScale="90000"/>
          </a:bodyPr>
          <a:lstStyle/>
          <a:p>
            <a:r>
              <a:rPr lang="en-US" dirty="0"/>
              <a:t>Election Calendar (continued): </a:t>
            </a:r>
            <a:br>
              <a:rPr lang="en-US" dirty="0"/>
            </a:br>
            <a:endParaRPr lang="en-US" dirty="0"/>
          </a:p>
        </p:txBody>
      </p:sp>
      <p:sp>
        <p:nvSpPr>
          <p:cNvPr id="3" name="Rectangle 2">
            <a:extLst>
              <a:ext uri="{FF2B5EF4-FFF2-40B4-BE49-F238E27FC236}">
                <a16:creationId xmlns:a16="http://schemas.microsoft.com/office/drawing/2014/main" id="{3ADD0288-A6BE-4735-B349-AA7AA3E5A4DA}"/>
              </a:ext>
            </a:extLst>
          </p:cNvPr>
          <p:cNvSpPr/>
          <p:nvPr/>
        </p:nvSpPr>
        <p:spPr>
          <a:xfrm>
            <a:off x="2132012" y="1295400"/>
            <a:ext cx="7315200" cy="4431983"/>
          </a:xfrm>
          <a:prstGeom prst="rect">
            <a:avLst/>
          </a:prstGeom>
        </p:spPr>
        <p:txBody>
          <a:bodyPr wrap="square">
            <a:spAutoFit/>
          </a:bodyPr>
          <a:lstStyle/>
          <a:p>
            <a:pPr lvl="0">
              <a:defRPr/>
            </a:pPr>
            <a:r>
              <a:rPr lang="en-US" sz="2400" b="1" u="sng" dirty="0">
                <a:solidFill>
                  <a:srgbClr val="164B4F"/>
                </a:solidFill>
              </a:rPr>
              <a:t>October 15, 2018</a:t>
            </a:r>
            <a:r>
              <a:rPr lang="en-US" sz="2400" dirty="0">
                <a:solidFill>
                  <a:srgbClr val="164B4F"/>
                </a:solidFill>
              </a:rPr>
              <a:t>:  </a:t>
            </a:r>
          </a:p>
          <a:p>
            <a:pPr marL="708660" lvl="1" indent="-342900">
              <a:buFont typeface="Arial" panose="020B0604020202020204" pitchFamily="34" charset="0"/>
              <a:buChar char="•"/>
              <a:defRPr/>
            </a:pPr>
            <a:r>
              <a:rPr lang="en-US" sz="2400" dirty="0">
                <a:solidFill>
                  <a:srgbClr val="164B4F"/>
                </a:solidFill>
              </a:rPr>
              <a:t>3</a:t>
            </a:r>
            <a:r>
              <a:rPr lang="en-US" sz="2400" baseline="30000" dirty="0">
                <a:solidFill>
                  <a:srgbClr val="164B4F"/>
                </a:solidFill>
              </a:rPr>
              <a:t>rd</a:t>
            </a:r>
            <a:r>
              <a:rPr lang="en-US" sz="2400" dirty="0">
                <a:solidFill>
                  <a:srgbClr val="164B4F"/>
                </a:solidFill>
              </a:rPr>
              <a:t> </a:t>
            </a:r>
            <a:r>
              <a:rPr lang="en-US" sz="2400" dirty="0" err="1">
                <a:solidFill>
                  <a:srgbClr val="164B4F"/>
                </a:solidFill>
              </a:rPr>
              <a:t>Qtr</a:t>
            </a:r>
            <a:r>
              <a:rPr lang="en-US" sz="2400" dirty="0">
                <a:solidFill>
                  <a:srgbClr val="164B4F"/>
                </a:solidFill>
              </a:rPr>
              <a:t> campaign finance report due </a:t>
            </a:r>
          </a:p>
          <a:p>
            <a:pPr marL="365760" lvl="1">
              <a:defRPr/>
            </a:pPr>
            <a:r>
              <a:rPr lang="en-US" sz="2400" dirty="0">
                <a:solidFill>
                  <a:srgbClr val="164B4F"/>
                </a:solidFill>
              </a:rPr>
              <a:t>  (Aug 12 – Sept 30, 2018)</a:t>
            </a:r>
          </a:p>
          <a:p>
            <a:pPr lvl="0">
              <a:defRPr/>
            </a:pPr>
            <a:endParaRPr lang="en-US" sz="1400" b="1" u="sng" dirty="0">
              <a:solidFill>
                <a:srgbClr val="164B4F"/>
              </a:solidFill>
            </a:endParaRPr>
          </a:p>
          <a:p>
            <a:pPr lvl="0">
              <a:defRPr/>
            </a:pPr>
            <a:r>
              <a:rPr lang="en-US" sz="2400" b="1" u="sng" dirty="0">
                <a:solidFill>
                  <a:srgbClr val="164B4F"/>
                </a:solidFill>
              </a:rPr>
              <a:t>October 26, 2018</a:t>
            </a:r>
            <a:r>
              <a:rPr lang="en-US" sz="2400" dirty="0">
                <a:solidFill>
                  <a:srgbClr val="164B4F"/>
                </a:solidFill>
              </a:rPr>
              <a:t>:  </a:t>
            </a:r>
            <a:endParaRPr lang="en-US" sz="2400" b="1" u="sng" dirty="0">
              <a:solidFill>
                <a:srgbClr val="164B4F"/>
              </a:solidFill>
            </a:endParaRPr>
          </a:p>
          <a:p>
            <a:pPr marL="708660" lvl="1" indent="-342900">
              <a:buFont typeface="Arial" panose="020B0604020202020204" pitchFamily="34" charset="0"/>
              <a:buChar char="•"/>
              <a:defRPr/>
            </a:pPr>
            <a:r>
              <a:rPr lang="en-US" sz="2400" dirty="0">
                <a:solidFill>
                  <a:srgbClr val="164B4F"/>
                </a:solidFill>
              </a:rPr>
              <a:t>Appoint and send letters to election boards</a:t>
            </a:r>
          </a:p>
          <a:p>
            <a:pPr marL="708660" lvl="1" indent="-342900">
              <a:buFont typeface="Arial" panose="020B0604020202020204" pitchFamily="34" charset="0"/>
              <a:buChar char="•"/>
              <a:defRPr/>
            </a:pPr>
            <a:r>
              <a:rPr lang="en-US" sz="2400" dirty="0">
                <a:solidFill>
                  <a:srgbClr val="164B4F"/>
                </a:solidFill>
              </a:rPr>
              <a:t>Last day for voters to apply for early mail ballot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164B4F"/>
              </a:solidFill>
              <a:effectLst/>
              <a:uLnTx/>
              <a:uFillTx/>
              <a:latin typeface="Euphemia"/>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2400" b="1" u="sng" dirty="0">
                <a:solidFill>
                  <a:srgbClr val="164B4F"/>
                </a:solidFill>
                <a:latin typeface="Euphemia"/>
              </a:rPr>
              <a:t>October 29, 2018</a:t>
            </a:r>
            <a:r>
              <a:rPr lang="en-US" sz="2400" dirty="0">
                <a:solidFill>
                  <a:srgbClr val="164B4F"/>
                </a:solidFill>
                <a:latin typeface="Euphemia"/>
              </a:rPr>
              <a:t>:  </a:t>
            </a:r>
          </a:p>
          <a:p>
            <a:pPr marL="708660" lvl="1" indent="-342900">
              <a:buFont typeface="Arial" panose="020B0604020202020204" pitchFamily="34" charset="0"/>
              <a:buChar char="•"/>
              <a:defRPr/>
            </a:pPr>
            <a:r>
              <a:rPr lang="en-US" sz="2400" dirty="0">
                <a:solidFill>
                  <a:srgbClr val="164B4F"/>
                </a:solidFill>
                <a:latin typeface="Euphemia"/>
              </a:rPr>
              <a:t>Pre-general campaign finance reports due (Oct 1 – Oct 20, 2018)</a:t>
            </a:r>
          </a:p>
          <a:p>
            <a:pPr marL="365760" marR="0" lvl="0" algn="l" defTabSz="914400" rtl="0" eaLnBrk="1" fontAlgn="auto" latinLnBrk="0" hangingPunct="1">
              <a:lnSpc>
                <a:spcPct val="100000"/>
              </a:lnSpc>
              <a:spcBef>
                <a:spcPts val="0"/>
              </a:spcBef>
              <a:spcAft>
                <a:spcPts val="0"/>
              </a:spcAft>
              <a:buClrTx/>
              <a:buSzTx/>
              <a:tabLst/>
              <a:defRPr/>
            </a:pPr>
            <a:endParaRPr lang="en-US" sz="1400" dirty="0">
              <a:solidFill>
                <a:srgbClr val="164B4F"/>
              </a:solidFill>
              <a:latin typeface="Euphemia"/>
            </a:endParaRPr>
          </a:p>
        </p:txBody>
      </p:sp>
    </p:spTree>
    <p:extLst>
      <p:ext uri="{BB962C8B-B14F-4D97-AF65-F5344CB8AC3E}">
        <p14:creationId xmlns:p14="http://schemas.microsoft.com/office/powerpoint/2010/main" val="237253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066800"/>
          </a:xfrm>
        </p:spPr>
        <p:txBody>
          <a:bodyPr>
            <a:normAutofit fontScale="90000"/>
          </a:bodyPr>
          <a:lstStyle/>
          <a:p>
            <a:r>
              <a:rPr lang="en-US" dirty="0"/>
              <a:t>Election Calendar (continued): </a:t>
            </a:r>
            <a:br>
              <a:rPr lang="en-US" dirty="0"/>
            </a:br>
            <a:endParaRPr lang="en-US" dirty="0"/>
          </a:p>
        </p:txBody>
      </p:sp>
      <p:sp>
        <p:nvSpPr>
          <p:cNvPr id="3" name="Rectangle 2">
            <a:extLst>
              <a:ext uri="{FF2B5EF4-FFF2-40B4-BE49-F238E27FC236}">
                <a16:creationId xmlns:a16="http://schemas.microsoft.com/office/drawing/2014/main" id="{3ADD0288-A6BE-4735-B349-AA7AA3E5A4DA}"/>
              </a:ext>
            </a:extLst>
          </p:cNvPr>
          <p:cNvSpPr/>
          <p:nvPr/>
        </p:nvSpPr>
        <p:spPr>
          <a:xfrm>
            <a:off x="1751012" y="1160821"/>
            <a:ext cx="8382000" cy="4585871"/>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endParaRPr lang="en-US" sz="2400" b="1" u="sng" dirty="0">
              <a:solidFill>
                <a:srgbClr val="FF0000"/>
              </a:solidFill>
              <a:latin typeface="Euphemia"/>
            </a:endParaRPr>
          </a:p>
          <a:p>
            <a:pPr marR="0" lvl="0" algn="l" defTabSz="914400" rtl="0" eaLnBrk="1" fontAlgn="auto" latinLnBrk="0" hangingPunct="1">
              <a:lnSpc>
                <a:spcPct val="100000"/>
              </a:lnSpc>
              <a:spcBef>
                <a:spcPts val="0"/>
              </a:spcBef>
              <a:spcAft>
                <a:spcPts val="0"/>
              </a:spcAft>
              <a:buClrTx/>
              <a:buSzTx/>
              <a:tabLst/>
              <a:defRPr/>
            </a:pPr>
            <a:r>
              <a:rPr lang="en-US" sz="2400" b="1" u="sng" dirty="0">
                <a:solidFill>
                  <a:srgbClr val="FF0000"/>
                </a:solidFill>
                <a:latin typeface="Euphemia"/>
              </a:rPr>
              <a:t>November 6</a:t>
            </a:r>
            <a:r>
              <a:rPr kumimoji="0" lang="en-US" sz="2400" b="1" i="0" u="sng" strike="noStrike" kern="1200" cap="none" spc="0" normalizeH="0" baseline="0" noProof="0" dirty="0">
                <a:ln>
                  <a:noFill/>
                </a:ln>
                <a:solidFill>
                  <a:srgbClr val="FF0000"/>
                </a:solidFill>
                <a:effectLst/>
                <a:uLnTx/>
                <a:uFillTx/>
                <a:latin typeface="Euphemia"/>
                <a:ea typeface="+mn-ea"/>
                <a:cs typeface="+mn-cs"/>
              </a:rPr>
              <a:t>, 2018</a:t>
            </a:r>
            <a:r>
              <a:rPr lang="en-US" sz="2400" b="1" u="sng" dirty="0">
                <a:solidFill>
                  <a:srgbClr val="FF0000"/>
                </a:solidFill>
                <a:latin typeface="Euphemia"/>
              </a:rPr>
              <a:t> - General Election Day</a:t>
            </a:r>
          </a:p>
          <a:p>
            <a:pPr lvl="1"/>
            <a:endParaRPr lang="en-US" sz="1400" dirty="0">
              <a:solidFill>
                <a:srgbClr val="164B4F"/>
              </a:solidFill>
              <a:latin typeface="Euphemia"/>
            </a:endParaRPr>
          </a:p>
          <a:p>
            <a:pPr marR="0" lvl="0" algn="l" defTabSz="914400" rtl="0" eaLnBrk="1" fontAlgn="auto" latinLnBrk="0" hangingPunct="1">
              <a:lnSpc>
                <a:spcPct val="100000"/>
              </a:lnSpc>
              <a:spcBef>
                <a:spcPts val="0"/>
              </a:spcBef>
              <a:spcAft>
                <a:spcPts val="0"/>
              </a:spcAft>
              <a:buClrTx/>
              <a:buSzTx/>
              <a:tabLst/>
              <a:defRPr/>
            </a:pPr>
            <a:r>
              <a:rPr lang="en-US" sz="2400" b="1" u="sng" dirty="0">
                <a:solidFill>
                  <a:srgbClr val="164B4F"/>
                </a:solidFill>
                <a:latin typeface="Euphemia"/>
              </a:rPr>
              <a:t>November 26, 2018</a:t>
            </a:r>
            <a:r>
              <a:rPr lang="en-US" sz="2400" dirty="0">
                <a:solidFill>
                  <a:srgbClr val="164B4F"/>
                </a:solidFill>
                <a:latin typeface="Euphemia"/>
              </a:rPr>
              <a:t>:  </a:t>
            </a:r>
          </a:p>
          <a:p>
            <a:pPr marL="708660" lvl="1" indent="-342900">
              <a:buFont typeface="Arial" panose="020B0604020202020204" pitchFamily="34" charset="0"/>
              <a:buChar char="•"/>
              <a:defRPr/>
            </a:pPr>
            <a:r>
              <a:rPr lang="en-US" sz="2400" dirty="0">
                <a:solidFill>
                  <a:srgbClr val="164B4F"/>
                </a:solidFill>
                <a:latin typeface="Euphemia"/>
              </a:rPr>
              <a:t>Last day for Council to canvass General Election (may be different if held in conjunction with a bond election)</a:t>
            </a:r>
          </a:p>
          <a:p>
            <a:pPr marL="1165860" lvl="2" indent="-342900">
              <a:buFont typeface="Wingdings" panose="05000000000000000000" pitchFamily="2" charset="2"/>
              <a:buChar char="Ø"/>
              <a:defRPr/>
            </a:pPr>
            <a:r>
              <a:rPr lang="en-US" sz="2400" dirty="0">
                <a:solidFill>
                  <a:srgbClr val="164B4F"/>
                </a:solidFill>
                <a:latin typeface="Euphemia"/>
              </a:rPr>
              <a:t>What if the results are not ready???</a:t>
            </a:r>
          </a:p>
          <a:p>
            <a:pPr marL="708660" lvl="1" indent="-342900">
              <a:buFont typeface="Arial" panose="020B0604020202020204" pitchFamily="34" charset="0"/>
              <a:buChar char="•"/>
              <a:defRPr/>
            </a:pPr>
            <a:r>
              <a:rPr lang="en-US" sz="2400" dirty="0">
                <a:solidFill>
                  <a:srgbClr val="164B4F"/>
                </a:solidFill>
                <a:latin typeface="Euphemia"/>
              </a:rPr>
              <a:t>Issue Certificates of Election</a:t>
            </a:r>
          </a:p>
          <a:p>
            <a:pPr marL="70866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400" dirty="0">
              <a:solidFill>
                <a:srgbClr val="164B4F"/>
              </a:solidFill>
              <a:latin typeface="Euphemia"/>
            </a:endParaRPr>
          </a:p>
          <a:p>
            <a:pPr marR="0" lvl="0" algn="l" defTabSz="914400" rtl="0" eaLnBrk="1" fontAlgn="auto" latinLnBrk="0" hangingPunct="1">
              <a:lnSpc>
                <a:spcPct val="100000"/>
              </a:lnSpc>
              <a:spcBef>
                <a:spcPts val="0"/>
              </a:spcBef>
              <a:spcAft>
                <a:spcPts val="0"/>
              </a:spcAft>
              <a:buClrTx/>
              <a:buSzTx/>
              <a:tabLst/>
              <a:defRPr/>
            </a:pPr>
            <a:r>
              <a:rPr lang="en-US" sz="2400" b="1" u="sng" dirty="0">
                <a:solidFill>
                  <a:srgbClr val="164B4F"/>
                </a:solidFill>
                <a:latin typeface="Euphemia"/>
              </a:rPr>
              <a:t>January 15, 2019</a:t>
            </a:r>
            <a:r>
              <a:rPr kumimoji="0" lang="en-US" sz="2400" i="0" strike="noStrike" kern="1200" cap="none" spc="0" normalizeH="0" baseline="0" noProof="0" dirty="0">
                <a:ln>
                  <a:noFill/>
                </a:ln>
                <a:solidFill>
                  <a:srgbClr val="164B4F"/>
                </a:solidFill>
                <a:effectLst/>
                <a:uLnTx/>
                <a:uFillTx/>
                <a:latin typeface="Euphemia"/>
                <a:ea typeface="+mn-ea"/>
                <a:cs typeface="+mn-cs"/>
              </a:rPr>
              <a:t>:  </a:t>
            </a:r>
            <a:endParaRPr kumimoji="0" lang="en-US" sz="2400" b="1" i="0" u="sng" strike="noStrike" kern="1200" cap="none" spc="0" normalizeH="0" baseline="0" noProof="0" dirty="0">
              <a:ln>
                <a:noFill/>
              </a:ln>
              <a:solidFill>
                <a:srgbClr val="164B4F"/>
              </a:solidFill>
              <a:effectLst/>
              <a:uLnTx/>
              <a:uFillTx/>
              <a:latin typeface="Euphemia"/>
              <a:ea typeface="+mn-ea"/>
              <a:cs typeface="+mn-cs"/>
            </a:endParaRPr>
          </a:p>
          <a:p>
            <a:pPr marL="70866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164B4F"/>
                </a:solidFill>
                <a:latin typeface="Euphemia"/>
              </a:rPr>
              <a:t>4</a:t>
            </a:r>
            <a:r>
              <a:rPr lang="en-US" sz="2400" baseline="30000" dirty="0">
                <a:solidFill>
                  <a:srgbClr val="164B4F"/>
                </a:solidFill>
                <a:latin typeface="Euphemia"/>
              </a:rPr>
              <a:t>th</a:t>
            </a:r>
            <a:r>
              <a:rPr lang="en-US" sz="2400" dirty="0">
                <a:solidFill>
                  <a:srgbClr val="164B4F"/>
                </a:solidFill>
                <a:latin typeface="Euphemia"/>
              </a:rPr>
              <a:t> </a:t>
            </a:r>
            <a:r>
              <a:rPr lang="en-US" sz="2400" dirty="0" err="1">
                <a:solidFill>
                  <a:srgbClr val="164B4F"/>
                </a:solidFill>
                <a:latin typeface="Euphemia"/>
              </a:rPr>
              <a:t>Qtr</a:t>
            </a:r>
            <a:r>
              <a:rPr lang="en-US" sz="2400" dirty="0">
                <a:solidFill>
                  <a:srgbClr val="164B4F"/>
                </a:solidFill>
                <a:latin typeface="Euphemia"/>
              </a:rPr>
              <a:t> 2018 campaign finance reports due (Oct 21 – Dec 31, 2018)</a:t>
            </a:r>
            <a:endParaRPr kumimoji="0" lang="en-US" sz="1400" b="0" i="0" u="none" strike="noStrike" kern="1200" cap="none" spc="0" normalizeH="0" baseline="0" noProof="0" dirty="0">
              <a:ln>
                <a:noFill/>
              </a:ln>
              <a:solidFill>
                <a:srgbClr val="164B4F"/>
              </a:solidFill>
              <a:effectLst/>
              <a:uLnTx/>
              <a:uFillTx/>
              <a:latin typeface="Euphemia"/>
              <a:ea typeface="+mn-ea"/>
              <a:cs typeface="+mn-cs"/>
            </a:endParaRPr>
          </a:p>
        </p:txBody>
      </p:sp>
    </p:spTree>
    <p:extLst>
      <p:ext uri="{BB962C8B-B14F-4D97-AF65-F5344CB8AC3E}">
        <p14:creationId xmlns:p14="http://schemas.microsoft.com/office/powerpoint/2010/main" val="65558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920A-6E22-4CD9-B978-4AD19970B50D}"/>
              </a:ext>
            </a:extLst>
          </p:cNvPr>
          <p:cNvSpPr>
            <a:spLocks noGrp="1"/>
          </p:cNvSpPr>
          <p:nvPr>
            <p:ph type="title"/>
          </p:nvPr>
        </p:nvSpPr>
        <p:spPr/>
        <p:txBody>
          <a:bodyPr/>
          <a:lstStyle/>
          <a:p>
            <a:r>
              <a:rPr lang="en-US" b="1" dirty="0"/>
              <a:t>After the Election</a:t>
            </a:r>
          </a:p>
        </p:txBody>
      </p:sp>
      <p:sp>
        <p:nvSpPr>
          <p:cNvPr id="3" name="Content Placeholder 2">
            <a:extLst>
              <a:ext uri="{FF2B5EF4-FFF2-40B4-BE49-F238E27FC236}">
                <a16:creationId xmlns:a16="http://schemas.microsoft.com/office/drawing/2014/main" id="{B7D063ED-44E4-40D5-94A0-09CD971F0790}"/>
              </a:ext>
            </a:extLst>
          </p:cNvPr>
          <p:cNvSpPr>
            <a:spLocks noGrp="1"/>
          </p:cNvSpPr>
          <p:nvPr>
            <p:ph idx="1"/>
          </p:nvPr>
        </p:nvSpPr>
        <p:spPr/>
        <p:txBody>
          <a:bodyPr>
            <a:normAutofit/>
          </a:bodyPr>
          <a:lstStyle/>
          <a:p>
            <a:pPr marL="461963" indent="-466725">
              <a:buFont typeface="Wingdings" panose="05000000000000000000" pitchFamily="2" charset="2"/>
              <a:buChar char="Ø"/>
            </a:pPr>
            <a:r>
              <a:rPr lang="en-US" sz="2600" dirty="0"/>
              <a:t>Transition new Councilmembers</a:t>
            </a:r>
          </a:p>
          <a:p>
            <a:pPr marL="804863" lvl="1" indent="-347663">
              <a:buFont typeface="Wingdings" panose="05000000000000000000" pitchFamily="2" charset="2"/>
              <a:buChar char="ü"/>
            </a:pPr>
            <a:r>
              <a:rPr lang="en-US" sz="2200" dirty="0"/>
              <a:t>Provide Copy of Open Meeting Law</a:t>
            </a:r>
          </a:p>
          <a:p>
            <a:pPr marL="804863" lvl="1" indent="-347663">
              <a:buFont typeface="Wingdings" panose="05000000000000000000" pitchFamily="2" charset="2"/>
              <a:buChar char="ü"/>
            </a:pPr>
            <a:r>
              <a:rPr lang="en-US" sz="2200" dirty="0"/>
              <a:t>Oath of Office</a:t>
            </a:r>
          </a:p>
          <a:p>
            <a:pPr marL="461963" indent="-466725">
              <a:buFont typeface="Wingdings" panose="05000000000000000000" pitchFamily="2" charset="2"/>
              <a:buChar char="Ø"/>
            </a:pPr>
            <a:r>
              <a:rPr lang="en-US" sz="2600" dirty="0"/>
              <a:t>Calculate the signature requirements in advance of next election cycle for:</a:t>
            </a:r>
          </a:p>
          <a:p>
            <a:pPr marL="804863" lvl="1" indent="-347663">
              <a:buFont typeface="Wingdings" panose="05000000000000000000" pitchFamily="2" charset="2"/>
              <a:buChar char="ü"/>
            </a:pPr>
            <a:r>
              <a:rPr lang="en-US" sz="2200" dirty="0"/>
              <a:t>Candidate Elections</a:t>
            </a:r>
          </a:p>
          <a:p>
            <a:pPr marL="804863" lvl="1" indent="-347663">
              <a:buFont typeface="Wingdings" panose="05000000000000000000" pitchFamily="2" charset="2"/>
              <a:buChar char="ü"/>
            </a:pPr>
            <a:r>
              <a:rPr lang="en-US" sz="2200" dirty="0"/>
              <a:t>Initiative, Referendum, and Recall Elections</a:t>
            </a:r>
          </a:p>
          <a:p>
            <a:pPr marL="461963" lvl="1" indent="-466725">
              <a:spcBef>
                <a:spcPts val="1600"/>
              </a:spcBef>
              <a:buFont typeface="Wingdings" panose="05000000000000000000" pitchFamily="2" charset="2"/>
              <a:buChar char="Ø"/>
            </a:pPr>
            <a:r>
              <a:rPr lang="en-US" sz="2600" dirty="0"/>
              <a:t>Prepare Initiative, Referendum, and Recall Packets</a:t>
            </a:r>
          </a:p>
          <a:p>
            <a:pPr marL="461963" indent="-466725">
              <a:buFont typeface="Wingdings" panose="05000000000000000000" pitchFamily="2" charset="2"/>
              <a:buChar char="Ø"/>
            </a:pPr>
            <a:r>
              <a:rPr lang="en-US" sz="2600" dirty="0"/>
              <a:t>Take a break – you deserve it! </a:t>
            </a:r>
          </a:p>
        </p:txBody>
      </p:sp>
    </p:spTree>
    <p:extLst>
      <p:ext uri="{BB962C8B-B14F-4D97-AF65-F5344CB8AC3E}">
        <p14:creationId xmlns:p14="http://schemas.microsoft.com/office/powerpoint/2010/main" val="103966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199C-9E11-4209-83E5-95CB72B12190}"/>
              </a:ext>
            </a:extLst>
          </p:cNvPr>
          <p:cNvSpPr>
            <a:spLocks noGrp="1"/>
          </p:cNvSpPr>
          <p:nvPr>
            <p:ph type="title"/>
          </p:nvPr>
        </p:nvSpPr>
        <p:spPr>
          <a:xfrm>
            <a:off x="1293813" y="457200"/>
            <a:ext cx="9448799" cy="1066800"/>
          </a:xfrm>
        </p:spPr>
        <p:txBody>
          <a:bodyPr>
            <a:normAutofit fontScale="90000"/>
          </a:bodyPr>
          <a:lstStyle/>
          <a:p>
            <a:pPr algn="ctr"/>
            <a:r>
              <a:rPr lang="en-US" b="1" dirty="0">
                <a:solidFill>
                  <a:schemeClr val="tx2"/>
                </a:solidFill>
              </a:rPr>
              <a:t>Calculating Nomination Petition </a:t>
            </a:r>
            <a:br>
              <a:rPr lang="en-US" b="1" dirty="0">
                <a:solidFill>
                  <a:schemeClr val="tx2"/>
                </a:solidFill>
              </a:rPr>
            </a:br>
            <a:r>
              <a:rPr lang="en-US" b="1" dirty="0">
                <a:solidFill>
                  <a:schemeClr val="tx2"/>
                </a:solidFill>
              </a:rPr>
              <a:t>signature requirement</a:t>
            </a:r>
            <a:br>
              <a:rPr lang="en-US" sz="2400" b="1" cap="all" dirty="0">
                <a:solidFill>
                  <a:schemeClr val="tx2"/>
                </a:solidFill>
              </a:rPr>
            </a:br>
            <a:endParaRPr lang="en-US" b="1" cap="all" dirty="0">
              <a:solidFill>
                <a:schemeClr val="tx2"/>
              </a:solidFill>
            </a:endParaRPr>
          </a:p>
        </p:txBody>
      </p:sp>
      <p:sp>
        <p:nvSpPr>
          <p:cNvPr id="3" name="Rectangle 2">
            <a:extLst>
              <a:ext uri="{FF2B5EF4-FFF2-40B4-BE49-F238E27FC236}">
                <a16:creationId xmlns:a16="http://schemas.microsoft.com/office/drawing/2014/main" id="{3D8A5837-D7E3-4A5D-8C11-6E5B824A2C97}"/>
              </a:ext>
            </a:extLst>
          </p:cNvPr>
          <p:cNvSpPr/>
          <p:nvPr/>
        </p:nvSpPr>
        <p:spPr>
          <a:xfrm>
            <a:off x="1522412" y="1295400"/>
            <a:ext cx="9448799" cy="5386090"/>
          </a:xfrm>
          <a:prstGeom prst="rect">
            <a:avLst/>
          </a:prstGeom>
        </p:spPr>
        <p:txBody>
          <a:bodyPr wrap="square">
            <a:spAutoFit/>
          </a:bodyPr>
          <a:lstStyle/>
          <a:p>
            <a:pPr marL="68580" indent="0" fontAlgn="auto">
              <a:spcAft>
                <a:spcPts val="0"/>
              </a:spcAft>
              <a:buFont typeface="Wingdings 3" panose="05040102010807070707" pitchFamily="18" charset="2"/>
              <a:buNone/>
              <a:defRPr/>
            </a:pPr>
            <a:r>
              <a:rPr lang="en-US" sz="2400" b="1" i="1" u="sng" dirty="0">
                <a:solidFill>
                  <a:schemeClr val="tx2"/>
                </a:solidFill>
              </a:rPr>
              <a:t>For Cities With Directly Elected Mayor</a:t>
            </a:r>
          </a:p>
          <a:p>
            <a:pPr marL="68580" indent="0" fontAlgn="auto">
              <a:spcAft>
                <a:spcPts val="0"/>
              </a:spcAft>
              <a:buFont typeface="Wingdings 3" panose="05040102010807070707" pitchFamily="18" charset="2"/>
              <a:buNone/>
              <a:defRPr/>
            </a:pPr>
            <a:endParaRPr lang="en-US" sz="1400" dirty="0">
              <a:solidFill>
                <a:schemeClr val="tx2"/>
              </a:solidFill>
            </a:endParaRPr>
          </a:p>
          <a:p>
            <a:pPr marL="68580" indent="0" fontAlgn="auto">
              <a:spcAft>
                <a:spcPts val="0"/>
              </a:spcAft>
              <a:buFont typeface="Wingdings 3" panose="05040102010807070707" pitchFamily="18" charset="2"/>
              <a:buNone/>
              <a:defRPr/>
            </a:pPr>
            <a:r>
              <a:rPr lang="en-US" sz="2400" b="1" dirty="0">
                <a:solidFill>
                  <a:schemeClr val="tx2"/>
                </a:solidFill>
              </a:rPr>
              <a:t>For Mayor and Council elected at large</a:t>
            </a:r>
          </a:p>
          <a:p>
            <a:pPr marL="411480" indent="-342900" fontAlgn="auto">
              <a:spcAft>
                <a:spcPts val="0"/>
              </a:spcAft>
              <a:buFont typeface="Arial" panose="020B0604020202020204" pitchFamily="34" charset="0"/>
              <a:buChar char="•"/>
              <a:defRPr/>
            </a:pPr>
            <a:r>
              <a:rPr lang="en-US" sz="2400" dirty="0">
                <a:solidFill>
                  <a:schemeClr val="tx2"/>
                </a:solidFill>
              </a:rPr>
              <a:t>At least 5% and not more than 10% of the </a:t>
            </a:r>
            <a:r>
              <a:rPr lang="en-US" sz="2400" u="sng" dirty="0">
                <a:solidFill>
                  <a:schemeClr val="tx2"/>
                </a:solidFill>
              </a:rPr>
              <a:t>total votes cast in the City</a:t>
            </a:r>
            <a:r>
              <a:rPr lang="en-US" sz="2400" dirty="0">
                <a:solidFill>
                  <a:schemeClr val="tx2"/>
                </a:solidFill>
              </a:rPr>
              <a:t> for </a:t>
            </a:r>
            <a:r>
              <a:rPr lang="en-US" sz="2400" b="1" dirty="0">
                <a:solidFill>
                  <a:schemeClr val="tx2"/>
                </a:solidFill>
              </a:rPr>
              <a:t>MAYOR</a:t>
            </a:r>
            <a:r>
              <a:rPr lang="en-US" sz="2400" dirty="0">
                <a:solidFill>
                  <a:schemeClr val="tx2"/>
                </a:solidFill>
              </a:rPr>
              <a:t> in the last preceding election</a:t>
            </a:r>
          </a:p>
          <a:p>
            <a:pPr marL="68580" indent="0" fontAlgn="auto">
              <a:spcAft>
                <a:spcPts val="0"/>
              </a:spcAft>
              <a:buFont typeface="Wingdings 3" panose="05040102010807070707" pitchFamily="18" charset="2"/>
              <a:buNone/>
              <a:defRPr/>
            </a:pPr>
            <a:endParaRPr lang="en-US" sz="1400" dirty="0">
              <a:solidFill>
                <a:schemeClr val="tx2"/>
              </a:solidFill>
            </a:endParaRPr>
          </a:p>
          <a:p>
            <a:pPr marL="68580" indent="0" fontAlgn="auto">
              <a:spcAft>
                <a:spcPts val="0"/>
              </a:spcAft>
              <a:buFont typeface="Wingdings 3" panose="05040102010807070707" pitchFamily="18" charset="2"/>
              <a:buNone/>
              <a:defRPr/>
            </a:pPr>
            <a:r>
              <a:rPr lang="en-US" sz="2400" b="1" dirty="0">
                <a:solidFill>
                  <a:schemeClr val="tx2"/>
                </a:solidFill>
              </a:rPr>
              <a:t>For Council district elections</a:t>
            </a:r>
          </a:p>
          <a:p>
            <a:pPr marL="411480" indent="-342900" fontAlgn="auto">
              <a:spcAft>
                <a:spcPts val="0"/>
              </a:spcAft>
              <a:buFont typeface="Arial" panose="020B0604020202020204" pitchFamily="34" charset="0"/>
              <a:buChar char="•"/>
              <a:defRPr/>
            </a:pPr>
            <a:r>
              <a:rPr lang="en-US" sz="2400" dirty="0">
                <a:solidFill>
                  <a:schemeClr val="tx2"/>
                </a:solidFill>
              </a:rPr>
              <a:t>At least 5% and not more than 10% of the </a:t>
            </a:r>
            <a:r>
              <a:rPr lang="en-US" sz="2400" u="sng" dirty="0">
                <a:solidFill>
                  <a:schemeClr val="tx2"/>
                </a:solidFill>
              </a:rPr>
              <a:t>total votes cast in the District </a:t>
            </a:r>
            <a:r>
              <a:rPr lang="en-US" sz="2400" dirty="0">
                <a:solidFill>
                  <a:schemeClr val="tx2"/>
                </a:solidFill>
              </a:rPr>
              <a:t>for </a:t>
            </a:r>
            <a:r>
              <a:rPr lang="en-US" sz="2400" b="1" dirty="0">
                <a:solidFill>
                  <a:schemeClr val="tx2"/>
                </a:solidFill>
              </a:rPr>
              <a:t>MAYOR</a:t>
            </a:r>
            <a:r>
              <a:rPr lang="en-US" sz="2400" dirty="0">
                <a:solidFill>
                  <a:schemeClr val="tx2"/>
                </a:solidFill>
              </a:rPr>
              <a:t> in the last preceding election</a:t>
            </a:r>
          </a:p>
          <a:p>
            <a:pPr indent="-274320" fontAlgn="auto">
              <a:spcAft>
                <a:spcPts val="0"/>
              </a:spcAft>
              <a:defRPr/>
            </a:pPr>
            <a:endParaRPr lang="en-US" sz="1400" dirty="0">
              <a:solidFill>
                <a:schemeClr val="tx2"/>
              </a:solidFill>
            </a:endParaRPr>
          </a:p>
          <a:p>
            <a:pPr marL="68580" indent="0" fontAlgn="auto">
              <a:spcAft>
                <a:spcPts val="0"/>
              </a:spcAft>
              <a:buFont typeface="Wingdings 3" panose="05040102010807070707" pitchFamily="18" charset="2"/>
              <a:buNone/>
              <a:defRPr/>
            </a:pPr>
            <a:r>
              <a:rPr lang="en-US" sz="2400" dirty="0">
                <a:solidFill>
                  <a:schemeClr val="tx2"/>
                </a:solidFill>
              </a:rPr>
              <a:t>Add the votes cast for the candidates for the office of mayor including qualified write-ins at the last election and calculate percentage.</a:t>
            </a:r>
          </a:p>
          <a:p>
            <a:pPr marL="68580" indent="0" fontAlgn="auto">
              <a:spcAft>
                <a:spcPts val="0"/>
              </a:spcAft>
              <a:buFont typeface="Wingdings 3" panose="05040102010807070707" pitchFamily="18" charset="2"/>
              <a:buNone/>
              <a:defRPr/>
            </a:pPr>
            <a:endParaRPr lang="en-US" sz="1400" dirty="0">
              <a:solidFill>
                <a:schemeClr val="tx2"/>
              </a:solidFill>
            </a:endParaRPr>
          </a:p>
          <a:p>
            <a:pPr marL="68580" indent="0" fontAlgn="auto">
              <a:spcAft>
                <a:spcPts val="0"/>
              </a:spcAft>
              <a:buFont typeface="Wingdings 3" panose="05040102010807070707" pitchFamily="18" charset="2"/>
              <a:buNone/>
              <a:defRPr/>
            </a:pPr>
            <a:r>
              <a:rPr lang="en-US" sz="2400" dirty="0">
                <a:solidFill>
                  <a:schemeClr val="tx2"/>
                </a:solidFill>
              </a:rPr>
              <a:t>If mayor was not elected at last preceding election, use last calculation – don’t forget to consult with your attorney.</a:t>
            </a:r>
          </a:p>
        </p:txBody>
      </p:sp>
    </p:spTree>
    <p:extLst>
      <p:ext uri="{BB962C8B-B14F-4D97-AF65-F5344CB8AC3E}">
        <p14:creationId xmlns:p14="http://schemas.microsoft.com/office/powerpoint/2010/main" val="44824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199C-9E11-4209-83E5-95CB72B12190}"/>
              </a:ext>
            </a:extLst>
          </p:cNvPr>
          <p:cNvSpPr>
            <a:spLocks noGrp="1"/>
          </p:cNvSpPr>
          <p:nvPr>
            <p:ph type="title"/>
          </p:nvPr>
        </p:nvSpPr>
        <p:spPr>
          <a:xfrm>
            <a:off x="1293812" y="152400"/>
            <a:ext cx="9448799" cy="1066800"/>
          </a:xfrm>
        </p:spPr>
        <p:txBody>
          <a:bodyPr>
            <a:normAutofit fontScale="90000"/>
          </a:bodyPr>
          <a:lstStyle/>
          <a:p>
            <a:pPr algn="ctr"/>
            <a:r>
              <a:rPr lang="en-US" b="1" dirty="0">
                <a:solidFill>
                  <a:schemeClr val="tx2"/>
                </a:solidFill>
              </a:rPr>
              <a:t>Calculating Nomination Petition </a:t>
            </a:r>
            <a:br>
              <a:rPr lang="en-US" b="1" dirty="0">
                <a:solidFill>
                  <a:schemeClr val="tx2"/>
                </a:solidFill>
              </a:rPr>
            </a:br>
            <a:r>
              <a:rPr lang="en-US" b="1" dirty="0">
                <a:solidFill>
                  <a:schemeClr val="tx2"/>
                </a:solidFill>
              </a:rPr>
              <a:t>signature requirement (Continued)</a:t>
            </a:r>
          </a:p>
        </p:txBody>
      </p:sp>
      <p:sp>
        <p:nvSpPr>
          <p:cNvPr id="3" name="Rectangle 2">
            <a:extLst>
              <a:ext uri="{FF2B5EF4-FFF2-40B4-BE49-F238E27FC236}">
                <a16:creationId xmlns:a16="http://schemas.microsoft.com/office/drawing/2014/main" id="{3D8A5837-D7E3-4A5D-8C11-6E5B824A2C97}"/>
              </a:ext>
            </a:extLst>
          </p:cNvPr>
          <p:cNvSpPr/>
          <p:nvPr/>
        </p:nvSpPr>
        <p:spPr>
          <a:xfrm>
            <a:off x="1827212" y="1676400"/>
            <a:ext cx="9448799" cy="4308872"/>
          </a:xfrm>
          <a:prstGeom prst="rect">
            <a:avLst/>
          </a:prstGeom>
        </p:spPr>
        <p:txBody>
          <a:bodyPr wrap="square">
            <a:spAutoFit/>
          </a:bodyPr>
          <a:lstStyle/>
          <a:p>
            <a:pPr marL="68263" indent="0">
              <a:buFont typeface="Wingdings 3" panose="05040102010807070707" pitchFamily="18" charset="2"/>
              <a:buNone/>
            </a:pPr>
            <a:r>
              <a:rPr lang="en-US" altLang="en-US" sz="2400" b="1" i="1" u="sng" dirty="0">
                <a:solidFill>
                  <a:schemeClr val="tx2"/>
                </a:solidFill>
                <a:latin typeface="Euphemia" panose="020B0503040102020104" pitchFamily="34" charset="0"/>
              </a:rPr>
              <a:t>For Cities Without a Directly Elected Mayor</a:t>
            </a:r>
          </a:p>
          <a:p>
            <a:pPr marL="68263" indent="0">
              <a:buFont typeface="Wingdings 3" panose="05040102010807070707" pitchFamily="18" charset="2"/>
              <a:buNone/>
            </a:pPr>
            <a:endParaRPr lang="en-US" altLang="en-US" sz="1400" b="1" dirty="0">
              <a:solidFill>
                <a:schemeClr val="tx2"/>
              </a:solidFill>
              <a:latin typeface="Euphemia" panose="020B0503040102020104" pitchFamily="34" charset="0"/>
            </a:endParaRPr>
          </a:p>
          <a:p>
            <a:pPr marL="411163" indent="-342900">
              <a:buFont typeface="Arial" panose="020B0604020202020204" pitchFamily="34" charset="0"/>
              <a:buChar char="•"/>
            </a:pPr>
            <a:r>
              <a:rPr lang="en-US" altLang="en-US" sz="2400" dirty="0">
                <a:solidFill>
                  <a:schemeClr val="tx2"/>
                </a:solidFill>
                <a:latin typeface="Euphemia" panose="020B0503040102020104" pitchFamily="34" charset="0"/>
              </a:rPr>
              <a:t>At least 5% and not more than 10% of vote cast in the City for the </a:t>
            </a:r>
            <a:r>
              <a:rPr lang="en-US" altLang="en-US" sz="2400" b="1" dirty="0">
                <a:solidFill>
                  <a:schemeClr val="tx2"/>
                </a:solidFill>
                <a:latin typeface="Euphemia" panose="020B0503040102020104" pitchFamily="34" charset="0"/>
              </a:rPr>
              <a:t>COUNCILMEMBER</a:t>
            </a:r>
            <a:r>
              <a:rPr lang="en-US" altLang="en-US" sz="2400" dirty="0">
                <a:solidFill>
                  <a:schemeClr val="tx2"/>
                </a:solidFill>
                <a:latin typeface="Euphemia" panose="020B0503040102020104" pitchFamily="34" charset="0"/>
              </a:rPr>
              <a:t> receiving the highest vote at the last preceding election.</a:t>
            </a:r>
          </a:p>
          <a:p>
            <a:pPr marL="68263" indent="0">
              <a:buFont typeface="Wingdings 3" panose="05040102010807070707" pitchFamily="18" charset="2"/>
              <a:buNone/>
            </a:pPr>
            <a:endParaRPr lang="en-US" altLang="en-US" dirty="0">
              <a:solidFill>
                <a:schemeClr val="tx2"/>
              </a:solidFill>
              <a:latin typeface="Euphemia" panose="020B0503040102020104" pitchFamily="34" charset="0"/>
            </a:endParaRPr>
          </a:p>
          <a:p>
            <a:pPr marL="68263" indent="0">
              <a:buFont typeface="Wingdings 3" panose="05040102010807070707" pitchFamily="18" charset="2"/>
              <a:buNone/>
            </a:pPr>
            <a:r>
              <a:rPr lang="en-US" altLang="en-US" sz="2400" i="1" u="sng" dirty="0">
                <a:solidFill>
                  <a:schemeClr val="tx2"/>
                </a:solidFill>
                <a:latin typeface="Euphemia" panose="020B0503040102020104" pitchFamily="34" charset="0"/>
              </a:rPr>
              <a:t>For Towns </a:t>
            </a:r>
          </a:p>
          <a:p>
            <a:pPr marL="68263" indent="0">
              <a:buFont typeface="Wingdings 3" panose="05040102010807070707" pitchFamily="18" charset="2"/>
              <a:buNone/>
            </a:pPr>
            <a:endParaRPr lang="en-US" altLang="en-US" sz="1000" b="1" dirty="0">
              <a:solidFill>
                <a:schemeClr val="tx2"/>
              </a:solidFill>
              <a:latin typeface="Euphemia" panose="020B0503040102020104" pitchFamily="34" charset="0"/>
            </a:endParaRPr>
          </a:p>
          <a:p>
            <a:pPr marL="411163" indent="-342900">
              <a:buFont typeface="Arial" panose="020B0604020202020204" pitchFamily="34" charset="0"/>
              <a:buChar char="•"/>
            </a:pPr>
            <a:r>
              <a:rPr lang="en-US" altLang="en-US" sz="2400" dirty="0">
                <a:solidFill>
                  <a:schemeClr val="tx2"/>
                </a:solidFill>
                <a:latin typeface="Euphemia" panose="020B0503040102020104" pitchFamily="34" charset="0"/>
              </a:rPr>
              <a:t>At least 5% and not more than 10% of vote cast in the Town for the </a:t>
            </a:r>
            <a:r>
              <a:rPr lang="en-US" altLang="en-US" sz="2400" b="1" dirty="0">
                <a:solidFill>
                  <a:schemeClr val="tx2"/>
                </a:solidFill>
                <a:latin typeface="Euphemia" panose="020B0503040102020104" pitchFamily="34" charset="0"/>
              </a:rPr>
              <a:t>COUNCILMEMBER</a:t>
            </a:r>
            <a:r>
              <a:rPr lang="en-US" altLang="en-US" sz="2400" dirty="0">
                <a:solidFill>
                  <a:schemeClr val="tx2"/>
                </a:solidFill>
                <a:latin typeface="Euphemia" panose="020B0503040102020104" pitchFamily="34" charset="0"/>
              </a:rPr>
              <a:t> receiving the highest vote at the last preceding election.</a:t>
            </a:r>
          </a:p>
          <a:p>
            <a:pPr marL="68263" indent="0">
              <a:buFont typeface="Wingdings 3" panose="05040102010807070707" pitchFamily="18" charset="2"/>
              <a:buNone/>
            </a:pPr>
            <a:endParaRPr lang="en-US" altLang="en-US" sz="1600" dirty="0">
              <a:solidFill>
                <a:schemeClr val="tx2"/>
              </a:solidFill>
              <a:latin typeface="Euphemia" panose="020B0503040102020104" pitchFamily="34" charset="0"/>
            </a:endParaRPr>
          </a:p>
          <a:p>
            <a:pPr marL="68580" indent="0" fontAlgn="auto">
              <a:spcAft>
                <a:spcPts val="0"/>
              </a:spcAft>
              <a:buFont typeface="Wingdings 3" panose="05040102010807070707" pitchFamily="18" charset="2"/>
              <a:buNone/>
              <a:defRPr/>
            </a:pPr>
            <a:endParaRPr lang="en-US" sz="2400" dirty="0">
              <a:solidFill>
                <a:schemeClr val="tx2"/>
              </a:solidFill>
            </a:endParaRPr>
          </a:p>
        </p:txBody>
      </p:sp>
    </p:spTree>
    <p:extLst>
      <p:ext uri="{BB962C8B-B14F-4D97-AF65-F5344CB8AC3E}">
        <p14:creationId xmlns:p14="http://schemas.microsoft.com/office/powerpoint/2010/main" val="27520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199C-9E11-4209-83E5-95CB72B12190}"/>
              </a:ext>
            </a:extLst>
          </p:cNvPr>
          <p:cNvSpPr>
            <a:spLocks noGrp="1"/>
          </p:cNvSpPr>
          <p:nvPr>
            <p:ph type="title"/>
          </p:nvPr>
        </p:nvSpPr>
        <p:spPr>
          <a:xfrm>
            <a:off x="1293813" y="152400"/>
            <a:ext cx="9296399" cy="1524000"/>
          </a:xfrm>
        </p:spPr>
        <p:txBody>
          <a:bodyPr>
            <a:normAutofit fontScale="90000"/>
          </a:bodyPr>
          <a:lstStyle/>
          <a:p>
            <a:pPr algn="ctr"/>
            <a:r>
              <a:rPr lang="en-US" b="1" dirty="0">
                <a:solidFill>
                  <a:schemeClr val="tx2"/>
                </a:solidFill>
              </a:rPr>
              <a:t>Calculation of signatures for initiative, referendum and recall petitions</a:t>
            </a:r>
            <a:br>
              <a:rPr lang="en-US" sz="2400" b="1" cap="all" dirty="0">
                <a:solidFill>
                  <a:schemeClr val="tx2"/>
                </a:solidFill>
              </a:rPr>
            </a:br>
            <a:endParaRPr lang="en-US" b="1" cap="all" dirty="0">
              <a:solidFill>
                <a:schemeClr val="tx2"/>
              </a:solidFill>
            </a:endParaRPr>
          </a:p>
        </p:txBody>
      </p:sp>
      <p:sp>
        <p:nvSpPr>
          <p:cNvPr id="3" name="Rectangle 2">
            <a:extLst>
              <a:ext uri="{FF2B5EF4-FFF2-40B4-BE49-F238E27FC236}">
                <a16:creationId xmlns:a16="http://schemas.microsoft.com/office/drawing/2014/main" id="{3D8A5837-D7E3-4A5D-8C11-6E5B824A2C97}"/>
              </a:ext>
            </a:extLst>
          </p:cNvPr>
          <p:cNvSpPr/>
          <p:nvPr/>
        </p:nvSpPr>
        <p:spPr>
          <a:xfrm>
            <a:off x="1446213" y="1628507"/>
            <a:ext cx="9448799" cy="3600986"/>
          </a:xfrm>
          <a:prstGeom prst="rect">
            <a:avLst/>
          </a:prstGeom>
        </p:spPr>
        <p:txBody>
          <a:bodyPr wrap="square">
            <a:spAutoFit/>
          </a:bodyPr>
          <a:lstStyle/>
          <a:p>
            <a:pPr marL="68263" indent="0">
              <a:buFont typeface="Wingdings 3" panose="05040102010807070707" pitchFamily="18" charset="2"/>
              <a:buNone/>
            </a:pPr>
            <a:r>
              <a:rPr lang="en-US" altLang="en-US" sz="2400" b="1" i="1" u="sng" dirty="0">
                <a:solidFill>
                  <a:schemeClr val="tx2"/>
                </a:solidFill>
                <a:latin typeface="+mj-lt"/>
              </a:rPr>
              <a:t>Initiatives and Referendums</a:t>
            </a:r>
          </a:p>
          <a:p>
            <a:pPr marL="68263" indent="0">
              <a:buFont typeface="Wingdings 3" panose="05040102010807070707" pitchFamily="18" charset="2"/>
              <a:buNone/>
            </a:pPr>
            <a:endParaRPr lang="en-US" altLang="en-US" sz="2400" b="1" dirty="0">
              <a:solidFill>
                <a:schemeClr val="tx2"/>
              </a:solidFill>
            </a:endParaRPr>
          </a:p>
          <a:p>
            <a:pPr marL="68263" indent="0">
              <a:buFont typeface="Wingdings 3" panose="05040102010807070707" pitchFamily="18" charset="2"/>
              <a:buNone/>
            </a:pPr>
            <a:r>
              <a:rPr lang="en-US" altLang="en-US" sz="2400" dirty="0">
                <a:solidFill>
                  <a:schemeClr val="tx2"/>
                </a:solidFill>
                <a:latin typeface="Euphemia" panose="020B0503040102020104" pitchFamily="34" charset="0"/>
              </a:rPr>
              <a:t>Total number of </a:t>
            </a:r>
            <a:r>
              <a:rPr lang="en-US" altLang="en-US" sz="2400" b="1" dirty="0">
                <a:solidFill>
                  <a:schemeClr val="tx2"/>
                </a:solidFill>
                <a:latin typeface="Euphemia" panose="020B0503040102020104" pitchFamily="34" charset="0"/>
              </a:rPr>
              <a:t>VALID BALLOTS CAST </a:t>
            </a:r>
            <a:r>
              <a:rPr lang="en-US" altLang="en-US" sz="2400" dirty="0">
                <a:solidFill>
                  <a:schemeClr val="tx2"/>
                </a:solidFill>
                <a:latin typeface="Euphemia" panose="020B0503040102020104" pitchFamily="34" charset="0"/>
              </a:rPr>
              <a:t>at the last city or town election where a mayor or at large councilmember was elected:</a:t>
            </a:r>
          </a:p>
          <a:p>
            <a:pPr marL="68263" indent="0">
              <a:buFont typeface="Wingdings 3" panose="05040102010807070707" pitchFamily="18" charset="2"/>
              <a:buNone/>
            </a:pPr>
            <a:endParaRPr lang="en-US" altLang="en-US" dirty="0">
              <a:solidFill>
                <a:schemeClr val="tx2"/>
              </a:solidFill>
              <a:latin typeface="Euphemia" panose="020B0503040102020104" pitchFamily="34" charset="0"/>
            </a:endParaRPr>
          </a:p>
          <a:p>
            <a:pPr marL="68263" indent="0">
              <a:buFont typeface="Wingdings 3" panose="05040102010807070707" pitchFamily="18" charset="2"/>
              <a:buNone/>
            </a:pPr>
            <a:r>
              <a:rPr lang="en-US" altLang="en-US" sz="2400" dirty="0">
                <a:solidFill>
                  <a:schemeClr val="tx2"/>
                </a:solidFill>
                <a:latin typeface="Euphemia" panose="020B0503040102020104" pitchFamily="34" charset="0"/>
              </a:rPr>
              <a:t>For initiatives, 15%; for referendum, 10%</a:t>
            </a:r>
          </a:p>
          <a:p>
            <a:pPr marL="68263" indent="0">
              <a:buFont typeface="Wingdings 3" panose="05040102010807070707" pitchFamily="18" charset="2"/>
              <a:buNone/>
            </a:pPr>
            <a:endParaRPr lang="en-US" altLang="en-US" dirty="0">
              <a:solidFill>
                <a:schemeClr val="tx2"/>
              </a:solidFill>
              <a:latin typeface="Euphemia" panose="020B0503040102020104" pitchFamily="34" charset="0"/>
            </a:endParaRPr>
          </a:p>
          <a:p>
            <a:pPr marL="68263" indent="0">
              <a:buFont typeface="Wingdings 3" panose="05040102010807070707" pitchFamily="18" charset="2"/>
              <a:buNone/>
            </a:pPr>
            <a:r>
              <a:rPr lang="en-US" altLang="en-US" sz="2400" dirty="0">
                <a:solidFill>
                  <a:schemeClr val="tx2"/>
                </a:solidFill>
                <a:highlight>
                  <a:srgbClr val="FF0000"/>
                </a:highlight>
                <a:latin typeface="Euphemia" panose="020B0503040102020104" pitchFamily="34" charset="0"/>
              </a:rPr>
              <a:t>State law allows local ordinance to use something other than valid ballots as the basis for the calculation (initiatives only).</a:t>
            </a:r>
          </a:p>
          <a:p>
            <a:pPr marL="68580" indent="0" fontAlgn="auto">
              <a:spcAft>
                <a:spcPts val="0"/>
              </a:spcAft>
              <a:buFont typeface="Wingdings 3" panose="05040102010807070707" pitchFamily="18" charset="2"/>
              <a:buNone/>
              <a:defRPr/>
            </a:pPr>
            <a:endParaRPr lang="en-US" sz="2400" dirty="0">
              <a:solidFill>
                <a:schemeClr val="tx2"/>
              </a:solidFill>
            </a:endParaRPr>
          </a:p>
        </p:txBody>
      </p:sp>
    </p:spTree>
    <p:extLst>
      <p:ext uri="{BB962C8B-B14F-4D97-AF65-F5344CB8AC3E}">
        <p14:creationId xmlns:p14="http://schemas.microsoft.com/office/powerpoint/2010/main" val="208275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199C-9E11-4209-83E5-95CB72B12190}"/>
              </a:ext>
            </a:extLst>
          </p:cNvPr>
          <p:cNvSpPr>
            <a:spLocks noGrp="1"/>
          </p:cNvSpPr>
          <p:nvPr>
            <p:ph type="title"/>
          </p:nvPr>
        </p:nvSpPr>
        <p:spPr>
          <a:xfrm>
            <a:off x="1293813" y="152400"/>
            <a:ext cx="9296399" cy="1524000"/>
          </a:xfrm>
        </p:spPr>
        <p:txBody>
          <a:bodyPr>
            <a:normAutofit fontScale="90000"/>
          </a:bodyPr>
          <a:lstStyle/>
          <a:p>
            <a:pPr algn="ctr"/>
            <a:r>
              <a:rPr lang="en-US" b="1" dirty="0">
                <a:solidFill>
                  <a:schemeClr val="tx2"/>
                </a:solidFill>
              </a:rPr>
              <a:t>Calculation of signatures for initiative, referendum and recall petitions (Cont’d)</a:t>
            </a:r>
            <a:br>
              <a:rPr lang="en-US" sz="2400" b="1" dirty="0">
                <a:solidFill>
                  <a:schemeClr val="tx2"/>
                </a:solidFill>
              </a:rPr>
            </a:br>
            <a:endParaRPr lang="en-US" b="1" dirty="0">
              <a:solidFill>
                <a:schemeClr val="tx2"/>
              </a:solidFill>
            </a:endParaRPr>
          </a:p>
        </p:txBody>
      </p:sp>
      <p:sp>
        <p:nvSpPr>
          <p:cNvPr id="3" name="Rectangle 2">
            <a:extLst>
              <a:ext uri="{FF2B5EF4-FFF2-40B4-BE49-F238E27FC236}">
                <a16:creationId xmlns:a16="http://schemas.microsoft.com/office/drawing/2014/main" id="{3D8A5837-D7E3-4A5D-8C11-6E5B824A2C97}"/>
              </a:ext>
            </a:extLst>
          </p:cNvPr>
          <p:cNvSpPr/>
          <p:nvPr/>
        </p:nvSpPr>
        <p:spPr>
          <a:xfrm>
            <a:off x="1446213" y="1447798"/>
            <a:ext cx="9448799" cy="5386090"/>
          </a:xfrm>
          <a:prstGeom prst="rect">
            <a:avLst/>
          </a:prstGeom>
        </p:spPr>
        <p:txBody>
          <a:bodyPr wrap="square">
            <a:spAutoFit/>
          </a:bodyPr>
          <a:lstStyle/>
          <a:p>
            <a:pPr marL="68263" indent="0">
              <a:buFont typeface="Wingdings 3" panose="05040102010807070707" pitchFamily="18" charset="2"/>
              <a:buNone/>
            </a:pPr>
            <a:r>
              <a:rPr lang="en-US" altLang="en-US" sz="2400" b="1" i="1" u="sng" dirty="0">
                <a:solidFill>
                  <a:schemeClr val="tx2"/>
                </a:solidFill>
                <a:latin typeface="+mj-lt"/>
              </a:rPr>
              <a:t>Recall Petitions*</a:t>
            </a:r>
          </a:p>
          <a:p>
            <a:pPr marL="68263" indent="0">
              <a:buFont typeface="Wingdings 3" panose="05040102010807070707" pitchFamily="18" charset="2"/>
              <a:buNone/>
            </a:pPr>
            <a:endParaRPr lang="en-US" altLang="en-US" sz="1200" dirty="0">
              <a:solidFill>
                <a:schemeClr val="tx2"/>
              </a:solidFill>
              <a:latin typeface="+mj-lt"/>
            </a:endParaRPr>
          </a:p>
          <a:p>
            <a:pPr marL="68263" indent="0">
              <a:buFont typeface="Wingdings 3" panose="05040102010807070707" pitchFamily="18" charset="2"/>
              <a:buNone/>
            </a:pPr>
            <a:r>
              <a:rPr lang="en-US" altLang="en-US" sz="2400" b="1" dirty="0">
                <a:solidFill>
                  <a:schemeClr val="tx2"/>
                </a:solidFill>
                <a:latin typeface="Euphemia" panose="020B0503040102020104" pitchFamily="34" charset="0"/>
              </a:rPr>
              <a:t>For Mayor or District Councilmember</a:t>
            </a:r>
          </a:p>
          <a:p>
            <a:pPr marL="68263" indent="0">
              <a:buFont typeface="Wingdings 3" panose="05040102010807070707" pitchFamily="18" charset="2"/>
              <a:buNone/>
            </a:pPr>
            <a:r>
              <a:rPr lang="en-US" altLang="en-US" sz="2400" dirty="0">
                <a:solidFill>
                  <a:schemeClr val="tx2"/>
                </a:solidFill>
                <a:latin typeface="Euphemia" panose="020B0503040102020104" pitchFamily="34" charset="0"/>
              </a:rPr>
              <a:t>Add actual votes cast for all candidates including qualified write-ins for the office at the last </a:t>
            </a:r>
            <a:r>
              <a:rPr lang="en-US" altLang="en-US" sz="2400" b="1" i="1" dirty="0">
                <a:solidFill>
                  <a:schemeClr val="tx2"/>
                </a:solidFill>
                <a:latin typeface="Euphemia" panose="020B0503040102020104" pitchFamily="34" charset="0"/>
              </a:rPr>
              <a:t>general election </a:t>
            </a:r>
            <a:r>
              <a:rPr lang="en-US" altLang="en-US" sz="2400" dirty="0">
                <a:solidFill>
                  <a:schemeClr val="tx2"/>
                </a:solidFill>
                <a:latin typeface="Euphemia" panose="020B0503040102020104" pitchFamily="34" charset="0"/>
              </a:rPr>
              <a:t>and multiply by 25%.</a:t>
            </a:r>
          </a:p>
          <a:p>
            <a:pPr marL="68263" indent="0">
              <a:buFont typeface="Wingdings 3" panose="05040102010807070707" pitchFamily="18" charset="2"/>
              <a:buNone/>
            </a:pPr>
            <a:endParaRPr lang="en-US" altLang="en-US" sz="2400" dirty="0">
              <a:solidFill>
                <a:schemeClr val="tx2"/>
              </a:solidFill>
              <a:latin typeface="Euphemia" panose="020B0503040102020104" pitchFamily="34" charset="0"/>
            </a:endParaRPr>
          </a:p>
          <a:p>
            <a:pPr marL="68263" indent="0">
              <a:buFont typeface="Wingdings 3" panose="05040102010807070707" pitchFamily="18" charset="2"/>
              <a:buNone/>
            </a:pPr>
            <a:r>
              <a:rPr lang="en-US" altLang="en-US" sz="2400" b="1" dirty="0">
                <a:solidFill>
                  <a:schemeClr val="tx2"/>
                </a:solidFill>
                <a:latin typeface="Euphemia" panose="020B0503040102020104" pitchFamily="34" charset="0"/>
              </a:rPr>
              <a:t>For at large Councilmember</a:t>
            </a:r>
          </a:p>
          <a:p>
            <a:pPr marL="68263" indent="0">
              <a:buFont typeface="Wingdings 3" panose="05040102010807070707" pitchFamily="18" charset="2"/>
              <a:buNone/>
            </a:pPr>
            <a:r>
              <a:rPr lang="en-US" altLang="en-US" sz="2400" dirty="0">
                <a:solidFill>
                  <a:schemeClr val="tx2"/>
                </a:solidFill>
                <a:latin typeface="Euphemia" panose="020B0503040102020104" pitchFamily="34" charset="0"/>
              </a:rPr>
              <a:t>Add actual votes cast for all council candidates including qualified write-ins at the last </a:t>
            </a:r>
            <a:r>
              <a:rPr lang="en-US" altLang="en-US" sz="2400" b="1" i="1" dirty="0">
                <a:solidFill>
                  <a:schemeClr val="tx2"/>
                </a:solidFill>
                <a:latin typeface="Euphemia" panose="020B0503040102020104" pitchFamily="34" charset="0"/>
              </a:rPr>
              <a:t>general election</a:t>
            </a:r>
            <a:r>
              <a:rPr lang="en-US" altLang="en-US" sz="2400" dirty="0">
                <a:solidFill>
                  <a:schemeClr val="tx2"/>
                </a:solidFill>
                <a:latin typeface="Euphemia" panose="020B0503040102020104" pitchFamily="34" charset="0"/>
              </a:rPr>
              <a:t>. Divide by the number of offices filled at that election and multiply the result by 25%.</a:t>
            </a:r>
          </a:p>
          <a:p>
            <a:pPr marL="68263" indent="0">
              <a:buFont typeface="Wingdings 3" panose="05040102010807070707" pitchFamily="18" charset="2"/>
              <a:buNone/>
            </a:pPr>
            <a:endParaRPr lang="en-US" altLang="en-US" sz="1400" dirty="0">
              <a:solidFill>
                <a:schemeClr val="tx2"/>
              </a:solidFill>
              <a:latin typeface="Euphemia" panose="020B0503040102020104" pitchFamily="34" charset="0"/>
            </a:endParaRPr>
          </a:p>
          <a:p>
            <a:pPr marL="284163" indent="-215900">
              <a:buFont typeface="Wingdings 3" panose="05040102010807070707" pitchFamily="18" charset="2"/>
              <a:buNone/>
            </a:pPr>
            <a:r>
              <a:rPr lang="en-US" altLang="en-US" sz="2400" dirty="0">
                <a:solidFill>
                  <a:schemeClr val="tx2"/>
                </a:solidFill>
                <a:latin typeface="Euphemia" panose="020B0503040102020104" pitchFamily="34" charset="0"/>
              </a:rPr>
              <a:t>* </a:t>
            </a:r>
            <a:r>
              <a:rPr lang="en-US" dirty="0"/>
              <a:t>Recall petitions may not be circulated against an officer until the officer has served six months of his or her first term, AZ Constitution, Article VIII, Pt 1, </a:t>
            </a:r>
            <a:r>
              <a:rPr lang="en-US" dirty="0" err="1"/>
              <a:t>Sec.5</a:t>
            </a:r>
            <a:r>
              <a:rPr lang="en-US" dirty="0"/>
              <a:t>.</a:t>
            </a:r>
            <a:endParaRPr lang="en-US" altLang="en-US" sz="2400" dirty="0">
              <a:solidFill>
                <a:schemeClr val="tx2"/>
              </a:solidFill>
              <a:latin typeface="Euphemia" panose="020B0503040102020104" pitchFamily="34" charset="0"/>
            </a:endParaRPr>
          </a:p>
          <a:p>
            <a:pPr marL="68580" indent="0" fontAlgn="auto">
              <a:spcAft>
                <a:spcPts val="0"/>
              </a:spcAft>
              <a:buFont typeface="Wingdings 3" panose="05040102010807070707" pitchFamily="18" charset="2"/>
              <a:buNone/>
              <a:defRPr/>
            </a:pPr>
            <a:endParaRPr lang="en-US" sz="2400" dirty="0">
              <a:solidFill>
                <a:schemeClr val="tx2"/>
              </a:solidFill>
            </a:endParaRPr>
          </a:p>
        </p:txBody>
      </p:sp>
    </p:spTree>
    <p:extLst>
      <p:ext uri="{BB962C8B-B14F-4D97-AF65-F5344CB8AC3E}">
        <p14:creationId xmlns:p14="http://schemas.microsoft.com/office/powerpoint/2010/main" val="29977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BEEC6A1-72F4-445E-85DE-4CBA86C07540}"/>
              </a:ext>
            </a:extLst>
          </p:cNvPr>
          <p:cNvSpPr>
            <a:spLocks noGrp="1"/>
          </p:cNvSpPr>
          <p:nvPr>
            <p:ph type="title"/>
          </p:nvPr>
        </p:nvSpPr>
        <p:spPr>
          <a:xfrm>
            <a:off x="1293812" y="152400"/>
            <a:ext cx="9601200" cy="1143000"/>
          </a:xfrm>
        </p:spPr>
        <p:txBody>
          <a:bodyPr/>
          <a:lstStyle/>
          <a:p>
            <a:pPr eaLnBrk="1" hangingPunct="1"/>
            <a:r>
              <a:rPr lang="en-US" altLang="en-US" b="1" dirty="0"/>
              <a:t>Signature Calculation</a:t>
            </a:r>
          </a:p>
        </p:txBody>
      </p:sp>
      <p:pic>
        <p:nvPicPr>
          <p:cNvPr id="7" name="Content Placeholder 6" descr="A screenshot of text&#10;&#10;Description generated with very high confidence">
            <a:extLst>
              <a:ext uri="{FF2B5EF4-FFF2-40B4-BE49-F238E27FC236}">
                <a16:creationId xmlns:a16="http://schemas.microsoft.com/office/drawing/2014/main" id="{17892D91-2B47-4DE5-A644-9314965DCC4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0412" y="1447800"/>
            <a:ext cx="3794414" cy="4910419"/>
          </a:xfrm>
        </p:spPr>
      </p:pic>
    </p:spTree>
    <p:extLst>
      <p:ext uri="{BB962C8B-B14F-4D97-AF65-F5344CB8AC3E}">
        <p14:creationId xmlns:p14="http://schemas.microsoft.com/office/powerpoint/2010/main" val="158543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Election Tips:</a:t>
            </a:r>
          </a:p>
        </p:txBody>
      </p:sp>
      <p:sp>
        <p:nvSpPr>
          <p:cNvPr id="14" name="Content Placeholder 13"/>
          <p:cNvSpPr>
            <a:spLocks noGrp="1"/>
          </p:cNvSpPr>
          <p:nvPr>
            <p:ph idx="1"/>
          </p:nvPr>
        </p:nvSpPr>
        <p:spPr>
          <a:xfrm>
            <a:off x="1293813" y="1752600"/>
            <a:ext cx="9601200" cy="4495800"/>
          </a:xfrm>
        </p:spPr>
        <p:txBody>
          <a:bodyPr>
            <a:normAutofit/>
          </a:bodyPr>
          <a:lstStyle/>
          <a:p>
            <a:r>
              <a:rPr lang="en-US" dirty="0"/>
              <a:t>Your Attorney is Your Best Friend</a:t>
            </a:r>
          </a:p>
          <a:p>
            <a:r>
              <a:rPr lang="en-US" dirty="0"/>
              <a:t>Don’t Shop For Advice</a:t>
            </a:r>
          </a:p>
          <a:p>
            <a:r>
              <a:rPr lang="en-US" dirty="0"/>
              <a:t>Deadlines – What do they </a:t>
            </a:r>
            <a:r>
              <a:rPr lang="en-US" i="1" dirty="0"/>
              <a:t>really </a:t>
            </a:r>
            <a:r>
              <a:rPr lang="en-US" dirty="0"/>
              <a:t>mean?</a:t>
            </a:r>
          </a:p>
          <a:p>
            <a:r>
              <a:rPr lang="en-US" dirty="0"/>
              <a:t>Bond Elections have Different Deadlines and Requirements – consult with a Bond Attorney (your new BFF), while keeping your attorney in the loop</a:t>
            </a:r>
          </a:p>
          <a:p>
            <a:r>
              <a:rPr lang="en-US" dirty="0"/>
              <a:t>Receipt and document</a:t>
            </a:r>
          </a:p>
          <a:p>
            <a:r>
              <a:rPr lang="en-US" dirty="0"/>
              <a:t>Don’t rely on what you did last time – double check the League Manual and State Statutes and touch base with your attorney </a:t>
            </a:r>
            <a:r>
              <a:rPr lang="en-US" b="1" i="1" dirty="0"/>
              <a:t>every time </a:t>
            </a:r>
            <a:r>
              <a:rPr lang="en-US" dirty="0"/>
              <a:t>you have an election</a:t>
            </a:r>
          </a:p>
          <a:p>
            <a:endParaRPr lang="en-US" dirty="0"/>
          </a:p>
        </p:txBody>
      </p:sp>
    </p:spTree>
    <p:extLst>
      <p:ext uri="{BB962C8B-B14F-4D97-AF65-F5344CB8AC3E}">
        <p14:creationId xmlns:p14="http://schemas.microsoft.com/office/powerpoint/2010/main" val="270512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6077D-BBFA-4B38-9C69-269DC469B2E6}"/>
              </a:ext>
            </a:extLst>
          </p:cNvPr>
          <p:cNvSpPr>
            <a:spLocks noGrp="1"/>
          </p:cNvSpPr>
          <p:nvPr>
            <p:ph type="title"/>
          </p:nvPr>
        </p:nvSpPr>
        <p:spPr/>
        <p:txBody>
          <a:bodyPr/>
          <a:lstStyle/>
          <a:p>
            <a:r>
              <a:rPr lang="en-US" b="1" dirty="0">
                <a:solidFill>
                  <a:schemeClr val="tx2"/>
                </a:solidFill>
              </a:rPr>
              <a:t>Resources</a:t>
            </a:r>
            <a:br>
              <a:rPr lang="en-US" dirty="0"/>
            </a:br>
            <a:endParaRPr lang="en-US" dirty="0"/>
          </a:p>
        </p:txBody>
      </p:sp>
      <p:sp>
        <p:nvSpPr>
          <p:cNvPr id="3" name="Content Placeholder 2">
            <a:extLst>
              <a:ext uri="{FF2B5EF4-FFF2-40B4-BE49-F238E27FC236}">
                <a16:creationId xmlns:a16="http://schemas.microsoft.com/office/drawing/2014/main" id="{E83A2337-1F58-4ECB-8003-B07651AD6572}"/>
              </a:ext>
            </a:extLst>
          </p:cNvPr>
          <p:cNvSpPr>
            <a:spLocks noGrp="1"/>
          </p:cNvSpPr>
          <p:nvPr>
            <p:ph idx="1"/>
          </p:nvPr>
        </p:nvSpPr>
        <p:spPr>
          <a:xfrm>
            <a:off x="1300362" y="1295400"/>
            <a:ext cx="9601200" cy="5105400"/>
          </a:xfrm>
        </p:spPr>
        <p:txBody>
          <a:bodyPr>
            <a:normAutofit fontScale="77500" lnSpcReduction="20000"/>
          </a:bodyPr>
          <a:lstStyle/>
          <a:p>
            <a:r>
              <a:rPr lang="en-US" b="1" dirty="0">
                <a:solidFill>
                  <a:schemeClr val="tx2"/>
                </a:solidFill>
              </a:rPr>
              <a:t>Your Attorney</a:t>
            </a:r>
          </a:p>
          <a:p>
            <a:r>
              <a:rPr lang="en-US" b="1" dirty="0">
                <a:solidFill>
                  <a:schemeClr val="tx2"/>
                </a:solidFill>
              </a:rPr>
              <a:t>League of Arizona Cities and Towns</a:t>
            </a:r>
          </a:p>
          <a:p>
            <a:r>
              <a:rPr lang="en-US" b="1" dirty="0">
                <a:solidFill>
                  <a:schemeClr val="tx2"/>
                </a:solidFill>
              </a:rPr>
              <a:t>City Code and/or City Charter</a:t>
            </a:r>
          </a:p>
          <a:p>
            <a:r>
              <a:rPr lang="en-US" b="1" dirty="0">
                <a:solidFill>
                  <a:schemeClr val="tx2"/>
                </a:solidFill>
              </a:rPr>
              <a:t>League of Arizona Cities and Towns Elections Manual</a:t>
            </a:r>
          </a:p>
          <a:p>
            <a:r>
              <a:rPr lang="en-US" b="1" dirty="0">
                <a:solidFill>
                  <a:schemeClr val="tx2"/>
                </a:solidFill>
              </a:rPr>
              <a:t>Calendar – Based on Type of Election</a:t>
            </a:r>
          </a:p>
          <a:p>
            <a:r>
              <a:rPr lang="en-US" b="1" dirty="0">
                <a:solidFill>
                  <a:schemeClr val="tx2"/>
                </a:solidFill>
              </a:rPr>
              <a:t>Constitution of the State of Arizona</a:t>
            </a:r>
          </a:p>
          <a:p>
            <a:r>
              <a:rPr lang="en-US" b="1" dirty="0">
                <a:solidFill>
                  <a:schemeClr val="tx2"/>
                </a:solidFill>
              </a:rPr>
              <a:t>State Law</a:t>
            </a:r>
          </a:p>
          <a:p>
            <a:pPr lvl="1">
              <a:buFont typeface="Wingdings" panose="05000000000000000000" pitchFamily="2" charset="2"/>
              <a:buChar char="Ø"/>
            </a:pPr>
            <a:r>
              <a:rPr lang="en-US" b="1" dirty="0">
                <a:solidFill>
                  <a:schemeClr val="tx2"/>
                </a:solidFill>
              </a:rPr>
              <a:t>A.R.S. Title 16 – Elections and Electors</a:t>
            </a:r>
          </a:p>
          <a:p>
            <a:pPr lvl="1">
              <a:buFont typeface="Wingdings" panose="05000000000000000000" pitchFamily="2" charset="2"/>
              <a:buChar char="Ø"/>
            </a:pPr>
            <a:r>
              <a:rPr lang="en-US" b="1" dirty="0">
                <a:solidFill>
                  <a:schemeClr val="tx2"/>
                </a:solidFill>
              </a:rPr>
              <a:t>A.R.S. Title 19 – Initiative, Referendum and Recall</a:t>
            </a:r>
          </a:p>
          <a:p>
            <a:pPr lvl="1">
              <a:buFont typeface="Wingdings" panose="05000000000000000000" pitchFamily="2" charset="2"/>
              <a:buChar char="Ø"/>
            </a:pPr>
            <a:r>
              <a:rPr lang="en-US" b="1" dirty="0">
                <a:solidFill>
                  <a:schemeClr val="tx2"/>
                </a:solidFill>
                <a:hlinkClick r:id="rId2"/>
              </a:rPr>
              <a:t>https://</a:t>
            </a:r>
            <a:r>
              <a:rPr lang="en-US" b="1" dirty="0" err="1">
                <a:solidFill>
                  <a:schemeClr val="tx2"/>
                </a:solidFill>
                <a:hlinkClick r:id="rId2"/>
              </a:rPr>
              <a:t>www.azleg.gov</a:t>
            </a:r>
            <a:r>
              <a:rPr lang="en-US" b="1" dirty="0">
                <a:solidFill>
                  <a:schemeClr val="tx2"/>
                </a:solidFill>
                <a:hlinkClick r:id="rId2"/>
              </a:rPr>
              <a:t>/</a:t>
            </a:r>
            <a:r>
              <a:rPr lang="en-US" b="1" dirty="0" err="1">
                <a:solidFill>
                  <a:schemeClr val="tx2"/>
                </a:solidFill>
                <a:hlinkClick r:id="rId2"/>
              </a:rPr>
              <a:t>arstitle</a:t>
            </a:r>
            <a:r>
              <a:rPr lang="en-US" b="1" dirty="0">
                <a:solidFill>
                  <a:schemeClr val="tx2"/>
                </a:solidFill>
              </a:rPr>
              <a:t> </a:t>
            </a:r>
          </a:p>
          <a:p>
            <a:r>
              <a:rPr lang="en-US" b="1" dirty="0">
                <a:solidFill>
                  <a:schemeClr val="tx2"/>
                </a:solidFill>
              </a:rPr>
              <a:t>Secretary of State’s – Campaign Finance Handbook</a:t>
            </a:r>
          </a:p>
          <a:p>
            <a:r>
              <a:rPr lang="en-US" b="1" dirty="0">
                <a:solidFill>
                  <a:schemeClr val="tx2"/>
                </a:solidFill>
              </a:rPr>
              <a:t>Secretary of State’s Initiative and Referendum Handbook</a:t>
            </a:r>
          </a:p>
          <a:p>
            <a:r>
              <a:rPr lang="en-US" b="1" dirty="0">
                <a:solidFill>
                  <a:schemeClr val="tx2"/>
                </a:solidFill>
              </a:rPr>
              <a:t>Secretary of State’s Elections Procedures Manual</a:t>
            </a:r>
          </a:p>
          <a:p>
            <a:r>
              <a:rPr lang="en-US" b="1" dirty="0">
                <a:solidFill>
                  <a:schemeClr val="tx2"/>
                </a:solidFill>
              </a:rPr>
              <a:t>Secretary of State’s Financial Disclosure Guide</a:t>
            </a:r>
          </a:p>
        </p:txBody>
      </p:sp>
    </p:spTree>
    <p:extLst>
      <p:ext uri="{BB962C8B-B14F-4D97-AF65-F5344CB8AC3E}">
        <p14:creationId xmlns:p14="http://schemas.microsoft.com/office/powerpoint/2010/main" val="196592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920A-6E22-4CD9-B978-4AD19970B50D}"/>
              </a:ext>
            </a:extLst>
          </p:cNvPr>
          <p:cNvSpPr>
            <a:spLocks noGrp="1"/>
          </p:cNvSpPr>
          <p:nvPr>
            <p:ph type="title"/>
          </p:nvPr>
        </p:nvSpPr>
        <p:spPr/>
        <p:txBody>
          <a:bodyPr/>
          <a:lstStyle/>
          <a:p>
            <a:r>
              <a:rPr lang="en-US" b="1" dirty="0"/>
              <a:t>Things to Consider</a:t>
            </a:r>
          </a:p>
        </p:txBody>
      </p:sp>
      <p:sp>
        <p:nvSpPr>
          <p:cNvPr id="3" name="Content Placeholder 2">
            <a:extLst>
              <a:ext uri="{FF2B5EF4-FFF2-40B4-BE49-F238E27FC236}">
                <a16:creationId xmlns:a16="http://schemas.microsoft.com/office/drawing/2014/main" id="{B7D063ED-44E4-40D5-94A0-09CD971F0790}"/>
              </a:ext>
            </a:extLst>
          </p:cNvPr>
          <p:cNvSpPr>
            <a:spLocks noGrp="1"/>
          </p:cNvSpPr>
          <p:nvPr>
            <p:ph idx="1"/>
          </p:nvPr>
        </p:nvSpPr>
        <p:spPr/>
        <p:txBody>
          <a:bodyPr>
            <a:normAutofit/>
          </a:bodyPr>
          <a:lstStyle/>
          <a:p>
            <a:pPr>
              <a:buFont typeface="Wingdings" panose="05000000000000000000" pitchFamily="2" charset="2"/>
              <a:buChar char="Ø"/>
            </a:pPr>
            <a:r>
              <a:rPr lang="en-US" sz="2600" dirty="0"/>
              <a:t>Type of Election</a:t>
            </a:r>
          </a:p>
          <a:p>
            <a:pPr marL="914400" indent="-457200">
              <a:lnSpc>
                <a:spcPct val="110000"/>
              </a:lnSpc>
              <a:spcBef>
                <a:spcPts val="0"/>
              </a:spcBef>
              <a:buFont typeface="Wingdings" panose="05000000000000000000" pitchFamily="2" charset="2"/>
              <a:buChar char="ü"/>
            </a:pPr>
            <a:r>
              <a:rPr lang="en-US" dirty="0"/>
              <a:t>Some elections may only be held at certain times of the year (based on statutes, city code, or charter)</a:t>
            </a:r>
          </a:p>
          <a:p>
            <a:pPr>
              <a:buFont typeface="Wingdings" panose="05000000000000000000" pitchFamily="2" charset="2"/>
              <a:buChar char="Ø"/>
            </a:pPr>
            <a:r>
              <a:rPr lang="en-US" dirty="0"/>
              <a:t>Once you know the election type and when it is to be held</a:t>
            </a:r>
          </a:p>
          <a:p>
            <a:pPr lvl="1">
              <a:buFont typeface="Wingdings" panose="05000000000000000000" pitchFamily="2" charset="2"/>
              <a:buChar char="ü"/>
            </a:pPr>
            <a:r>
              <a:rPr lang="en-US" sz="2400" dirty="0"/>
              <a:t>Determine if it is to be conducted at a polling place or by mail</a:t>
            </a:r>
          </a:p>
          <a:p>
            <a:pPr lvl="1">
              <a:buFont typeface="Wingdings" panose="05000000000000000000" pitchFamily="2" charset="2"/>
              <a:buChar char="ü"/>
            </a:pPr>
            <a:r>
              <a:rPr lang="en-US" sz="2400" dirty="0"/>
              <a:t>Meet with County (other items may be on the ballot)</a:t>
            </a:r>
          </a:p>
          <a:p>
            <a:pPr lvl="1">
              <a:buFont typeface="Wingdings" panose="05000000000000000000" pitchFamily="2" charset="2"/>
              <a:buChar char="ü"/>
            </a:pPr>
            <a:r>
              <a:rPr lang="en-US" sz="2400" dirty="0"/>
              <a:t>Prepare Calendar</a:t>
            </a:r>
          </a:p>
          <a:p>
            <a:pPr>
              <a:buFont typeface="Wingdings" panose="05000000000000000000" pitchFamily="2" charset="2"/>
              <a:buChar char="Ø"/>
            </a:pPr>
            <a:r>
              <a:rPr lang="en-US" sz="2600" b="1" dirty="0">
                <a:solidFill>
                  <a:srgbClr val="FF0000"/>
                </a:solidFill>
              </a:rPr>
              <a:t>Work Closely with your Attorney</a:t>
            </a:r>
          </a:p>
          <a:p>
            <a:endParaRPr lang="en-US" dirty="0"/>
          </a:p>
        </p:txBody>
      </p:sp>
    </p:spTree>
    <p:extLst>
      <p:ext uri="{BB962C8B-B14F-4D97-AF65-F5344CB8AC3E}">
        <p14:creationId xmlns:p14="http://schemas.microsoft.com/office/powerpoint/2010/main" val="85134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E142-BCF8-446F-ABAE-A38B8AD8964C}"/>
              </a:ext>
            </a:extLst>
          </p:cNvPr>
          <p:cNvSpPr>
            <a:spLocks noGrp="1"/>
          </p:cNvSpPr>
          <p:nvPr>
            <p:ph type="title"/>
          </p:nvPr>
        </p:nvSpPr>
        <p:spPr>
          <a:xfrm>
            <a:off x="1293813" y="381000"/>
            <a:ext cx="9601200" cy="762000"/>
          </a:xfrm>
        </p:spPr>
        <p:txBody>
          <a:bodyPr/>
          <a:lstStyle/>
          <a:p>
            <a:r>
              <a:rPr lang="en-US" b="1" dirty="0"/>
              <a:t>Types of Elections</a:t>
            </a:r>
          </a:p>
        </p:txBody>
      </p:sp>
      <p:sp>
        <p:nvSpPr>
          <p:cNvPr id="3" name="Content Placeholder 2">
            <a:extLst>
              <a:ext uri="{FF2B5EF4-FFF2-40B4-BE49-F238E27FC236}">
                <a16:creationId xmlns:a16="http://schemas.microsoft.com/office/drawing/2014/main" id="{A9E0582B-0ADD-43F6-BBFC-3E134CA827F0}"/>
              </a:ext>
            </a:extLst>
          </p:cNvPr>
          <p:cNvSpPr>
            <a:spLocks noGrp="1"/>
          </p:cNvSpPr>
          <p:nvPr>
            <p:ph idx="1"/>
          </p:nvPr>
        </p:nvSpPr>
        <p:spPr>
          <a:xfrm>
            <a:off x="1446212" y="1447800"/>
            <a:ext cx="9601200" cy="5029200"/>
          </a:xfrm>
        </p:spPr>
        <p:txBody>
          <a:bodyPr>
            <a:normAutofit fontScale="85000" lnSpcReduction="20000"/>
          </a:bodyPr>
          <a:lstStyle/>
          <a:p>
            <a:pPr>
              <a:lnSpc>
                <a:spcPct val="120000"/>
              </a:lnSpc>
              <a:spcBef>
                <a:spcPts val="0"/>
              </a:spcBef>
              <a:buFont typeface="Wingdings" panose="05000000000000000000" pitchFamily="2" charset="2"/>
              <a:buChar char="Ø"/>
            </a:pPr>
            <a:r>
              <a:rPr lang="en-US" sz="2800" dirty="0">
                <a:highlight>
                  <a:srgbClr val="FFFF00"/>
                </a:highlight>
              </a:rPr>
              <a:t>Candidates – Primary/General</a:t>
            </a:r>
          </a:p>
          <a:p>
            <a:pPr>
              <a:lnSpc>
                <a:spcPct val="120000"/>
              </a:lnSpc>
              <a:spcBef>
                <a:spcPts val="0"/>
              </a:spcBef>
              <a:buFont typeface="Wingdings" panose="05000000000000000000" pitchFamily="2" charset="2"/>
              <a:buChar char="Ø"/>
            </a:pPr>
            <a:r>
              <a:rPr lang="en-US" sz="2800" dirty="0"/>
              <a:t>Initiative/Referendum</a:t>
            </a:r>
          </a:p>
          <a:p>
            <a:pPr>
              <a:lnSpc>
                <a:spcPct val="120000"/>
              </a:lnSpc>
              <a:spcBef>
                <a:spcPts val="0"/>
              </a:spcBef>
              <a:buFont typeface="Wingdings" panose="05000000000000000000" pitchFamily="2" charset="2"/>
              <a:buChar char="Ø"/>
            </a:pPr>
            <a:r>
              <a:rPr lang="en-US" sz="2800" dirty="0"/>
              <a:t>Recall</a:t>
            </a:r>
          </a:p>
          <a:p>
            <a:pPr>
              <a:lnSpc>
                <a:spcPct val="120000"/>
              </a:lnSpc>
              <a:spcBef>
                <a:spcPts val="0"/>
              </a:spcBef>
              <a:buFont typeface="Wingdings" panose="05000000000000000000" pitchFamily="2" charset="2"/>
              <a:buChar char="Ø"/>
            </a:pPr>
            <a:r>
              <a:rPr lang="en-US" sz="2800" dirty="0"/>
              <a:t>Bond (General Obligation, Revenue, Street and Highway Improvement)</a:t>
            </a:r>
          </a:p>
          <a:p>
            <a:pPr>
              <a:lnSpc>
                <a:spcPct val="120000"/>
              </a:lnSpc>
              <a:spcBef>
                <a:spcPts val="0"/>
              </a:spcBef>
              <a:buFont typeface="Wingdings" panose="05000000000000000000" pitchFamily="2" charset="2"/>
              <a:buChar char="Ø"/>
            </a:pPr>
            <a:r>
              <a:rPr lang="en-US" sz="2800" dirty="0"/>
              <a:t>Sales Tax </a:t>
            </a:r>
          </a:p>
          <a:p>
            <a:pPr>
              <a:lnSpc>
                <a:spcPct val="120000"/>
              </a:lnSpc>
              <a:spcBef>
                <a:spcPts val="0"/>
              </a:spcBef>
              <a:buFont typeface="Wingdings" panose="05000000000000000000" pitchFamily="2" charset="2"/>
              <a:buChar char="Ø"/>
            </a:pPr>
            <a:r>
              <a:rPr lang="en-US" sz="2800" dirty="0"/>
              <a:t>Charter</a:t>
            </a:r>
          </a:p>
          <a:p>
            <a:pPr>
              <a:lnSpc>
                <a:spcPct val="120000"/>
              </a:lnSpc>
              <a:spcBef>
                <a:spcPts val="0"/>
              </a:spcBef>
              <a:buFont typeface="Wingdings" panose="05000000000000000000" pitchFamily="2" charset="2"/>
              <a:buChar char="Ø"/>
            </a:pPr>
            <a:r>
              <a:rPr lang="en-US" sz="2800" dirty="0"/>
              <a:t>Franchise</a:t>
            </a:r>
          </a:p>
          <a:p>
            <a:pPr>
              <a:lnSpc>
                <a:spcPct val="120000"/>
              </a:lnSpc>
              <a:spcBef>
                <a:spcPts val="0"/>
              </a:spcBef>
              <a:buFont typeface="Wingdings" panose="05000000000000000000" pitchFamily="2" charset="2"/>
              <a:buChar char="Ø"/>
            </a:pPr>
            <a:r>
              <a:rPr lang="en-US" sz="2800" dirty="0"/>
              <a:t>Direct Election of Mayor</a:t>
            </a:r>
          </a:p>
          <a:p>
            <a:pPr>
              <a:lnSpc>
                <a:spcPct val="120000"/>
              </a:lnSpc>
              <a:spcBef>
                <a:spcPts val="0"/>
              </a:spcBef>
              <a:buFont typeface="Wingdings" panose="05000000000000000000" pitchFamily="2" charset="2"/>
              <a:buChar char="Ø"/>
            </a:pPr>
            <a:r>
              <a:rPr lang="en-US" sz="2800" dirty="0"/>
              <a:t>Town to City</a:t>
            </a:r>
          </a:p>
          <a:p>
            <a:pPr>
              <a:lnSpc>
                <a:spcPct val="120000"/>
              </a:lnSpc>
              <a:spcBef>
                <a:spcPts val="0"/>
              </a:spcBef>
              <a:buFont typeface="Wingdings" panose="05000000000000000000" pitchFamily="2" charset="2"/>
              <a:buChar char="Ø"/>
            </a:pPr>
            <a:r>
              <a:rPr lang="en-US" sz="2800" dirty="0"/>
              <a:t>Spending Limit</a:t>
            </a:r>
          </a:p>
          <a:p>
            <a:pPr>
              <a:lnSpc>
                <a:spcPct val="120000"/>
              </a:lnSpc>
              <a:spcBef>
                <a:spcPts val="0"/>
              </a:spcBef>
              <a:buFont typeface="Wingdings" panose="05000000000000000000" pitchFamily="2" charset="2"/>
              <a:buChar char="Ø"/>
            </a:pPr>
            <a:r>
              <a:rPr lang="en-US" sz="2800" dirty="0"/>
              <a:t>Capital Projects Accumulation Fund</a:t>
            </a:r>
          </a:p>
          <a:p>
            <a:pPr>
              <a:lnSpc>
                <a:spcPct val="120000"/>
              </a:lnSpc>
              <a:spcBef>
                <a:spcPts val="0"/>
              </a:spcBef>
              <a:buFont typeface="Wingdings" panose="05000000000000000000" pitchFamily="2" charset="2"/>
              <a:buChar char="Ø"/>
            </a:pPr>
            <a:r>
              <a:rPr lang="en-US" sz="2800" dirty="0"/>
              <a:t>Primary Property Tax Levy Established</a:t>
            </a:r>
          </a:p>
          <a:p>
            <a:endParaRPr lang="en-US" dirty="0"/>
          </a:p>
        </p:txBody>
      </p:sp>
    </p:spTree>
    <p:extLst>
      <p:ext uri="{BB962C8B-B14F-4D97-AF65-F5344CB8AC3E}">
        <p14:creationId xmlns:p14="http://schemas.microsoft.com/office/powerpoint/2010/main" val="25052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378041"/>
            <a:ext cx="9601200" cy="869272"/>
          </a:xfrm>
        </p:spPr>
        <p:txBody>
          <a:bodyPr>
            <a:normAutofit fontScale="90000"/>
          </a:bodyPr>
          <a:lstStyle/>
          <a:p>
            <a:br>
              <a:rPr lang="en-US" dirty="0"/>
            </a:br>
            <a:br>
              <a:rPr lang="en-US" dirty="0"/>
            </a:br>
            <a:r>
              <a:rPr lang="en-US" b="1" dirty="0"/>
              <a:t>Preparing Candidate and Committee Packets</a:t>
            </a:r>
            <a:endParaRPr lang="en-US" b="1" dirty="0">
              <a:highlight>
                <a:srgbClr val="FFFF00"/>
              </a:highlight>
            </a:endParaRPr>
          </a:p>
        </p:txBody>
      </p:sp>
      <p:sp>
        <p:nvSpPr>
          <p:cNvPr id="3" name="Rectangle 2">
            <a:extLst>
              <a:ext uri="{FF2B5EF4-FFF2-40B4-BE49-F238E27FC236}">
                <a16:creationId xmlns:a16="http://schemas.microsoft.com/office/drawing/2014/main" id="{3ADD0288-A6BE-4735-B349-AA7AA3E5A4DA}"/>
              </a:ext>
            </a:extLst>
          </p:cNvPr>
          <p:cNvSpPr/>
          <p:nvPr/>
        </p:nvSpPr>
        <p:spPr>
          <a:xfrm>
            <a:off x="1903412" y="1633071"/>
            <a:ext cx="8991601" cy="4832092"/>
          </a:xfrm>
          <a:prstGeom prst="rect">
            <a:avLst/>
          </a:prstGeom>
        </p:spPr>
        <p:txBody>
          <a:bodyPr wrap="square">
            <a:spAutoFit/>
          </a:bodyPr>
          <a:lstStyle/>
          <a:p>
            <a:pPr marL="342900" indent="-342900">
              <a:buFont typeface="Wingdings" panose="05000000000000000000" pitchFamily="2" charset="2"/>
              <a:buChar char="Ø"/>
            </a:pPr>
            <a:r>
              <a:rPr lang="en-US" sz="2400" dirty="0"/>
              <a:t>Clerk must have ready for distribution:</a:t>
            </a:r>
          </a:p>
          <a:p>
            <a:pPr marL="685800" indent="-342900">
              <a:buFont typeface="Wingdings" panose="05000000000000000000" pitchFamily="2" charset="2"/>
              <a:buChar char="ü"/>
            </a:pPr>
            <a:r>
              <a:rPr lang="en-US" sz="2400" dirty="0"/>
              <a:t>Nomination paper/affidavit of qualification/campaign finance laws statement</a:t>
            </a:r>
          </a:p>
          <a:p>
            <a:pPr marL="685800" indent="-342900">
              <a:buFont typeface="Wingdings" panose="05000000000000000000" pitchFamily="2" charset="2"/>
              <a:buChar char="ü"/>
            </a:pPr>
            <a:r>
              <a:rPr lang="en-US" sz="2400" dirty="0"/>
              <a:t>Nomination petitions</a:t>
            </a:r>
          </a:p>
          <a:p>
            <a:pPr marL="685800" indent="-342900">
              <a:buFont typeface="Wingdings" panose="05000000000000000000" pitchFamily="2" charset="2"/>
              <a:buChar char="ü"/>
            </a:pPr>
            <a:r>
              <a:rPr lang="en-US" sz="2400" dirty="0"/>
              <a:t>Financial disclosure forms</a:t>
            </a:r>
          </a:p>
          <a:p>
            <a:pPr marL="685800" indent="-342900">
              <a:buFont typeface="Wingdings" panose="05000000000000000000" pitchFamily="2" charset="2"/>
              <a:buChar char="ü"/>
            </a:pPr>
            <a:r>
              <a:rPr lang="en-US" sz="2400" dirty="0"/>
              <a:t>Campaign Finance Report form with filing dates</a:t>
            </a:r>
          </a:p>
          <a:p>
            <a:pPr marL="685800" indent="-342900">
              <a:buFont typeface="Wingdings" panose="05000000000000000000" pitchFamily="2" charset="2"/>
              <a:buChar char="ü"/>
            </a:pPr>
            <a:r>
              <a:rPr lang="en-US" sz="2400" dirty="0"/>
              <a:t>Statement of Organization for Political Committee</a:t>
            </a:r>
          </a:p>
          <a:p>
            <a:endParaRPr lang="en-US" sz="1600" dirty="0"/>
          </a:p>
          <a:p>
            <a:pPr indent="-228600">
              <a:tabLst>
                <a:tab pos="228600" algn="l"/>
              </a:tabLst>
            </a:pPr>
            <a:r>
              <a:rPr lang="en-US" sz="2400" dirty="0"/>
              <a:t>Recommended deadline for having packets ready is 90 – 120 days before the filing deadline.  Depending upon your municipality’s circumstances, you my need to have prepared candidate packets available earlier.</a:t>
            </a:r>
          </a:p>
          <a:p>
            <a:endParaRPr lang="en-US" sz="2400" dirty="0"/>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BEEC6A1-72F4-445E-85DE-4CBA86C07540}"/>
              </a:ext>
            </a:extLst>
          </p:cNvPr>
          <p:cNvSpPr>
            <a:spLocks noGrp="1"/>
          </p:cNvSpPr>
          <p:nvPr>
            <p:ph type="title"/>
          </p:nvPr>
        </p:nvSpPr>
        <p:spPr>
          <a:xfrm>
            <a:off x="1293812" y="152400"/>
            <a:ext cx="9601200" cy="1143000"/>
          </a:xfrm>
        </p:spPr>
        <p:txBody>
          <a:bodyPr/>
          <a:lstStyle/>
          <a:p>
            <a:pPr eaLnBrk="1" hangingPunct="1"/>
            <a:r>
              <a:rPr lang="en-US" altLang="en-US" dirty="0"/>
              <a:t>Candidate Packet</a:t>
            </a:r>
          </a:p>
        </p:txBody>
      </p:sp>
      <p:pic>
        <p:nvPicPr>
          <p:cNvPr id="12291" name="Picture 4">
            <a:extLst>
              <a:ext uri="{FF2B5EF4-FFF2-40B4-BE49-F238E27FC236}">
                <a16:creationId xmlns:a16="http://schemas.microsoft.com/office/drawing/2014/main" id="{23BAE059-69C9-4AAD-8833-FF403690F4B0}"/>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08412" y="1447800"/>
            <a:ext cx="3811588" cy="4937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25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45F7B1B-FFB0-445D-B22F-EAE8098798E4}"/>
              </a:ext>
            </a:extLst>
          </p:cNvPr>
          <p:cNvSpPr>
            <a:spLocks noGrp="1"/>
          </p:cNvSpPr>
          <p:nvPr>
            <p:ph type="title"/>
          </p:nvPr>
        </p:nvSpPr>
        <p:spPr>
          <a:xfrm>
            <a:off x="1293812" y="234858"/>
            <a:ext cx="9601200" cy="1143000"/>
          </a:xfrm>
        </p:spPr>
        <p:txBody>
          <a:bodyPr/>
          <a:lstStyle/>
          <a:p>
            <a:r>
              <a:rPr lang="en-US" altLang="en-US" dirty="0"/>
              <a:t>Candidate Handbook</a:t>
            </a:r>
          </a:p>
        </p:txBody>
      </p:sp>
      <p:pic>
        <p:nvPicPr>
          <p:cNvPr id="13315" name="Picture 4">
            <a:extLst>
              <a:ext uri="{FF2B5EF4-FFF2-40B4-BE49-F238E27FC236}">
                <a16:creationId xmlns:a16="http://schemas.microsoft.com/office/drawing/2014/main" id="{3A715C42-1CEE-4E4E-B6DA-B206A7AB9D51}"/>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732212" y="1524000"/>
            <a:ext cx="3802063" cy="4937125"/>
          </a:xfrm>
        </p:spPr>
      </p:pic>
    </p:spTree>
    <p:extLst>
      <p:ext uri="{BB962C8B-B14F-4D97-AF65-F5344CB8AC3E}">
        <p14:creationId xmlns:p14="http://schemas.microsoft.com/office/powerpoint/2010/main" val="121378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BEEC6A1-72F4-445E-85DE-4CBA86C07540}"/>
              </a:ext>
            </a:extLst>
          </p:cNvPr>
          <p:cNvSpPr>
            <a:spLocks noGrp="1"/>
          </p:cNvSpPr>
          <p:nvPr>
            <p:ph type="title"/>
          </p:nvPr>
        </p:nvSpPr>
        <p:spPr>
          <a:xfrm>
            <a:off x="1293812" y="152400"/>
            <a:ext cx="9601200" cy="1143000"/>
          </a:xfrm>
        </p:spPr>
        <p:txBody>
          <a:bodyPr/>
          <a:lstStyle/>
          <a:p>
            <a:pPr eaLnBrk="1" hangingPunct="1"/>
            <a:r>
              <a:rPr lang="en-US" altLang="en-US" b="1" dirty="0"/>
              <a:t>Filing Receipt – Candidate Petitions</a:t>
            </a:r>
            <a:br>
              <a:rPr lang="en-US" altLang="en-US" b="1" dirty="0"/>
            </a:br>
            <a:endParaRPr lang="en-US" altLang="en-US" b="1" dirty="0"/>
          </a:p>
        </p:txBody>
      </p:sp>
      <p:pic>
        <p:nvPicPr>
          <p:cNvPr id="5" name="Content Placeholder 4" descr="A screenshot of a cell phone&#10;&#10;Description generated with very high confidence">
            <a:extLst>
              <a:ext uri="{FF2B5EF4-FFF2-40B4-BE49-F238E27FC236}">
                <a16:creationId xmlns:a16="http://schemas.microsoft.com/office/drawing/2014/main" id="{FCB4CE1F-7DCE-402F-A209-15EAA275322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4612" y="1371600"/>
            <a:ext cx="4023013" cy="5206253"/>
          </a:xfrm>
        </p:spPr>
      </p:pic>
    </p:spTree>
    <p:extLst>
      <p:ext uri="{BB962C8B-B14F-4D97-AF65-F5344CB8AC3E}">
        <p14:creationId xmlns:p14="http://schemas.microsoft.com/office/powerpoint/2010/main" val="304496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 xsi:nil="true"/>
    <MarketSpecific xmlns="4873beb7-5857-4685-be1f-d57550cc96cc" xsi:nil="true"/>
    <LocComments xmlns="4873beb7-5857-4685-be1f-d57550cc96cc" xsi:nil="true"/>
    <ThumbnailAssetId xmlns="4873beb7-5857-4685-be1f-d57550cc96cc" xsi:nil="true"/>
    <PrimaryImageGen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 xsi:nil="true"/>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Providers xmlns="4873beb7-5857-4685-be1f-d57550cc96cc" xsi:nil="true"/>
    <MachineTranslated xmlns="4873beb7-5857-4685-be1f-d57550cc96cc" xsi:nil="true"/>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 xsi:nil="true"/>
    <TimesCloned xmlns="4873beb7-5857-4685-be1f-d57550cc96cc" xsi:nil="true"/>
    <AssetStart xmlns="4873beb7-5857-4685-be1f-d57550cc96cc" xsi:nil="true"/>
    <Provider xmlns="4873beb7-5857-4685-be1f-d57550cc96cc" xsi:nil="true"/>
    <AcquiredFrom xmlns="4873beb7-5857-4685-be1f-d57550cc96cc" xsi:nil="true"/>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 xsi:nil="true"/>
    <Manager xmlns="4873beb7-5857-4685-be1f-d57550cc96cc" xsi:nil="true"/>
    <ShowIn xmlns="4873beb7-5857-4685-be1f-d57550cc96cc" xsi:nil="true"/>
    <UANotes xmlns="4873beb7-5857-4685-be1f-d57550cc96cc" xsi:nil="true"/>
    <TemplateStatus xmlns="4873beb7-5857-4685-be1f-d57550cc96cc" xsi:nil="true"/>
    <InternalTagsTaxHTField0 xmlns="4873beb7-5857-4685-be1f-d57550cc96cc">
      <Terms xmlns="http://schemas.microsoft.com/office/infopath/2007/PartnerControls"/>
    </InternalTagsTaxHTField0>
    <CSXHash xmlns="4873beb7-5857-4685-be1f-d57550cc96cc" xsi:nil="true"/>
    <Downloads xmlns="4873beb7-5857-4685-be1f-d57550cc96cc" xsi:nil="true"/>
    <VoteCount xmlns="4873beb7-5857-4685-be1f-d57550cc96cc" xsi:nil="true"/>
    <OOCacheId xmlns="4873beb7-5857-4685-be1f-d57550cc96cc" xsi:nil="true"/>
    <IsDeleted xmlns="4873beb7-5857-4685-be1f-d57550cc96cc" xsi:nil="true"/>
    <AssetExpire xmlns="4873beb7-5857-4685-be1f-d57550cc96cc" xsi:nil="tru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 xsi:nil="true"/>
    <BugNumber xmlns="4873beb7-5857-4685-be1f-d57550cc96cc" xsi:nil="true"/>
    <CSXSubmissionDate xmlns="4873beb7-5857-4685-be1f-d57550cc96cc" xsi:nil="true"/>
    <CSXUpdate xmlns="4873beb7-5857-4685-be1f-d57550cc96cc" xsi:nil="tru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 xsi:nil="true"/>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 xsi:nil="true"/>
    <HandoffToMSDN xmlns="4873beb7-5857-4685-be1f-d57550cc96cc" xsi:nil="true"/>
    <PlannedPubDate xmlns="4873beb7-5857-4685-be1f-d57550cc96cc" xsi:nil="true"/>
    <IntlLangReviewer xmlns="4873beb7-5857-4685-be1f-d57550cc96cc" xsi:nil="true"/>
    <TrustLevel xmlns="4873beb7-5857-4685-be1f-d57550cc96cc" xsi:nil="true"/>
    <LocLastLocAttemptVersionLookup xmlns="4873beb7-5857-4685-be1f-d57550cc96cc" xsi:nil="true"/>
    <IsSearchable xmlns="4873beb7-5857-4685-be1f-d57550cc96cc" xsi:nil="true"/>
    <TemplateTemplateType xmlns="4873beb7-5857-4685-be1f-d57550cc96cc" xsi:nil="tru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 xsi:nil="true"/>
    <AverageRating xmlns="4873beb7-5857-4685-be1f-d57550cc96cc" xsi:nil="true"/>
    <APAuthor xmlns="4873beb7-5857-4685-be1f-d57550cc96cc">
      <UserInfo>
        <DisplayName/>
        <AccountId xsi:nil="true"/>
        <AccountType/>
      </UserInfo>
    </APAuthor>
    <LocManualTestRequired xmlns="4873beb7-5857-4685-be1f-d57550cc96cc" xsi:nil="true"/>
    <TPCommandLine xmlns="4873beb7-5857-4685-be1f-d57550cc96cc" xsi:nil="true"/>
    <TPAppVersion xmlns="4873beb7-5857-4685-be1f-d57550cc96cc" xsi:nil="true"/>
    <EditorialStatus xmlns="4873beb7-5857-4685-be1f-d57550cc96cc" xsi:nil="true"/>
    <LastModifiedDateTime xmlns="4873beb7-5857-4685-be1f-d57550cc96cc" xsi:nil="true"/>
    <ScenarioTagsTaxHTField0 xmlns="4873beb7-5857-4685-be1f-d57550cc96cc">
      <Terms xmlns="http://schemas.microsoft.com/office/infopath/2007/PartnerControls"/>
    </ScenarioTagsTaxHTField0>
    <OriginalRelease xmlns="4873beb7-5857-4685-be1f-d57550cc96cc" xsi:nil="true"/>
    <TPLaunchHelpLinkType xmlns="4873beb7-5857-4685-be1f-d57550cc96cc" xsi:nil="tru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http://schemas.microsoft.com/office/2006/documentManagement/types"/>
    <ds:schemaRef ds:uri="http://schemas.microsoft.com/office/2006/metadata/properties"/>
    <ds:schemaRef ds:uri="http://purl.org/dc/terms/"/>
    <ds:schemaRef ds:uri="4873beb7-5857-4685-be1f-d57550cc96cc"/>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32878</TotalTime>
  <Words>1660</Words>
  <Application>Microsoft Office PowerPoint</Application>
  <PresentationFormat>Custom</PresentationFormat>
  <Paragraphs>266</Paragraphs>
  <Slides>30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Euphemia</vt:lpstr>
      <vt:lpstr>Wingdings</vt:lpstr>
      <vt:lpstr>Wingdings 3</vt:lpstr>
      <vt:lpstr>Serenity 16x9</vt:lpstr>
      <vt:lpstr>Overview of Election Process:  Elections 101 </vt:lpstr>
      <vt:lpstr>Topics covered include:</vt:lpstr>
      <vt:lpstr>Election Tips:</vt:lpstr>
      <vt:lpstr>Things to Consider</vt:lpstr>
      <vt:lpstr>Types of Elections</vt:lpstr>
      <vt:lpstr>  Preparing Candidate and Committee Packets</vt:lpstr>
      <vt:lpstr>Candidate Packet</vt:lpstr>
      <vt:lpstr>Candidate Handbook</vt:lpstr>
      <vt:lpstr>Filing Receipt – Candidate Petitions </vt:lpstr>
      <vt:lpstr>Application Receipt – Initiative </vt:lpstr>
      <vt:lpstr>Initial Temporary Receipt – Initiative </vt:lpstr>
      <vt:lpstr>Election Calendar (Fall 2018 - Candidate):  </vt:lpstr>
      <vt:lpstr>Election Calendar (continued):  </vt:lpstr>
      <vt:lpstr>Election Calendar (continued):  </vt:lpstr>
      <vt:lpstr>Election Calendar (continued): </vt:lpstr>
      <vt:lpstr>Election Calendar (continued):  </vt:lpstr>
      <vt:lpstr>Election Calendar (continued):  </vt:lpstr>
      <vt:lpstr>Election Calendar (continued):  </vt:lpstr>
      <vt:lpstr>Election Calendar (continued):  </vt:lpstr>
      <vt:lpstr>Election Calendar (continued):  </vt:lpstr>
      <vt:lpstr>Election Calendar (continued):  </vt:lpstr>
      <vt:lpstr>Election Calendar (continued):  </vt:lpstr>
      <vt:lpstr>Election Calendar (continued):  </vt:lpstr>
      <vt:lpstr>After the Election</vt:lpstr>
      <vt:lpstr>Calculating Nomination Petition  signature requirement </vt:lpstr>
      <vt:lpstr>Calculating Nomination Petition  signature requirement (Continued)</vt:lpstr>
      <vt:lpstr>Calculation of signatures for initiative, referendum and recall petitions </vt:lpstr>
      <vt:lpstr>Calculation of signatures for initiative, referendum and recall petitions (Cont’d) </vt:lpstr>
      <vt:lpstr>Signature Calculation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Butteweg, Cathleen</dc:creator>
  <cp:lastModifiedBy>Jagger, Carolyn</cp:lastModifiedBy>
  <cp:revision>132</cp:revision>
  <dcterms:created xsi:type="dcterms:W3CDTF">2018-05-17T21:25:09Z</dcterms:created>
  <dcterms:modified xsi:type="dcterms:W3CDTF">2018-06-29T23:01:01Z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eDOCS AutoSave">
    <vt:lpwstr/>
  </property>
</Properties>
</file>