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0" r:id="rId1"/>
  </p:sldMasterIdLst>
  <p:notesMasterIdLst>
    <p:notesMasterId r:id="rId50"/>
  </p:notesMasterIdLst>
  <p:handoutMasterIdLst>
    <p:handoutMasterId r:id="rId51"/>
  </p:handoutMasterIdLst>
  <p:sldIdLst>
    <p:sldId id="286" r:id="rId2"/>
    <p:sldId id="283" r:id="rId3"/>
    <p:sldId id="289" r:id="rId4"/>
    <p:sldId id="456" r:id="rId5"/>
    <p:sldId id="459" r:id="rId6"/>
    <p:sldId id="458" r:id="rId7"/>
    <p:sldId id="457" r:id="rId8"/>
    <p:sldId id="462" r:id="rId9"/>
    <p:sldId id="463" r:id="rId10"/>
    <p:sldId id="415" r:id="rId11"/>
    <p:sldId id="489" r:id="rId12"/>
    <p:sldId id="461" r:id="rId13"/>
    <p:sldId id="464" r:id="rId14"/>
    <p:sldId id="465" r:id="rId15"/>
    <p:sldId id="351" r:id="rId16"/>
    <p:sldId id="466" r:id="rId17"/>
    <p:sldId id="400" r:id="rId18"/>
    <p:sldId id="474" r:id="rId19"/>
    <p:sldId id="470" r:id="rId20"/>
    <p:sldId id="472" r:id="rId21"/>
    <p:sldId id="473" r:id="rId22"/>
    <p:sldId id="469" r:id="rId23"/>
    <p:sldId id="475" r:id="rId24"/>
    <p:sldId id="401" r:id="rId25"/>
    <p:sldId id="467" r:id="rId26"/>
    <p:sldId id="468" r:id="rId27"/>
    <p:sldId id="402" r:id="rId28"/>
    <p:sldId id="445" r:id="rId29"/>
    <p:sldId id="327" r:id="rId30"/>
    <p:sldId id="425" r:id="rId31"/>
    <p:sldId id="442" r:id="rId32"/>
    <p:sldId id="422" r:id="rId33"/>
    <p:sldId id="483" r:id="rId34"/>
    <p:sldId id="446" r:id="rId35"/>
    <p:sldId id="478" r:id="rId36"/>
    <p:sldId id="490" r:id="rId37"/>
    <p:sldId id="485" r:id="rId38"/>
    <p:sldId id="479" r:id="rId39"/>
    <p:sldId id="480" r:id="rId40"/>
    <p:sldId id="481" r:id="rId41"/>
    <p:sldId id="482" r:id="rId42"/>
    <p:sldId id="486" r:id="rId43"/>
    <p:sldId id="484" r:id="rId44"/>
    <p:sldId id="488" r:id="rId45"/>
    <p:sldId id="476" r:id="rId46"/>
    <p:sldId id="487" r:id="rId47"/>
    <p:sldId id="285" r:id="rId48"/>
    <p:sldId id="301" r:id="rId49"/>
  </p:sldIdLst>
  <p:sldSz cx="9144000" cy="6858000" type="screen4x3"/>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44" autoAdjust="0"/>
    <p:restoredTop sz="87666" autoAdjust="0"/>
  </p:normalViewPr>
  <p:slideViewPr>
    <p:cSldViewPr>
      <p:cViewPr>
        <p:scale>
          <a:sx n="97" d="100"/>
          <a:sy n="97" d="100"/>
        </p:scale>
        <p:origin x="-586" y="269"/>
      </p:cViewPr>
      <p:guideLst>
        <p:guide orient="horz" pos="2160"/>
        <p:guide pos="2880"/>
      </p:guideLst>
    </p:cSldViewPr>
  </p:slideViewPr>
  <p:outlineViewPr>
    <p:cViewPr>
      <p:scale>
        <a:sx n="33" d="100"/>
        <a:sy n="33" d="100"/>
      </p:scale>
      <p:origin x="0" y="1328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6" tIns="46748" rIns="93496" bIns="46748" rtlCol="0"/>
          <a:lstStyle>
            <a:lvl1pPr algn="l">
              <a:defRPr sz="1200"/>
            </a:lvl1pPr>
          </a:lstStyle>
          <a:p>
            <a:endParaRPr lang="en-US" dirty="0"/>
          </a:p>
        </p:txBody>
      </p:sp>
      <p:sp>
        <p:nvSpPr>
          <p:cNvPr id="3" name="Date Placeholder 2"/>
          <p:cNvSpPr>
            <a:spLocks noGrp="1"/>
          </p:cNvSpPr>
          <p:nvPr>
            <p:ph type="dt" sz="quarter" idx="1"/>
          </p:nvPr>
        </p:nvSpPr>
        <p:spPr>
          <a:xfrm>
            <a:off x="3995217" y="0"/>
            <a:ext cx="3056414" cy="465455"/>
          </a:xfrm>
          <a:prstGeom prst="rect">
            <a:avLst/>
          </a:prstGeom>
        </p:spPr>
        <p:txBody>
          <a:bodyPr vert="horz" lIns="93496" tIns="46748" rIns="93496" bIns="46748" rtlCol="0"/>
          <a:lstStyle>
            <a:lvl1pPr algn="r">
              <a:defRPr sz="1200"/>
            </a:lvl1pPr>
          </a:lstStyle>
          <a:p>
            <a:fld id="{A2F0F795-A6AF-4A4D-BD5A-3648AD25DF83}" type="datetimeFigureOut">
              <a:rPr lang="en-US" smtClean="0"/>
              <a:t>6/25/2018</a:t>
            </a:fld>
            <a:endParaRPr lang="en-US" dirty="0"/>
          </a:p>
        </p:txBody>
      </p:sp>
      <p:sp>
        <p:nvSpPr>
          <p:cNvPr id="4" name="Footer Placeholder 3"/>
          <p:cNvSpPr>
            <a:spLocks noGrp="1"/>
          </p:cNvSpPr>
          <p:nvPr>
            <p:ph type="ftr" sz="quarter" idx="2"/>
          </p:nvPr>
        </p:nvSpPr>
        <p:spPr>
          <a:xfrm>
            <a:off x="0" y="8842030"/>
            <a:ext cx="3056414" cy="465455"/>
          </a:xfrm>
          <a:prstGeom prst="rect">
            <a:avLst/>
          </a:prstGeom>
        </p:spPr>
        <p:txBody>
          <a:bodyPr vert="horz" lIns="93496" tIns="46748" rIns="93496" bIns="4674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95217" y="8842030"/>
            <a:ext cx="3056414" cy="465455"/>
          </a:xfrm>
          <a:prstGeom prst="rect">
            <a:avLst/>
          </a:prstGeom>
        </p:spPr>
        <p:txBody>
          <a:bodyPr vert="horz" lIns="93496" tIns="46748" rIns="93496" bIns="46748" rtlCol="0" anchor="b"/>
          <a:lstStyle>
            <a:lvl1pPr algn="r">
              <a:defRPr sz="1200"/>
            </a:lvl1pPr>
          </a:lstStyle>
          <a:p>
            <a:fld id="{BEE1EB4C-F7E9-46E8-9B73-F56BC9EB8B3F}" type="slidenum">
              <a:rPr lang="en-US" smtClean="0"/>
              <a:t>‹#›</a:t>
            </a:fld>
            <a:endParaRPr lang="en-US" dirty="0"/>
          </a:p>
        </p:txBody>
      </p:sp>
    </p:spTree>
    <p:extLst>
      <p:ext uri="{BB962C8B-B14F-4D97-AF65-F5344CB8AC3E}">
        <p14:creationId xmlns:p14="http://schemas.microsoft.com/office/powerpoint/2010/main" val="3107266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55938" cy="465138"/>
          </a:xfrm>
          <a:prstGeom prst="rect">
            <a:avLst/>
          </a:prstGeom>
        </p:spPr>
        <p:txBody>
          <a:bodyPr vert="horz" lIns="91439" tIns="45720" rIns="91439" bIns="45720" rtlCol="0"/>
          <a:lstStyle>
            <a:lvl1pPr algn="l">
              <a:defRPr sz="1200"/>
            </a:lvl1pPr>
          </a:lstStyle>
          <a:p>
            <a:endParaRPr lang="en-US" dirty="0"/>
          </a:p>
        </p:txBody>
      </p:sp>
      <p:sp>
        <p:nvSpPr>
          <p:cNvPr id="3" name="Date Placeholder 2"/>
          <p:cNvSpPr>
            <a:spLocks noGrp="1"/>
          </p:cNvSpPr>
          <p:nvPr>
            <p:ph type="dt" idx="1"/>
          </p:nvPr>
        </p:nvSpPr>
        <p:spPr>
          <a:xfrm>
            <a:off x="3995738" y="0"/>
            <a:ext cx="3055937" cy="465138"/>
          </a:xfrm>
          <a:prstGeom prst="rect">
            <a:avLst/>
          </a:prstGeom>
        </p:spPr>
        <p:txBody>
          <a:bodyPr vert="horz" lIns="91439" tIns="45720" rIns="91439" bIns="45720" rtlCol="0"/>
          <a:lstStyle>
            <a:lvl1pPr algn="r">
              <a:defRPr sz="1200"/>
            </a:lvl1pPr>
          </a:lstStyle>
          <a:p>
            <a:fld id="{4A0A937E-F476-4DE9-B16F-11213DD43B8C}" type="datetimeFigureOut">
              <a:rPr lang="en-US" smtClean="0"/>
              <a:t>6/25/2018</a:t>
            </a:fld>
            <a:endParaRPr lang="en-US" dirty="0"/>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1439" tIns="45720" rIns="91439" bIns="45720" rtlCol="0" anchor="ctr"/>
          <a:lstStyle/>
          <a:p>
            <a:endParaRPr lang="en-US" dirty="0"/>
          </a:p>
        </p:txBody>
      </p:sp>
      <p:sp>
        <p:nvSpPr>
          <p:cNvPr id="5" name="Notes Placeholder 4"/>
          <p:cNvSpPr>
            <a:spLocks noGrp="1"/>
          </p:cNvSpPr>
          <p:nvPr>
            <p:ph type="body" sz="quarter" idx="3"/>
          </p:nvPr>
        </p:nvSpPr>
        <p:spPr>
          <a:xfrm>
            <a:off x="704851" y="4421188"/>
            <a:ext cx="5643563" cy="4189412"/>
          </a:xfrm>
          <a:prstGeom prst="rect">
            <a:avLst/>
          </a:prstGeom>
        </p:spPr>
        <p:txBody>
          <a:bodyPr vert="horz" lIns="91439" tIns="45720" rIns="91439"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376"/>
            <a:ext cx="3055938" cy="465138"/>
          </a:xfrm>
          <a:prstGeom prst="rect">
            <a:avLst/>
          </a:prstGeom>
        </p:spPr>
        <p:txBody>
          <a:bodyPr vert="horz" lIns="91439" tIns="45720" rIns="91439"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95738" y="8842376"/>
            <a:ext cx="3055937" cy="465138"/>
          </a:xfrm>
          <a:prstGeom prst="rect">
            <a:avLst/>
          </a:prstGeom>
        </p:spPr>
        <p:txBody>
          <a:bodyPr vert="horz" lIns="91439" tIns="45720" rIns="91439" bIns="45720" rtlCol="0" anchor="b"/>
          <a:lstStyle>
            <a:lvl1pPr algn="r">
              <a:defRPr sz="1200"/>
            </a:lvl1pPr>
          </a:lstStyle>
          <a:p>
            <a:fld id="{0213B14B-1464-4E19-BC42-FFC16B406E24}" type="slidenum">
              <a:rPr lang="en-US" smtClean="0"/>
              <a:t>‹#›</a:t>
            </a:fld>
            <a:endParaRPr lang="en-US" dirty="0"/>
          </a:p>
        </p:txBody>
      </p:sp>
    </p:spTree>
    <p:extLst>
      <p:ext uri="{BB962C8B-B14F-4D97-AF65-F5344CB8AC3E}">
        <p14:creationId xmlns:p14="http://schemas.microsoft.com/office/powerpoint/2010/main" val="20095900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13B14B-1464-4E19-BC42-FFC16B406E24}" type="slidenum">
              <a:rPr lang="en-US" smtClean="0"/>
              <a:t>1</a:t>
            </a:fld>
            <a:endParaRPr lang="en-US" dirty="0"/>
          </a:p>
        </p:txBody>
      </p:sp>
    </p:spTree>
    <p:extLst>
      <p:ext uri="{BB962C8B-B14F-4D97-AF65-F5344CB8AC3E}">
        <p14:creationId xmlns:p14="http://schemas.microsoft.com/office/powerpoint/2010/main" val="127680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13B14B-1464-4E19-BC42-FFC16B406E24}" type="slidenum">
              <a:rPr lang="en-US" smtClean="0"/>
              <a:t>10</a:t>
            </a:fld>
            <a:endParaRPr lang="en-US" dirty="0"/>
          </a:p>
        </p:txBody>
      </p:sp>
    </p:spTree>
    <p:extLst>
      <p:ext uri="{BB962C8B-B14F-4D97-AF65-F5344CB8AC3E}">
        <p14:creationId xmlns:p14="http://schemas.microsoft.com/office/powerpoint/2010/main" val="499245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13B14B-1464-4E19-BC42-FFC16B406E24}" type="slidenum">
              <a:rPr lang="en-US" smtClean="0"/>
              <a:t>11</a:t>
            </a:fld>
            <a:endParaRPr lang="en-US" dirty="0"/>
          </a:p>
        </p:txBody>
      </p:sp>
    </p:spTree>
    <p:extLst>
      <p:ext uri="{BB962C8B-B14F-4D97-AF65-F5344CB8AC3E}">
        <p14:creationId xmlns:p14="http://schemas.microsoft.com/office/powerpoint/2010/main" val="499245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13B14B-1464-4E19-BC42-FFC16B406E24}" type="slidenum">
              <a:rPr lang="en-US" smtClean="0"/>
              <a:t>12</a:t>
            </a:fld>
            <a:endParaRPr lang="en-US" dirty="0"/>
          </a:p>
        </p:txBody>
      </p:sp>
    </p:spTree>
    <p:extLst>
      <p:ext uri="{BB962C8B-B14F-4D97-AF65-F5344CB8AC3E}">
        <p14:creationId xmlns:p14="http://schemas.microsoft.com/office/powerpoint/2010/main" val="499245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13B14B-1464-4E19-BC42-FFC16B406E24}" type="slidenum">
              <a:rPr lang="en-US" smtClean="0"/>
              <a:t>13</a:t>
            </a:fld>
            <a:endParaRPr lang="en-US" dirty="0"/>
          </a:p>
        </p:txBody>
      </p:sp>
    </p:spTree>
    <p:extLst>
      <p:ext uri="{BB962C8B-B14F-4D97-AF65-F5344CB8AC3E}">
        <p14:creationId xmlns:p14="http://schemas.microsoft.com/office/powerpoint/2010/main" val="4992450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13B14B-1464-4E19-BC42-FFC16B406E24}" type="slidenum">
              <a:rPr lang="en-US" smtClean="0"/>
              <a:t>14</a:t>
            </a:fld>
            <a:endParaRPr lang="en-US" dirty="0"/>
          </a:p>
        </p:txBody>
      </p:sp>
    </p:spTree>
    <p:extLst>
      <p:ext uri="{BB962C8B-B14F-4D97-AF65-F5344CB8AC3E}">
        <p14:creationId xmlns:p14="http://schemas.microsoft.com/office/powerpoint/2010/main" val="499245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13B14B-1464-4E19-BC42-FFC16B406E24}" type="slidenum">
              <a:rPr lang="en-US" smtClean="0"/>
              <a:t>15</a:t>
            </a:fld>
            <a:endParaRPr lang="en-US" dirty="0"/>
          </a:p>
        </p:txBody>
      </p:sp>
    </p:spTree>
    <p:extLst>
      <p:ext uri="{BB962C8B-B14F-4D97-AF65-F5344CB8AC3E}">
        <p14:creationId xmlns:p14="http://schemas.microsoft.com/office/powerpoint/2010/main" val="4404060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13B14B-1464-4E19-BC42-FFC16B406E24}" type="slidenum">
              <a:rPr lang="en-US" smtClean="0"/>
              <a:t>16</a:t>
            </a:fld>
            <a:endParaRPr lang="en-US" dirty="0"/>
          </a:p>
        </p:txBody>
      </p:sp>
    </p:spTree>
    <p:extLst>
      <p:ext uri="{BB962C8B-B14F-4D97-AF65-F5344CB8AC3E}">
        <p14:creationId xmlns:p14="http://schemas.microsoft.com/office/powerpoint/2010/main" val="440406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13B14B-1464-4E19-BC42-FFC16B406E24}" type="slidenum">
              <a:rPr lang="en-US" smtClean="0"/>
              <a:t>17</a:t>
            </a:fld>
            <a:endParaRPr lang="en-US" dirty="0"/>
          </a:p>
        </p:txBody>
      </p:sp>
    </p:spTree>
    <p:extLst>
      <p:ext uri="{BB962C8B-B14F-4D97-AF65-F5344CB8AC3E}">
        <p14:creationId xmlns:p14="http://schemas.microsoft.com/office/powerpoint/2010/main" val="680533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13B14B-1464-4E19-BC42-FFC16B406E24}" type="slidenum">
              <a:rPr lang="en-US" smtClean="0"/>
              <a:t>18</a:t>
            </a:fld>
            <a:endParaRPr lang="en-US" dirty="0"/>
          </a:p>
        </p:txBody>
      </p:sp>
    </p:spTree>
    <p:extLst>
      <p:ext uri="{BB962C8B-B14F-4D97-AF65-F5344CB8AC3E}">
        <p14:creationId xmlns:p14="http://schemas.microsoft.com/office/powerpoint/2010/main" val="680533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13B14B-1464-4E19-BC42-FFC16B406E24}" type="slidenum">
              <a:rPr lang="en-US" smtClean="0"/>
              <a:t>19</a:t>
            </a:fld>
            <a:endParaRPr lang="en-US" dirty="0"/>
          </a:p>
        </p:txBody>
      </p:sp>
    </p:spTree>
    <p:extLst>
      <p:ext uri="{BB962C8B-B14F-4D97-AF65-F5344CB8AC3E}">
        <p14:creationId xmlns:p14="http://schemas.microsoft.com/office/powerpoint/2010/main" val="680533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13B14B-1464-4E19-BC42-FFC16B406E24}" type="slidenum">
              <a:rPr lang="en-US" smtClean="0"/>
              <a:t>2</a:t>
            </a:fld>
            <a:endParaRPr lang="en-US" dirty="0"/>
          </a:p>
        </p:txBody>
      </p:sp>
    </p:spTree>
    <p:extLst>
      <p:ext uri="{BB962C8B-B14F-4D97-AF65-F5344CB8AC3E}">
        <p14:creationId xmlns:p14="http://schemas.microsoft.com/office/powerpoint/2010/main" val="2996983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13B14B-1464-4E19-BC42-FFC16B406E24}" type="slidenum">
              <a:rPr lang="en-US" smtClean="0"/>
              <a:t>20</a:t>
            </a:fld>
            <a:endParaRPr lang="en-US" dirty="0"/>
          </a:p>
        </p:txBody>
      </p:sp>
    </p:spTree>
    <p:extLst>
      <p:ext uri="{BB962C8B-B14F-4D97-AF65-F5344CB8AC3E}">
        <p14:creationId xmlns:p14="http://schemas.microsoft.com/office/powerpoint/2010/main" val="6805331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13B14B-1464-4E19-BC42-FFC16B406E24}" type="slidenum">
              <a:rPr lang="en-US" smtClean="0"/>
              <a:t>21</a:t>
            </a:fld>
            <a:endParaRPr lang="en-US" dirty="0"/>
          </a:p>
        </p:txBody>
      </p:sp>
    </p:spTree>
    <p:extLst>
      <p:ext uri="{BB962C8B-B14F-4D97-AF65-F5344CB8AC3E}">
        <p14:creationId xmlns:p14="http://schemas.microsoft.com/office/powerpoint/2010/main" val="6805331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13B14B-1464-4E19-BC42-FFC16B406E24}" type="slidenum">
              <a:rPr lang="en-US" smtClean="0"/>
              <a:t>22</a:t>
            </a:fld>
            <a:endParaRPr lang="en-US" dirty="0"/>
          </a:p>
        </p:txBody>
      </p:sp>
    </p:spTree>
    <p:extLst>
      <p:ext uri="{BB962C8B-B14F-4D97-AF65-F5344CB8AC3E}">
        <p14:creationId xmlns:p14="http://schemas.microsoft.com/office/powerpoint/2010/main" val="6805331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13B14B-1464-4E19-BC42-FFC16B406E24}" type="slidenum">
              <a:rPr lang="en-US" smtClean="0"/>
              <a:t>23</a:t>
            </a:fld>
            <a:endParaRPr lang="en-US" dirty="0"/>
          </a:p>
        </p:txBody>
      </p:sp>
    </p:spTree>
    <p:extLst>
      <p:ext uri="{BB962C8B-B14F-4D97-AF65-F5344CB8AC3E}">
        <p14:creationId xmlns:p14="http://schemas.microsoft.com/office/powerpoint/2010/main" val="6805331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13B14B-1464-4E19-BC42-FFC16B406E24}" type="slidenum">
              <a:rPr lang="en-US" smtClean="0"/>
              <a:t>24</a:t>
            </a:fld>
            <a:endParaRPr lang="en-US" dirty="0"/>
          </a:p>
        </p:txBody>
      </p:sp>
    </p:spTree>
    <p:extLst>
      <p:ext uri="{BB962C8B-B14F-4D97-AF65-F5344CB8AC3E}">
        <p14:creationId xmlns:p14="http://schemas.microsoft.com/office/powerpoint/2010/main" val="36243241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13B14B-1464-4E19-BC42-FFC16B406E24}" type="slidenum">
              <a:rPr lang="en-US" smtClean="0"/>
              <a:t>25</a:t>
            </a:fld>
            <a:endParaRPr lang="en-US" dirty="0"/>
          </a:p>
        </p:txBody>
      </p:sp>
    </p:spTree>
    <p:extLst>
      <p:ext uri="{BB962C8B-B14F-4D97-AF65-F5344CB8AC3E}">
        <p14:creationId xmlns:p14="http://schemas.microsoft.com/office/powerpoint/2010/main" val="3624324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13B14B-1464-4E19-BC42-FFC16B406E24}" type="slidenum">
              <a:rPr lang="en-US" smtClean="0"/>
              <a:t>26</a:t>
            </a:fld>
            <a:endParaRPr lang="en-US" dirty="0"/>
          </a:p>
        </p:txBody>
      </p:sp>
    </p:spTree>
    <p:extLst>
      <p:ext uri="{BB962C8B-B14F-4D97-AF65-F5344CB8AC3E}">
        <p14:creationId xmlns:p14="http://schemas.microsoft.com/office/powerpoint/2010/main" val="36243241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9">
              <a:defRPr/>
            </a:pPr>
            <a:endParaRPr lang="en-US" sz="800" dirty="0"/>
          </a:p>
        </p:txBody>
      </p:sp>
      <p:sp>
        <p:nvSpPr>
          <p:cNvPr id="4" name="Slide Number Placeholder 3"/>
          <p:cNvSpPr>
            <a:spLocks noGrp="1"/>
          </p:cNvSpPr>
          <p:nvPr>
            <p:ph type="sldNum" sz="quarter" idx="10"/>
          </p:nvPr>
        </p:nvSpPr>
        <p:spPr/>
        <p:txBody>
          <a:bodyPr/>
          <a:lstStyle/>
          <a:p>
            <a:fld id="{0213B14B-1464-4E19-BC42-FFC16B406E24}" type="slidenum">
              <a:rPr lang="en-US" smtClean="0"/>
              <a:t>27</a:t>
            </a:fld>
            <a:endParaRPr lang="en-US" dirty="0"/>
          </a:p>
        </p:txBody>
      </p:sp>
    </p:spTree>
    <p:extLst>
      <p:ext uri="{BB962C8B-B14F-4D97-AF65-F5344CB8AC3E}">
        <p14:creationId xmlns:p14="http://schemas.microsoft.com/office/powerpoint/2010/main" val="18888785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9">
              <a:defRPr/>
            </a:pPr>
            <a:endParaRPr lang="en-US" sz="800" dirty="0"/>
          </a:p>
        </p:txBody>
      </p:sp>
      <p:sp>
        <p:nvSpPr>
          <p:cNvPr id="4" name="Slide Number Placeholder 3"/>
          <p:cNvSpPr>
            <a:spLocks noGrp="1"/>
          </p:cNvSpPr>
          <p:nvPr>
            <p:ph type="sldNum" sz="quarter" idx="10"/>
          </p:nvPr>
        </p:nvSpPr>
        <p:spPr/>
        <p:txBody>
          <a:bodyPr/>
          <a:lstStyle/>
          <a:p>
            <a:fld id="{0213B14B-1464-4E19-BC42-FFC16B406E24}" type="slidenum">
              <a:rPr lang="en-US" smtClean="0"/>
              <a:t>28</a:t>
            </a:fld>
            <a:endParaRPr lang="en-US" dirty="0"/>
          </a:p>
        </p:txBody>
      </p:sp>
    </p:spTree>
    <p:extLst>
      <p:ext uri="{BB962C8B-B14F-4D97-AF65-F5344CB8AC3E}">
        <p14:creationId xmlns:p14="http://schemas.microsoft.com/office/powerpoint/2010/main" val="18888785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13B14B-1464-4E19-BC42-FFC16B406E24}" type="slidenum">
              <a:rPr lang="en-US" smtClean="0"/>
              <a:t>29</a:t>
            </a:fld>
            <a:endParaRPr lang="en-US" dirty="0"/>
          </a:p>
        </p:txBody>
      </p:sp>
    </p:spTree>
    <p:extLst>
      <p:ext uri="{BB962C8B-B14F-4D97-AF65-F5344CB8AC3E}">
        <p14:creationId xmlns:p14="http://schemas.microsoft.com/office/powerpoint/2010/main" val="1339896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13B14B-1464-4E19-BC42-FFC16B406E24}" type="slidenum">
              <a:rPr lang="en-US" smtClean="0"/>
              <a:t>3</a:t>
            </a:fld>
            <a:endParaRPr lang="en-US" dirty="0"/>
          </a:p>
        </p:txBody>
      </p:sp>
    </p:spTree>
    <p:extLst>
      <p:ext uri="{BB962C8B-B14F-4D97-AF65-F5344CB8AC3E}">
        <p14:creationId xmlns:p14="http://schemas.microsoft.com/office/powerpoint/2010/main" val="6675313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13B14B-1464-4E19-BC42-FFC16B406E24}" type="slidenum">
              <a:rPr lang="en-US" smtClean="0"/>
              <a:t>30</a:t>
            </a:fld>
            <a:endParaRPr lang="en-US" dirty="0"/>
          </a:p>
        </p:txBody>
      </p:sp>
    </p:spTree>
    <p:extLst>
      <p:ext uri="{BB962C8B-B14F-4D97-AF65-F5344CB8AC3E}">
        <p14:creationId xmlns:p14="http://schemas.microsoft.com/office/powerpoint/2010/main" val="373038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13B14B-1464-4E19-BC42-FFC16B406E24}" type="slidenum">
              <a:rPr lang="en-US" smtClean="0"/>
              <a:t>31</a:t>
            </a:fld>
            <a:endParaRPr lang="en-US" dirty="0"/>
          </a:p>
        </p:txBody>
      </p:sp>
    </p:spTree>
    <p:extLst>
      <p:ext uri="{BB962C8B-B14F-4D97-AF65-F5344CB8AC3E}">
        <p14:creationId xmlns:p14="http://schemas.microsoft.com/office/powerpoint/2010/main" val="373038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13B14B-1464-4E19-BC42-FFC16B406E24}" type="slidenum">
              <a:rPr lang="en-US" smtClean="0"/>
              <a:t>32</a:t>
            </a:fld>
            <a:endParaRPr lang="en-US" dirty="0"/>
          </a:p>
        </p:txBody>
      </p:sp>
    </p:spTree>
    <p:extLst>
      <p:ext uri="{BB962C8B-B14F-4D97-AF65-F5344CB8AC3E}">
        <p14:creationId xmlns:p14="http://schemas.microsoft.com/office/powerpoint/2010/main" val="13398962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13B14B-1464-4E19-BC42-FFC16B406E24}" type="slidenum">
              <a:rPr lang="en-US" smtClean="0"/>
              <a:t>33</a:t>
            </a:fld>
            <a:endParaRPr lang="en-US" dirty="0"/>
          </a:p>
        </p:txBody>
      </p:sp>
    </p:spTree>
    <p:extLst>
      <p:ext uri="{BB962C8B-B14F-4D97-AF65-F5344CB8AC3E}">
        <p14:creationId xmlns:p14="http://schemas.microsoft.com/office/powerpoint/2010/main" val="2102240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13B14B-1464-4E19-BC42-FFC16B406E24}" type="slidenum">
              <a:rPr lang="en-US" smtClean="0"/>
              <a:t>34</a:t>
            </a:fld>
            <a:endParaRPr lang="en-US" dirty="0"/>
          </a:p>
        </p:txBody>
      </p:sp>
    </p:spTree>
    <p:extLst>
      <p:ext uri="{BB962C8B-B14F-4D97-AF65-F5344CB8AC3E}">
        <p14:creationId xmlns:p14="http://schemas.microsoft.com/office/powerpoint/2010/main" val="13398962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13B14B-1464-4E19-BC42-FFC16B406E24}" type="slidenum">
              <a:rPr lang="en-US" smtClean="0"/>
              <a:t>35</a:t>
            </a:fld>
            <a:endParaRPr lang="en-US" dirty="0"/>
          </a:p>
        </p:txBody>
      </p:sp>
    </p:spTree>
    <p:extLst>
      <p:ext uri="{BB962C8B-B14F-4D97-AF65-F5344CB8AC3E}">
        <p14:creationId xmlns:p14="http://schemas.microsoft.com/office/powerpoint/2010/main" val="30350078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13B14B-1464-4E19-BC42-FFC16B406E24}" type="slidenum">
              <a:rPr lang="en-US" smtClean="0"/>
              <a:t>36</a:t>
            </a:fld>
            <a:endParaRPr lang="en-US" dirty="0"/>
          </a:p>
        </p:txBody>
      </p:sp>
    </p:spTree>
    <p:extLst>
      <p:ext uri="{BB962C8B-B14F-4D97-AF65-F5344CB8AC3E}">
        <p14:creationId xmlns:p14="http://schemas.microsoft.com/office/powerpoint/2010/main" val="30350078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13B14B-1464-4E19-BC42-FFC16B406E24}" type="slidenum">
              <a:rPr lang="en-US" smtClean="0"/>
              <a:t>37</a:t>
            </a:fld>
            <a:endParaRPr lang="en-US" dirty="0"/>
          </a:p>
        </p:txBody>
      </p:sp>
    </p:spTree>
    <p:extLst>
      <p:ext uri="{BB962C8B-B14F-4D97-AF65-F5344CB8AC3E}">
        <p14:creationId xmlns:p14="http://schemas.microsoft.com/office/powerpoint/2010/main" val="26403080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13B14B-1464-4E19-BC42-FFC16B406E24}" type="slidenum">
              <a:rPr lang="en-US" smtClean="0"/>
              <a:t>38</a:t>
            </a:fld>
            <a:endParaRPr lang="en-US" dirty="0"/>
          </a:p>
        </p:txBody>
      </p:sp>
    </p:spTree>
    <p:extLst>
      <p:ext uri="{BB962C8B-B14F-4D97-AF65-F5344CB8AC3E}">
        <p14:creationId xmlns:p14="http://schemas.microsoft.com/office/powerpoint/2010/main" val="35791426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13B14B-1464-4E19-BC42-FFC16B406E24}" type="slidenum">
              <a:rPr lang="en-US" smtClean="0"/>
              <a:t>39</a:t>
            </a:fld>
            <a:endParaRPr lang="en-US" dirty="0"/>
          </a:p>
        </p:txBody>
      </p:sp>
    </p:spTree>
    <p:extLst>
      <p:ext uri="{BB962C8B-B14F-4D97-AF65-F5344CB8AC3E}">
        <p14:creationId xmlns:p14="http://schemas.microsoft.com/office/powerpoint/2010/main" val="503389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13B14B-1464-4E19-BC42-FFC16B406E24}" type="slidenum">
              <a:rPr lang="en-US" smtClean="0"/>
              <a:t>4</a:t>
            </a:fld>
            <a:endParaRPr lang="en-US" dirty="0"/>
          </a:p>
        </p:txBody>
      </p:sp>
    </p:spTree>
    <p:extLst>
      <p:ext uri="{BB962C8B-B14F-4D97-AF65-F5344CB8AC3E}">
        <p14:creationId xmlns:p14="http://schemas.microsoft.com/office/powerpoint/2010/main" val="6675313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13B14B-1464-4E19-BC42-FFC16B406E24}" type="slidenum">
              <a:rPr lang="en-US" smtClean="0"/>
              <a:t>40</a:t>
            </a:fld>
            <a:endParaRPr lang="en-US" dirty="0"/>
          </a:p>
        </p:txBody>
      </p:sp>
    </p:spTree>
    <p:extLst>
      <p:ext uri="{BB962C8B-B14F-4D97-AF65-F5344CB8AC3E}">
        <p14:creationId xmlns:p14="http://schemas.microsoft.com/office/powerpoint/2010/main" val="18476200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13B14B-1464-4E19-BC42-FFC16B406E24}" type="slidenum">
              <a:rPr lang="en-US" smtClean="0"/>
              <a:t>41</a:t>
            </a:fld>
            <a:endParaRPr lang="en-US" dirty="0"/>
          </a:p>
        </p:txBody>
      </p:sp>
    </p:spTree>
    <p:extLst>
      <p:ext uri="{BB962C8B-B14F-4D97-AF65-F5344CB8AC3E}">
        <p14:creationId xmlns:p14="http://schemas.microsoft.com/office/powerpoint/2010/main" val="33281981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13B14B-1464-4E19-BC42-FFC16B406E24}" type="slidenum">
              <a:rPr lang="en-US" smtClean="0"/>
              <a:t>42</a:t>
            </a:fld>
            <a:endParaRPr lang="en-US" dirty="0"/>
          </a:p>
        </p:txBody>
      </p:sp>
    </p:spTree>
    <p:extLst>
      <p:ext uri="{BB962C8B-B14F-4D97-AF65-F5344CB8AC3E}">
        <p14:creationId xmlns:p14="http://schemas.microsoft.com/office/powerpoint/2010/main" val="15426062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13B14B-1464-4E19-BC42-FFC16B406E24}" type="slidenum">
              <a:rPr lang="en-US" smtClean="0"/>
              <a:t>43</a:t>
            </a:fld>
            <a:endParaRPr lang="en-US" dirty="0"/>
          </a:p>
        </p:txBody>
      </p:sp>
    </p:spTree>
    <p:extLst>
      <p:ext uri="{BB962C8B-B14F-4D97-AF65-F5344CB8AC3E}">
        <p14:creationId xmlns:p14="http://schemas.microsoft.com/office/powerpoint/2010/main" val="10972635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13B14B-1464-4E19-BC42-FFC16B406E24}" type="slidenum">
              <a:rPr lang="en-US" smtClean="0"/>
              <a:t>44</a:t>
            </a:fld>
            <a:endParaRPr lang="en-US" dirty="0"/>
          </a:p>
        </p:txBody>
      </p:sp>
    </p:spTree>
    <p:extLst>
      <p:ext uri="{BB962C8B-B14F-4D97-AF65-F5344CB8AC3E}">
        <p14:creationId xmlns:p14="http://schemas.microsoft.com/office/powerpoint/2010/main" val="10972635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p>
        </p:txBody>
      </p:sp>
      <p:sp>
        <p:nvSpPr>
          <p:cNvPr id="4" name="Slide Number Placeholder 3"/>
          <p:cNvSpPr>
            <a:spLocks noGrp="1"/>
          </p:cNvSpPr>
          <p:nvPr>
            <p:ph type="sldNum" sz="quarter" idx="10"/>
          </p:nvPr>
        </p:nvSpPr>
        <p:spPr/>
        <p:txBody>
          <a:bodyPr/>
          <a:lstStyle/>
          <a:p>
            <a:fld id="{0213B14B-1464-4E19-BC42-FFC16B406E24}" type="slidenum">
              <a:rPr lang="en-US" smtClean="0"/>
              <a:t>45</a:t>
            </a:fld>
            <a:endParaRPr lang="en-US" dirty="0"/>
          </a:p>
        </p:txBody>
      </p:sp>
    </p:spTree>
    <p:extLst>
      <p:ext uri="{BB962C8B-B14F-4D97-AF65-F5344CB8AC3E}">
        <p14:creationId xmlns:p14="http://schemas.microsoft.com/office/powerpoint/2010/main" val="28337476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p>
        </p:txBody>
      </p:sp>
      <p:sp>
        <p:nvSpPr>
          <p:cNvPr id="4" name="Slide Number Placeholder 3"/>
          <p:cNvSpPr>
            <a:spLocks noGrp="1"/>
          </p:cNvSpPr>
          <p:nvPr>
            <p:ph type="sldNum" sz="quarter" idx="10"/>
          </p:nvPr>
        </p:nvSpPr>
        <p:spPr/>
        <p:txBody>
          <a:bodyPr/>
          <a:lstStyle/>
          <a:p>
            <a:fld id="{0213B14B-1464-4E19-BC42-FFC16B406E24}" type="slidenum">
              <a:rPr lang="en-US" smtClean="0"/>
              <a:t>46</a:t>
            </a:fld>
            <a:endParaRPr lang="en-US" dirty="0"/>
          </a:p>
        </p:txBody>
      </p:sp>
    </p:spTree>
    <p:extLst>
      <p:ext uri="{BB962C8B-B14F-4D97-AF65-F5344CB8AC3E}">
        <p14:creationId xmlns:p14="http://schemas.microsoft.com/office/powerpoint/2010/main" val="2580463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13B14B-1464-4E19-BC42-FFC16B406E24}" type="slidenum">
              <a:rPr lang="en-US" smtClean="0"/>
              <a:t>47</a:t>
            </a:fld>
            <a:endParaRPr lang="en-US" dirty="0"/>
          </a:p>
        </p:txBody>
      </p:sp>
    </p:spTree>
    <p:extLst>
      <p:ext uri="{BB962C8B-B14F-4D97-AF65-F5344CB8AC3E}">
        <p14:creationId xmlns:p14="http://schemas.microsoft.com/office/powerpoint/2010/main" val="20378594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13B14B-1464-4E19-BC42-FFC16B406E24}" type="slidenum">
              <a:rPr lang="en-US" smtClean="0"/>
              <a:t>48</a:t>
            </a:fld>
            <a:endParaRPr lang="en-US" dirty="0"/>
          </a:p>
        </p:txBody>
      </p:sp>
    </p:spTree>
    <p:extLst>
      <p:ext uri="{BB962C8B-B14F-4D97-AF65-F5344CB8AC3E}">
        <p14:creationId xmlns:p14="http://schemas.microsoft.com/office/powerpoint/2010/main" val="3346800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13B14B-1464-4E19-BC42-FFC16B406E24}" type="slidenum">
              <a:rPr lang="en-US" smtClean="0"/>
              <a:t>5</a:t>
            </a:fld>
            <a:endParaRPr lang="en-US" dirty="0"/>
          </a:p>
        </p:txBody>
      </p:sp>
    </p:spTree>
    <p:extLst>
      <p:ext uri="{BB962C8B-B14F-4D97-AF65-F5344CB8AC3E}">
        <p14:creationId xmlns:p14="http://schemas.microsoft.com/office/powerpoint/2010/main" val="667531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0213B14B-1464-4E19-BC42-FFC16B406E24}" type="slidenum">
              <a:rPr lang="en-US" smtClean="0"/>
              <a:t>6</a:t>
            </a:fld>
            <a:endParaRPr lang="en-US" dirty="0"/>
          </a:p>
        </p:txBody>
      </p:sp>
    </p:spTree>
    <p:extLst>
      <p:ext uri="{BB962C8B-B14F-4D97-AF65-F5344CB8AC3E}">
        <p14:creationId xmlns:p14="http://schemas.microsoft.com/office/powerpoint/2010/main" val="667531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13B14B-1464-4E19-BC42-FFC16B406E24}" type="slidenum">
              <a:rPr lang="en-US" smtClean="0"/>
              <a:t>7</a:t>
            </a:fld>
            <a:endParaRPr lang="en-US" dirty="0"/>
          </a:p>
        </p:txBody>
      </p:sp>
    </p:spTree>
    <p:extLst>
      <p:ext uri="{BB962C8B-B14F-4D97-AF65-F5344CB8AC3E}">
        <p14:creationId xmlns:p14="http://schemas.microsoft.com/office/powerpoint/2010/main" val="667531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13B14B-1464-4E19-BC42-FFC16B406E24}" type="slidenum">
              <a:rPr lang="en-US" smtClean="0"/>
              <a:t>8</a:t>
            </a:fld>
            <a:endParaRPr lang="en-US" dirty="0"/>
          </a:p>
        </p:txBody>
      </p:sp>
    </p:spTree>
    <p:extLst>
      <p:ext uri="{BB962C8B-B14F-4D97-AF65-F5344CB8AC3E}">
        <p14:creationId xmlns:p14="http://schemas.microsoft.com/office/powerpoint/2010/main" val="499245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13B14B-1464-4E19-BC42-FFC16B406E24}" type="slidenum">
              <a:rPr lang="en-US" smtClean="0"/>
              <a:t>9</a:t>
            </a:fld>
            <a:endParaRPr lang="en-US" dirty="0"/>
          </a:p>
        </p:txBody>
      </p:sp>
    </p:spTree>
    <p:extLst>
      <p:ext uri="{BB962C8B-B14F-4D97-AF65-F5344CB8AC3E}">
        <p14:creationId xmlns:p14="http://schemas.microsoft.com/office/powerpoint/2010/main" val="499245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6"/>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chemeClr val="accent1"/>
              </a:gs>
              <a:gs pos="14000">
                <a:schemeClr val="accent1">
                  <a:lumMod val="60000"/>
                  <a:lumOff val="40000"/>
                </a:schemeClr>
              </a:gs>
              <a:gs pos="83000">
                <a:schemeClr val="accent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dirty="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chemeClr val="accent1">
                  <a:alpha val="0"/>
                </a:schemeClr>
              </a:gs>
              <a:gs pos="57000">
                <a:schemeClr val="accent1">
                  <a:lumMod val="40000"/>
                  <a:lumOff val="60000"/>
                </a:schemeClr>
              </a:gs>
              <a:gs pos="100000">
                <a:schemeClr val="accent1">
                  <a:alpha val="0"/>
                </a:scheme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b="1" kern="1200" dirty="0">
              <a:solidFill>
                <a:schemeClr val="lt1"/>
              </a:solidFill>
              <a:latin typeface="+mn-lt"/>
              <a:ea typeface="+mn-ea"/>
              <a:cs typeface="+mn-cs"/>
            </a:endParaRPr>
          </a:p>
        </p:txBody>
      </p:sp>
      <p:sp>
        <p:nvSpPr>
          <p:cNvPr id="9" name="Freeform 8"/>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3">
                  <a:lumMod val="40000"/>
                  <a:lumOff val="60000"/>
                </a:schemeClr>
              </a:gs>
              <a:gs pos="50000">
                <a:schemeClr val="accent3"/>
              </a:gs>
              <a:gs pos="100000">
                <a:schemeClr val="accent3">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en-US" b="1" dirty="0"/>
          </a:p>
        </p:txBody>
      </p:sp>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67A299D8-8FF7-40F1-BAD2-1982F9A01E4F}" type="datetimeFigureOut">
              <a:rPr lang="en-US" smtClean="0"/>
              <a:pPr/>
              <a:t>6/25/2018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normAutofit/>
          </a:bodyPr>
          <a:lstStyle/>
          <a:p>
            <a:fld id="{3D22ABE6-7A46-4FA2-BB9F-CFF513210450}"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A299D8-8FF7-40F1-BAD2-1982F9A01E4F}" type="datetimeFigureOut">
              <a:rPr lang="en-US" smtClean="0"/>
              <a:pPr/>
              <a:t>6/25/2018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22ABE6-7A46-4FA2-BB9F-CFF51321045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A299D8-8FF7-40F1-BAD2-1982F9A01E4F}" type="datetimeFigureOut">
              <a:rPr lang="en-US" smtClean="0"/>
              <a:pPr/>
              <a:t>6/25/2018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22ABE6-7A46-4FA2-BB9F-CFF51321045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7" name="Freeform 6"/>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0" y="1600201"/>
            <a:ext cx="7772400" cy="3733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67A299D8-8FF7-40F1-BAD2-1982F9A01E4F}" type="datetimeFigureOut">
              <a:rPr lang="en-US" smtClean="0"/>
              <a:pPr/>
              <a:t>6/25/2018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22ABE6-7A46-4FA2-BB9F-CFF513210450}"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Freeform 6"/>
          <p:cNvSpPr/>
          <p:nvPr/>
        </p:nvSpPr>
        <p:spPr>
          <a:xfrm>
            <a:off x="0" y="5545932"/>
            <a:ext cx="9146383" cy="1314449"/>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33337 h 1214437"/>
              <a:gd name="connsiteX1" fmla="*/ 6305550 w 9134475"/>
              <a:gd name="connsiteY1" fmla="*/ 1100137 h 1214437"/>
              <a:gd name="connsiteX2" fmla="*/ 9044270 w 9134475"/>
              <a:gd name="connsiteY2" fmla="*/ 0 h 1214437"/>
              <a:gd name="connsiteX3" fmla="*/ 9134475 w 9134475"/>
              <a:gd name="connsiteY3" fmla="*/ 1214437 h 1214437"/>
              <a:gd name="connsiteX4" fmla="*/ 0 w 9134475"/>
              <a:gd name="connsiteY4" fmla="*/ 1214437 h 1214437"/>
              <a:gd name="connsiteX5" fmla="*/ 0 w 9134475"/>
              <a:gd name="connsiteY5" fmla="*/ 33337 h 1214437"/>
              <a:gd name="connsiteX0" fmla="*/ 0 w 9134475"/>
              <a:gd name="connsiteY0" fmla="*/ 130968 h 1312068"/>
              <a:gd name="connsiteX1" fmla="*/ 6305550 w 9134475"/>
              <a:gd name="connsiteY1" fmla="*/ 1197768 h 1312068"/>
              <a:gd name="connsiteX2" fmla="*/ 9113111 w 9134475"/>
              <a:gd name="connsiteY2" fmla="*/ 0 h 1312068"/>
              <a:gd name="connsiteX3" fmla="*/ 9134475 w 9134475"/>
              <a:gd name="connsiteY3" fmla="*/ 1312068 h 1312068"/>
              <a:gd name="connsiteX4" fmla="*/ 0 w 9134475"/>
              <a:gd name="connsiteY4" fmla="*/ 1312068 h 1312068"/>
              <a:gd name="connsiteX5" fmla="*/ 0 w 9134475"/>
              <a:gd name="connsiteY5" fmla="*/ 130968 h 1312068"/>
              <a:gd name="connsiteX0" fmla="*/ 0 w 9113111"/>
              <a:gd name="connsiteY0" fmla="*/ 130968 h 1312068"/>
              <a:gd name="connsiteX1" fmla="*/ 6305550 w 9113111"/>
              <a:gd name="connsiteY1" fmla="*/ 1197768 h 1312068"/>
              <a:gd name="connsiteX2" fmla="*/ 9113111 w 9113111"/>
              <a:gd name="connsiteY2" fmla="*/ 0 h 1312068"/>
              <a:gd name="connsiteX3" fmla="*/ 8958813 w 9113111"/>
              <a:gd name="connsiteY3" fmla="*/ 1009649 h 1312068"/>
              <a:gd name="connsiteX4" fmla="*/ 0 w 9113111"/>
              <a:gd name="connsiteY4" fmla="*/ 1312068 h 1312068"/>
              <a:gd name="connsiteX5" fmla="*/ 0 w 9113111"/>
              <a:gd name="connsiteY5" fmla="*/ 130968 h 1312068"/>
              <a:gd name="connsiteX0" fmla="*/ 0 w 9117860"/>
              <a:gd name="connsiteY0" fmla="*/ 130968 h 1314449"/>
              <a:gd name="connsiteX1" fmla="*/ 6305550 w 9117860"/>
              <a:gd name="connsiteY1" fmla="*/ 1197768 h 1314449"/>
              <a:gd name="connsiteX2" fmla="*/ 9113111 w 9117860"/>
              <a:gd name="connsiteY2" fmla="*/ 0 h 1314449"/>
              <a:gd name="connsiteX3" fmla="*/ 9117860 w 9117860"/>
              <a:gd name="connsiteY3" fmla="*/ 1314449 h 1314449"/>
              <a:gd name="connsiteX4" fmla="*/ 0 w 9117860"/>
              <a:gd name="connsiteY4" fmla="*/ 1312068 h 1314449"/>
              <a:gd name="connsiteX5" fmla="*/ 0 w 9117860"/>
              <a:gd name="connsiteY5" fmla="*/ 130968 h 1314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17860" h="1314449">
                <a:moveTo>
                  <a:pt x="0" y="130968"/>
                </a:moveTo>
                <a:lnTo>
                  <a:pt x="6305550" y="1197768"/>
                </a:lnTo>
                <a:lnTo>
                  <a:pt x="9113111" y="0"/>
                </a:lnTo>
                <a:lnTo>
                  <a:pt x="9117860" y="1314449"/>
                </a:lnTo>
                <a:lnTo>
                  <a:pt x="0" y="1312068"/>
                </a:lnTo>
                <a:lnTo>
                  <a:pt x="0" y="130968"/>
                </a:lnTo>
                <a:close/>
              </a:path>
            </a:pathLst>
          </a:custGeom>
          <a:gradFill>
            <a:gsLst>
              <a:gs pos="0">
                <a:schemeClr val="accent1">
                  <a:lumMod val="40000"/>
                  <a:lumOff val="60000"/>
                </a:schemeClr>
              </a:gs>
              <a:gs pos="50000">
                <a:schemeClr val="accent1"/>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8" name="Freeform 7"/>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0">
                <a:srgbClr val="000000"/>
              </a:gs>
              <a:gs pos="14000">
                <a:srgbClr val="333333"/>
              </a:gs>
              <a:gs pos="83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9" name="Freeform 8"/>
          <p:cNvSpPr/>
          <p:nvPr/>
        </p:nvSpPr>
        <p:spPr>
          <a:xfrm>
            <a:off x="-76" y="5293518"/>
            <a:ext cx="9144093" cy="1443038"/>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355114 w 9144000"/>
              <a:gd name="connsiteY0" fmla="*/ 0 h 1562100"/>
              <a:gd name="connsiteX1" fmla="*/ 9144000 w 9144000"/>
              <a:gd name="connsiteY1" fmla="*/ 104775 h 1562100"/>
              <a:gd name="connsiteX2" fmla="*/ 9144000 w 9144000"/>
              <a:gd name="connsiteY2" fmla="*/ 361950 h 1562100"/>
              <a:gd name="connsiteX3" fmla="*/ 6334125 w 9144000"/>
              <a:gd name="connsiteY3" fmla="*/ 1562100 h 1562100"/>
              <a:gd name="connsiteX4" fmla="*/ 0 w 9144000"/>
              <a:gd name="connsiteY4" fmla="*/ 495300 h 1562100"/>
              <a:gd name="connsiteX5" fmla="*/ 355114 w 9144000"/>
              <a:gd name="connsiteY5" fmla="*/ 0 h 1562100"/>
              <a:gd name="connsiteX0" fmla="*/ 411923 w 9144000"/>
              <a:gd name="connsiteY0" fmla="*/ 83344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411923 w 9144000"/>
              <a:gd name="connsiteY5" fmla="*/ 83344 h 1457325"/>
              <a:gd name="connsiteX0" fmla="*/ 28462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8462 w 9144000"/>
              <a:gd name="connsiteY5" fmla="*/ 9525 h 1457325"/>
              <a:gd name="connsiteX0" fmla="*/ 108942 w 9144000"/>
              <a:gd name="connsiteY0" fmla="*/ 10477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108942 w 9144000"/>
              <a:gd name="connsiteY5" fmla="*/ 104775 h 1457325"/>
              <a:gd name="connsiteX0" fmla="*/ 26095 w 9144000"/>
              <a:gd name="connsiteY0" fmla="*/ 14288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26095 w 9144000"/>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12977 w 9117905"/>
              <a:gd name="connsiteY4" fmla="*/ 311944 h 1457325"/>
              <a:gd name="connsiteX5" fmla="*/ 0 w 9117905"/>
              <a:gd name="connsiteY5" fmla="*/ 14288 h 1457325"/>
              <a:gd name="connsiteX0" fmla="*/ 0 w 9117905"/>
              <a:gd name="connsiteY0" fmla="*/ 14288 h 1457325"/>
              <a:gd name="connsiteX1" fmla="*/ 9117905 w 9117905"/>
              <a:gd name="connsiteY1" fmla="*/ 0 h 1457325"/>
              <a:gd name="connsiteX2" fmla="*/ 9117905 w 9117905"/>
              <a:gd name="connsiteY2" fmla="*/ 257175 h 1457325"/>
              <a:gd name="connsiteX3" fmla="*/ 6308030 w 9117905"/>
              <a:gd name="connsiteY3" fmla="*/ 1457325 h 1457325"/>
              <a:gd name="connsiteX4" fmla="*/ 2310 w 9117905"/>
              <a:gd name="connsiteY4" fmla="*/ 376237 h 1457325"/>
              <a:gd name="connsiteX5" fmla="*/ 0 w 9117905"/>
              <a:gd name="connsiteY5" fmla="*/ 14288 h 1457325"/>
              <a:gd name="connsiteX0" fmla="*/ 0 w 9117905"/>
              <a:gd name="connsiteY0" fmla="*/ 14288 h 1531144"/>
              <a:gd name="connsiteX1" fmla="*/ 9117905 w 9117905"/>
              <a:gd name="connsiteY1" fmla="*/ 0 h 1531144"/>
              <a:gd name="connsiteX2" fmla="*/ 9117905 w 9117905"/>
              <a:gd name="connsiteY2" fmla="*/ 257175 h 1531144"/>
              <a:gd name="connsiteX3" fmla="*/ 6308030 w 9117905"/>
              <a:gd name="connsiteY3" fmla="*/ 1531144 h 1531144"/>
              <a:gd name="connsiteX4" fmla="*/ 2310 w 9117905"/>
              <a:gd name="connsiteY4" fmla="*/ 376237 h 1531144"/>
              <a:gd name="connsiteX5" fmla="*/ 0 w 9117905"/>
              <a:gd name="connsiteY5" fmla="*/ 14288 h 1531144"/>
              <a:gd name="connsiteX0" fmla="*/ 0 w 9117905"/>
              <a:gd name="connsiteY0" fmla="*/ 14288 h 1450181"/>
              <a:gd name="connsiteX1" fmla="*/ 9117905 w 9117905"/>
              <a:gd name="connsiteY1" fmla="*/ 0 h 1450181"/>
              <a:gd name="connsiteX2" fmla="*/ 9117905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8994819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17905"/>
              <a:gd name="connsiteY0" fmla="*/ 14288 h 1450181"/>
              <a:gd name="connsiteX1" fmla="*/ 9117905 w 9117905"/>
              <a:gd name="connsiteY1" fmla="*/ 0 h 1450181"/>
              <a:gd name="connsiteX2" fmla="*/ 9106070 w 9117905"/>
              <a:gd name="connsiteY2" fmla="*/ 257175 h 1450181"/>
              <a:gd name="connsiteX3" fmla="*/ 6260689 w 9117905"/>
              <a:gd name="connsiteY3" fmla="*/ 1450181 h 1450181"/>
              <a:gd name="connsiteX4" fmla="*/ 2310 w 9117905"/>
              <a:gd name="connsiteY4" fmla="*/ 376237 h 1450181"/>
              <a:gd name="connsiteX5" fmla="*/ 0 w 9117905"/>
              <a:gd name="connsiteY5" fmla="*/ 14288 h 1450181"/>
              <a:gd name="connsiteX0" fmla="*/ 0 w 9106070"/>
              <a:gd name="connsiteY0" fmla="*/ 0 h 1435893"/>
              <a:gd name="connsiteX1" fmla="*/ 9013755 w 9106070"/>
              <a:gd name="connsiteY1" fmla="*/ 97630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2 h 1435895"/>
              <a:gd name="connsiteX1" fmla="*/ 9096602 w 9106070"/>
              <a:gd name="connsiteY1" fmla="*/ 0 h 1435895"/>
              <a:gd name="connsiteX2" fmla="*/ 9106070 w 9106070"/>
              <a:gd name="connsiteY2" fmla="*/ 242889 h 1435895"/>
              <a:gd name="connsiteX3" fmla="*/ 6260689 w 9106070"/>
              <a:gd name="connsiteY3" fmla="*/ 1435895 h 1435895"/>
              <a:gd name="connsiteX4" fmla="*/ 2310 w 9106070"/>
              <a:gd name="connsiteY4" fmla="*/ 361951 h 1435895"/>
              <a:gd name="connsiteX5" fmla="*/ 0 w 9106070"/>
              <a:gd name="connsiteY5" fmla="*/ 2 h 1435895"/>
              <a:gd name="connsiteX0" fmla="*/ 0 w 9106070"/>
              <a:gd name="connsiteY0" fmla="*/ 0 h 1435893"/>
              <a:gd name="connsiteX1" fmla="*/ 8973515 w 9106070"/>
              <a:gd name="connsiteY1" fmla="*/ 123823 h 1435893"/>
              <a:gd name="connsiteX2" fmla="*/ 9106070 w 9106070"/>
              <a:gd name="connsiteY2" fmla="*/ 242887 h 1435893"/>
              <a:gd name="connsiteX3" fmla="*/ 6260689 w 9106070"/>
              <a:gd name="connsiteY3" fmla="*/ 1435893 h 1435893"/>
              <a:gd name="connsiteX4" fmla="*/ 2310 w 9106070"/>
              <a:gd name="connsiteY4" fmla="*/ 361949 h 1435893"/>
              <a:gd name="connsiteX5" fmla="*/ 0 w 9106070"/>
              <a:gd name="connsiteY5" fmla="*/ 0 h 1435893"/>
              <a:gd name="connsiteX0" fmla="*/ 0 w 9106070"/>
              <a:gd name="connsiteY0" fmla="*/ 7145 h 1443038"/>
              <a:gd name="connsiteX1" fmla="*/ 9089499 w 9106070"/>
              <a:gd name="connsiteY1" fmla="*/ 0 h 1443038"/>
              <a:gd name="connsiteX2" fmla="*/ 9106070 w 9106070"/>
              <a:gd name="connsiteY2" fmla="*/ 250032 h 1443038"/>
              <a:gd name="connsiteX3" fmla="*/ 6260689 w 9106070"/>
              <a:gd name="connsiteY3" fmla="*/ 1443038 h 1443038"/>
              <a:gd name="connsiteX4" fmla="*/ 2310 w 9106070"/>
              <a:gd name="connsiteY4" fmla="*/ 369094 h 1443038"/>
              <a:gd name="connsiteX5" fmla="*/ 0 w 9106070"/>
              <a:gd name="connsiteY5" fmla="*/ 7145 h 1443038"/>
              <a:gd name="connsiteX0" fmla="*/ 0 w 9089499"/>
              <a:gd name="connsiteY0" fmla="*/ 7145 h 1443038"/>
              <a:gd name="connsiteX1" fmla="*/ 9089499 w 9089499"/>
              <a:gd name="connsiteY1" fmla="*/ 0 h 1443038"/>
              <a:gd name="connsiteX2" fmla="*/ 8923808 w 9089499"/>
              <a:gd name="connsiteY2" fmla="*/ 197644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4767 w 9089499"/>
              <a:gd name="connsiteY2" fmla="*/ 247650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8982984 w 9089499"/>
              <a:gd name="connsiteY2" fmla="*/ 202406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2310 w 9089499"/>
              <a:gd name="connsiteY4" fmla="*/ 369094 h 1443038"/>
              <a:gd name="connsiteX5" fmla="*/ 0 w 9089499"/>
              <a:gd name="connsiteY5" fmla="*/ 7145 h 1443038"/>
              <a:gd name="connsiteX0" fmla="*/ 0 w 9089499"/>
              <a:gd name="connsiteY0" fmla="*/ 7145 h 1443038"/>
              <a:gd name="connsiteX1" fmla="*/ 9089499 w 9089499"/>
              <a:gd name="connsiteY1" fmla="*/ 0 h 1443038"/>
              <a:gd name="connsiteX2" fmla="*/ 9087134 w 9089499"/>
              <a:gd name="connsiteY2" fmla="*/ 254793 h 1443038"/>
              <a:gd name="connsiteX3" fmla="*/ 6260689 w 9089499"/>
              <a:gd name="connsiteY3" fmla="*/ 1443038 h 1443038"/>
              <a:gd name="connsiteX4" fmla="*/ 130131 w 9089499"/>
              <a:gd name="connsiteY4" fmla="*/ 266700 h 1443038"/>
              <a:gd name="connsiteX5" fmla="*/ 0 w 9089499"/>
              <a:gd name="connsiteY5" fmla="*/ 7145 h 1443038"/>
              <a:gd name="connsiteX0" fmla="*/ 57 w 9089556"/>
              <a:gd name="connsiteY0" fmla="*/ 7145 h 1443038"/>
              <a:gd name="connsiteX1" fmla="*/ 9089556 w 9089556"/>
              <a:gd name="connsiteY1" fmla="*/ 0 h 1443038"/>
              <a:gd name="connsiteX2" fmla="*/ 9087191 w 9089556"/>
              <a:gd name="connsiteY2" fmla="*/ 254793 h 1443038"/>
              <a:gd name="connsiteX3" fmla="*/ 6260746 w 9089556"/>
              <a:gd name="connsiteY3" fmla="*/ 1443038 h 1443038"/>
              <a:gd name="connsiteX4" fmla="*/ 0 w 9089556"/>
              <a:gd name="connsiteY4" fmla="*/ 366713 h 1443038"/>
              <a:gd name="connsiteX5" fmla="*/ 57 w 9089556"/>
              <a:gd name="connsiteY5" fmla="*/ 7145 h 1443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9556" h="1443038">
                <a:moveTo>
                  <a:pt x="57" y="7145"/>
                </a:moveTo>
                <a:lnTo>
                  <a:pt x="9089556" y="0"/>
                </a:lnTo>
                <a:cubicBezTo>
                  <a:pt x="9087979" y="82550"/>
                  <a:pt x="9088768" y="172243"/>
                  <a:pt x="9087191" y="254793"/>
                </a:cubicBezTo>
                <a:lnTo>
                  <a:pt x="6260746" y="1443038"/>
                </a:lnTo>
                <a:lnTo>
                  <a:pt x="0" y="366713"/>
                </a:lnTo>
                <a:lnTo>
                  <a:pt x="57" y="7145"/>
                </a:lnTo>
                <a:close/>
              </a:path>
            </a:pathLst>
          </a:custGeom>
          <a:gradFill>
            <a:gsLst>
              <a:gs pos="41000">
                <a:srgbClr val="000000">
                  <a:alpha val="0"/>
                </a:srgbClr>
              </a:gs>
              <a:gs pos="57000">
                <a:srgbClr val="4D4D4D"/>
              </a:gs>
              <a:gs pos="100000">
                <a:srgbClr val="000000">
                  <a:alpha val="0"/>
                </a:srgbClr>
              </a:gs>
            </a:gsLst>
            <a:lin ang="6000000" scaled="0"/>
          </a:gra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lnSpc>
                <a:spcPct val="100000"/>
              </a:lnSpc>
            </a:pPr>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67A299D8-8FF7-40F1-BAD2-1982F9A01E4F}" type="datetimeFigureOut">
              <a:rPr lang="en-US" smtClean="0"/>
              <a:pPr/>
              <a:t>6/25/2018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22ABE6-7A46-4FA2-BB9F-CFF51321045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3"/>
              </a:gs>
              <a:gs pos="40000">
                <a:schemeClr val="accent3">
                  <a:lumMod val="40000"/>
                  <a:lumOff val="60000"/>
                </a:schemeClr>
              </a:gs>
              <a:gs pos="4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1"/>
              </a:gs>
              <a:gs pos="52000">
                <a:schemeClr val="accent1">
                  <a:lumMod val="40000"/>
                  <a:lumOff val="60000"/>
                </a:schemeClr>
              </a:gs>
              <a:gs pos="66000">
                <a:schemeClr val="accent1"/>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p>
            <a:r>
              <a:rPr lang="en-US"/>
              <a:t>Click to edit Master title style</a:t>
            </a:r>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67A299D8-8FF7-40F1-BAD2-1982F9A01E4F}" type="datetimeFigureOut">
              <a:rPr lang="en-US" smtClean="0"/>
              <a:pPr/>
              <a:t>6/25/2018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22ABE6-7A46-4FA2-BB9F-CFF513210450}" type="slidenum">
              <a:rPr lang="en-US" smtClean="0"/>
              <a:pPr/>
              <a:t>‹#›</a:t>
            </a:fld>
            <a:endParaRPr lang="en-US" dirty="0"/>
          </a:p>
        </p:txBody>
      </p:sp>
      <p:sp>
        <p:nvSpPr>
          <p:cNvPr id="13" name="Content Placeholder 12"/>
          <p:cNvSpPr>
            <a:spLocks noGrp="1"/>
          </p:cNvSpPr>
          <p:nvPr>
            <p:ph sz="quarter" idx="13"/>
          </p:nvPr>
        </p:nvSpPr>
        <p:spPr>
          <a:xfrm>
            <a:off x="685800" y="1536192"/>
            <a:ext cx="3657600"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Freeform 9"/>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1" name="Freeform 10"/>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Freeform 11"/>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12"/>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ate Placeholder 6"/>
          <p:cNvSpPr>
            <a:spLocks noGrp="1"/>
          </p:cNvSpPr>
          <p:nvPr>
            <p:ph type="dt" sz="half" idx="10"/>
          </p:nvPr>
        </p:nvSpPr>
        <p:spPr/>
        <p:txBody>
          <a:bodyPr/>
          <a:lstStyle/>
          <a:p>
            <a:fld id="{67A299D8-8FF7-40F1-BAD2-1982F9A01E4F}" type="datetimeFigureOut">
              <a:rPr lang="en-US" smtClean="0"/>
              <a:pPr/>
              <a:t>6/25/2018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22ABE6-7A46-4FA2-BB9F-CFF513210450}" type="slidenum">
              <a:rPr lang="en-US" smtClean="0"/>
              <a:pPr/>
              <a:t>‹#›</a:t>
            </a:fld>
            <a:endParaRPr lang="en-US" dirty="0"/>
          </a:p>
        </p:txBody>
      </p:sp>
      <p:sp>
        <p:nvSpPr>
          <p:cNvPr id="15" name="Content Placeholder 14"/>
          <p:cNvSpPr>
            <a:spLocks noGrp="1"/>
          </p:cNvSpPr>
          <p:nvPr>
            <p:ph sz="quarter" idx="13"/>
          </p:nvPr>
        </p:nvSpPr>
        <p:spPr>
          <a:xfrm>
            <a:off x="685800" y="2209800"/>
            <a:ext cx="36576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4"/>
          </p:nvPr>
        </p:nvSpPr>
        <p:spPr>
          <a:xfrm>
            <a:off x="4800600" y="2209800"/>
            <a:ext cx="36576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Freeform 5"/>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p:txBody>
          <a:bodyPr/>
          <a:lstStyle/>
          <a:p>
            <a:r>
              <a:rPr lang="en-US"/>
              <a:t>Click to edit Master title style</a:t>
            </a:r>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p:cNvSpPr>
            <a:spLocks noGrp="1"/>
          </p:cNvSpPr>
          <p:nvPr>
            <p:ph type="dt" sz="half" idx="10"/>
          </p:nvPr>
        </p:nvSpPr>
        <p:spPr/>
        <p:txBody>
          <a:bodyPr/>
          <a:lstStyle/>
          <a:p>
            <a:fld id="{67A299D8-8FF7-40F1-BAD2-1982F9A01E4F}" type="datetimeFigureOut">
              <a:rPr lang="en-US" smtClean="0"/>
              <a:pPr/>
              <a:t>6/25/2018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22ABE6-7A46-4FA2-BB9F-CFF51321045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Freeform 4"/>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3"/>
              </a:gs>
              <a:gs pos="50000">
                <a:schemeClr val="accent3">
                  <a:lumMod val="40000"/>
                  <a:lumOff val="60000"/>
                </a:schemeClr>
              </a:gs>
              <a:gs pos="58000">
                <a:schemeClr val="accent3"/>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6" name="Freeform 5"/>
          <p:cNvSpPr/>
          <p:nvPr/>
        </p:nvSpPr>
        <p:spPr>
          <a:xfrm>
            <a:off x="0" y="5381627"/>
            <a:ext cx="3286124" cy="1207294"/>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6996854"/>
              <a:gd name="connsiteY0" fmla="*/ 0 h 1571625"/>
              <a:gd name="connsiteX1" fmla="*/ 6996854 w 6996854"/>
              <a:gd name="connsiteY1" fmla="*/ 1266825 h 1571625"/>
              <a:gd name="connsiteX2" fmla="*/ 0 w 6996854"/>
              <a:gd name="connsiteY2" fmla="*/ 1571625 h 1571625"/>
              <a:gd name="connsiteX3" fmla="*/ 0 w 6996854"/>
              <a:gd name="connsiteY3" fmla="*/ 0 h 1571625"/>
              <a:gd name="connsiteX0" fmla="*/ 0 w 7583417"/>
              <a:gd name="connsiteY0" fmla="*/ 0 h 800100"/>
              <a:gd name="connsiteX1" fmla="*/ 7583417 w 7583417"/>
              <a:gd name="connsiteY1" fmla="*/ 495300 h 800100"/>
              <a:gd name="connsiteX2" fmla="*/ 586563 w 7583417"/>
              <a:gd name="connsiteY2" fmla="*/ 800100 h 800100"/>
              <a:gd name="connsiteX3" fmla="*/ 0 w 7583417"/>
              <a:gd name="connsiteY3" fmla="*/ 0 h 800100"/>
              <a:gd name="connsiteX0" fmla="*/ 0 w 7017803"/>
              <a:gd name="connsiteY0" fmla="*/ 0 h 1200150"/>
              <a:gd name="connsiteX1" fmla="*/ 7017803 w 7017803"/>
              <a:gd name="connsiteY1" fmla="*/ 895350 h 1200150"/>
              <a:gd name="connsiteX2" fmla="*/ 20949 w 7017803"/>
              <a:gd name="connsiteY2" fmla="*/ 1200150 h 1200150"/>
              <a:gd name="connsiteX3" fmla="*/ 0 w 7017803"/>
              <a:gd name="connsiteY3" fmla="*/ 0 h 1200150"/>
              <a:gd name="connsiteX0" fmla="*/ 0 w 6410292"/>
              <a:gd name="connsiteY0" fmla="*/ 0 h 1752600"/>
              <a:gd name="connsiteX1" fmla="*/ 6410292 w 6410292"/>
              <a:gd name="connsiteY1" fmla="*/ 1752600 h 1752600"/>
              <a:gd name="connsiteX2" fmla="*/ 20949 w 6410292"/>
              <a:gd name="connsiteY2" fmla="*/ 1200150 h 1752600"/>
              <a:gd name="connsiteX3" fmla="*/ 0 w 6410292"/>
              <a:gd name="connsiteY3" fmla="*/ 0 h 1752600"/>
              <a:gd name="connsiteX0" fmla="*/ 0 w 7227290"/>
              <a:gd name="connsiteY0" fmla="*/ 0 h 1200150"/>
              <a:gd name="connsiteX1" fmla="*/ 7227290 w 7227290"/>
              <a:gd name="connsiteY1" fmla="*/ 885825 h 1200150"/>
              <a:gd name="connsiteX2" fmla="*/ 20949 w 7227290"/>
              <a:gd name="connsiteY2" fmla="*/ 1200150 h 1200150"/>
              <a:gd name="connsiteX3" fmla="*/ 0 w 7227290"/>
              <a:gd name="connsiteY3" fmla="*/ 0 h 1200150"/>
              <a:gd name="connsiteX0" fmla="*/ 0 w 7227290"/>
              <a:gd name="connsiteY0" fmla="*/ 0 h 885825"/>
              <a:gd name="connsiteX1" fmla="*/ 7227290 w 7227290"/>
              <a:gd name="connsiteY1" fmla="*/ 885825 h 885825"/>
              <a:gd name="connsiteX2" fmla="*/ 555141 w 7227290"/>
              <a:gd name="connsiteY2" fmla="*/ 862013 h 885825"/>
              <a:gd name="connsiteX3" fmla="*/ 0 w 7227290"/>
              <a:gd name="connsiteY3" fmla="*/ 0 h 885825"/>
              <a:gd name="connsiteX0" fmla="*/ 0 w 7227290"/>
              <a:gd name="connsiteY0" fmla="*/ 0 h 1207294"/>
              <a:gd name="connsiteX1" fmla="*/ 7227290 w 7227290"/>
              <a:gd name="connsiteY1" fmla="*/ 885825 h 1207294"/>
              <a:gd name="connsiteX2" fmla="*/ 0 w 7227290"/>
              <a:gd name="connsiteY2" fmla="*/ 1207294 h 1207294"/>
              <a:gd name="connsiteX3" fmla="*/ 0 w 7227290"/>
              <a:gd name="connsiteY3" fmla="*/ 0 h 1207294"/>
            </a:gdLst>
            <a:ahLst/>
            <a:cxnLst>
              <a:cxn ang="0">
                <a:pos x="connsiteX0" y="connsiteY0"/>
              </a:cxn>
              <a:cxn ang="0">
                <a:pos x="connsiteX1" y="connsiteY1"/>
              </a:cxn>
              <a:cxn ang="0">
                <a:pos x="connsiteX2" y="connsiteY2"/>
              </a:cxn>
              <a:cxn ang="0">
                <a:pos x="connsiteX3" y="connsiteY3"/>
              </a:cxn>
            </a:cxnLst>
            <a:rect l="l" t="t" r="r" b="b"/>
            <a:pathLst>
              <a:path w="7227290" h="1207294">
                <a:moveTo>
                  <a:pt x="0" y="0"/>
                </a:moveTo>
                <a:lnTo>
                  <a:pt x="7227290" y="885825"/>
                </a:lnTo>
                <a:lnTo>
                  <a:pt x="0" y="1207294"/>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6"/>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196" y="5347020"/>
            <a:ext cx="3426231" cy="944725"/>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 name="connsiteX0" fmla="*/ 1 w 7605568"/>
              <a:gd name="connsiteY0" fmla="*/ 0 h 897732"/>
              <a:gd name="connsiteX1" fmla="*/ 0 w 7605568"/>
              <a:gd name="connsiteY1" fmla="*/ 75665 h 897732"/>
              <a:gd name="connsiteX2" fmla="*/ 2830674 w 7605568"/>
              <a:gd name="connsiteY2" fmla="*/ 806612 h 897732"/>
              <a:gd name="connsiteX3" fmla="*/ 7605568 w 7605568"/>
              <a:gd name="connsiteY3" fmla="*/ 897732 h 897732"/>
              <a:gd name="connsiteX4" fmla="*/ 1 w 7605568"/>
              <a:gd name="connsiteY4" fmla="*/ 0 h 897732"/>
              <a:gd name="connsiteX0" fmla="*/ 1 w 2930931"/>
              <a:gd name="connsiteY0" fmla="*/ 0 h 806612"/>
              <a:gd name="connsiteX1" fmla="*/ 0 w 2930931"/>
              <a:gd name="connsiteY1" fmla="*/ 75665 h 806612"/>
              <a:gd name="connsiteX2" fmla="*/ 2830674 w 2930931"/>
              <a:gd name="connsiteY2" fmla="*/ 806612 h 806612"/>
              <a:gd name="connsiteX3" fmla="*/ 2930931 w 2930931"/>
              <a:gd name="connsiteY3" fmla="*/ 785765 h 806612"/>
              <a:gd name="connsiteX4" fmla="*/ 1 w 2930931"/>
              <a:gd name="connsiteY4" fmla="*/ 0 h 806612"/>
              <a:gd name="connsiteX0" fmla="*/ 1 w 3204530"/>
              <a:gd name="connsiteY0" fmla="*/ 0 h 944725"/>
              <a:gd name="connsiteX1" fmla="*/ 0 w 3204530"/>
              <a:gd name="connsiteY1" fmla="*/ 75665 h 944725"/>
              <a:gd name="connsiteX2" fmla="*/ 3204530 w 3204530"/>
              <a:gd name="connsiteY2" fmla="*/ 944725 h 944725"/>
              <a:gd name="connsiteX3" fmla="*/ 2930931 w 3204530"/>
              <a:gd name="connsiteY3" fmla="*/ 785765 h 944725"/>
              <a:gd name="connsiteX4" fmla="*/ 1 w 3204530"/>
              <a:gd name="connsiteY4" fmla="*/ 0 h 944725"/>
              <a:gd name="connsiteX0" fmla="*/ 1 w 3426231"/>
              <a:gd name="connsiteY0" fmla="*/ 0 h 944725"/>
              <a:gd name="connsiteX1" fmla="*/ 0 w 3426231"/>
              <a:gd name="connsiteY1" fmla="*/ 75665 h 944725"/>
              <a:gd name="connsiteX2" fmla="*/ 3204530 w 3426231"/>
              <a:gd name="connsiteY2" fmla="*/ 944725 h 944725"/>
              <a:gd name="connsiteX3" fmla="*/ 3426231 w 3426231"/>
              <a:gd name="connsiteY3" fmla="*/ 923877 h 944725"/>
              <a:gd name="connsiteX4" fmla="*/ 1 w 3426231"/>
              <a:gd name="connsiteY4" fmla="*/ 0 h 944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6231" h="944725">
                <a:moveTo>
                  <a:pt x="1" y="0"/>
                </a:moveTo>
                <a:cubicBezTo>
                  <a:pt x="1" y="25222"/>
                  <a:pt x="0" y="50443"/>
                  <a:pt x="0" y="75665"/>
                </a:cubicBezTo>
                <a:lnTo>
                  <a:pt x="3204530" y="944725"/>
                </a:lnTo>
                <a:lnTo>
                  <a:pt x="3426231" y="923877"/>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fld id="{67A299D8-8FF7-40F1-BAD2-1982F9A01E4F}" type="datetimeFigureOut">
              <a:rPr lang="en-US" smtClean="0"/>
              <a:pPr/>
              <a:t>6/25/2018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22ABE6-7A46-4FA2-BB9F-CFF51321045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Freeform 7"/>
          <p:cNvSpPr/>
          <p:nvPr/>
        </p:nvSpPr>
        <p:spPr>
          <a:xfrm>
            <a:off x="1" y="5010151"/>
            <a:ext cx="7439025" cy="157162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Lst>
            <a:ahLst/>
            <a:cxnLst>
              <a:cxn ang="0">
                <a:pos x="connsiteX0" y="connsiteY0"/>
              </a:cxn>
              <a:cxn ang="0">
                <a:pos x="connsiteX1" y="connsiteY1"/>
              </a:cxn>
              <a:cxn ang="0">
                <a:pos x="connsiteX2" y="connsiteY2"/>
              </a:cxn>
              <a:cxn ang="0">
                <a:pos x="connsiteX3" y="connsiteY3"/>
              </a:cxn>
            </a:cxnLst>
            <a:rect l="l" t="t" r="r" b="b"/>
            <a:pathLst>
              <a:path w="7415827" h="1571625">
                <a:moveTo>
                  <a:pt x="0" y="0"/>
                </a:moveTo>
                <a:lnTo>
                  <a:pt x="7415827" y="866775"/>
                </a:lnTo>
                <a:lnTo>
                  <a:pt x="0" y="1571625"/>
                </a:lnTo>
                <a:lnTo>
                  <a:pt x="0" y="0"/>
                </a:lnTo>
                <a:close/>
              </a:path>
            </a:pathLst>
          </a:custGeom>
          <a:gradFill>
            <a:gsLst>
              <a:gs pos="0">
                <a:srgbClr val="000000"/>
              </a:gs>
              <a:gs pos="24000">
                <a:srgbClr val="333333"/>
              </a:gs>
              <a:gs pos="90000">
                <a:srgbClr val="000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8"/>
          <p:cNvSpPr/>
          <p:nvPr/>
        </p:nvSpPr>
        <p:spPr>
          <a:xfrm>
            <a:off x="0" y="5731667"/>
            <a:ext cx="9147178" cy="1126333"/>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818007 h 1075182"/>
              <a:gd name="connsiteX1" fmla="*/ 9124990 w 9144000"/>
              <a:gd name="connsiteY1" fmla="*/ 0 h 1075182"/>
              <a:gd name="connsiteX2" fmla="*/ 9144000 w 9144000"/>
              <a:gd name="connsiteY2" fmla="*/ 1075182 h 1075182"/>
              <a:gd name="connsiteX3" fmla="*/ 0 w 9144000"/>
              <a:gd name="connsiteY3" fmla="*/ 1065657 h 1075182"/>
              <a:gd name="connsiteX4" fmla="*/ 20 w 9144000"/>
              <a:gd name="connsiteY4" fmla="*/ 818007 h 1075182"/>
              <a:gd name="connsiteX0" fmla="*/ 20 w 9124990"/>
              <a:gd name="connsiteY0" fmla="*/ 818007 h 1065657"/>
              <a:gd name="connsiteX1" fmla="*/ 9124990 w 9124990"/>
              <a:gd name="connsiteY1" fmla="*/ 0 h 1065657"/>
              <a:gd name="connsiteX2" fmla="*/ 8854092 w 9124990"/>
              <a:gd name="connsiteY2" fmla="*/ 585026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9122615 w 9124990"/>
              <a:gd name="connsiteY2" fmla="*/ 1063889 h 1065657"/>
              <a:gd name="connsiteX3" fmla="*/ 0 w 9124990"/>
              <a:gd name="connsiteY3" fmla="*/ 1065657 h 1065657"/>
              <a:gd name="connsiteX4" fmla="*/ 20 w 9124990"/>
              <a:gd name="connsiteY4" fmla="*/ 818007 h 1065657"/>
              <a:gd name="connsiteX0" fmla="*/ 20 w 9124990"/>
              <a:gd name="connsiteY0" fmla="*/ 818007 h 1065657"/>
              <a:gd name="connsiteX1" fmla="*/ 9124990 w 9124990"/>
              <a:gd name="connsiteY1" fmla="*/ 0 h 1065657"/>
              <a:gd name="connsiteX2" fmla="*/ 8766171 w 9124990"/>
              <a:gd name="connsiteY2" fmla="*/ 508228 h 1065657"/>
              <a:gd name="connsiteX3" fmla="*/ 0 w 9124990"/>
              <a:gd name="connsiteY3" fmla="*/ 1065657 h 1065657"/>
              <a:gd name="connsiteX4" fmla="*/ 20 w 9124990"/>
              <a:gd name="connsiteY4" fmla="*/ 818007 h 1065657"/>
              <a:gd name="connsiteX0" fmla="*/ 20 w 9128161"/>
              <a:gd name="connsiteY0" fmla="*/ 818007 h 1068407"/>
              <a:gd name="connsiteX1" fmla="*/ 9124990 w 9128161"/>
              <a:gd name="connsiteY1" fmla="*/ 0 h 1068407"/>
              <a:gd name="connsiteX2" fmla="*/ 9127369 w 9128161"/>
              <a:gd name="connsiteY2" fmla="*/ 1068407 h 1068407"/>
              <a:gd name="connsiteX3" fmla="*/ 0 w 9128161"/>
              <a:gd name="connsiteY3" fmla="*/ 1065657 h 1068407"/>
              <a:gd name="connsiteX4" fmla="*/ 20 w 9128161"/>
              <a:gd name="connsiteY4" fmla="*/ 818007 h 1068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8161" h="1068407">
                <a:moveTo>
                  <a:pt x="20" y="818007"/>
                </a:moveTo>
                <a:lnTo>
                  <a:pt x="9124990" y="0"/>
                </a:lnTo>
                <a:cubicBezTo>
                  <a:pt x="9124198" y="354630"/>
                  <a:pt x="9128161" y="713777"/>
                  <a:pt x="9127369" y="1068407"/>
                </a:cubicBezTo>
                <a:lnTo>
                  <a:pt x="0" y="1065657"/>
                </a:lnTo>
                <a:cubicBezTo>
                  <a:pt x="7" y="983107"/>
                  <a:pt x="13" y="900557"/>
                  <a:pt x="20" y="818007"/>
                </a:cubicBezTo>
                <a:close/>
              </a:path>
            </a:pathLst>
          </a:custGeom>
          <a:gradFill>
            <a:gsLst>
              <a:gs pos="39000">
                <a:schemeClr val="accent1"/>
              </a:gs>
              <a:gs pos="50000">
                <a:schemeClr val="accent1">
                  <a:lumMod val="40000"/>
                  <a:lumOff val="60000"/>
                </a:schemeClr>
              </a:gs>
              <a:gs pos="5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a:t>Click to edit Master title style</a:t>
            </a:r>
            <a:endParaRPr lang="en-US" dirty="0"/>
          </a:p>
        </p:txBody>
      </p:sp>
      <p:sp>
        <p:nvSpPr>
          <p:cNvPr id="10" name="Freeform 9"/>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2382" y="5696242"/>
            <a:ext cx="9146382" cy="930294"/>
          </a:xfrm>
          <a:custGeom>
            <a:avLst/>
            <a:gdLst>
              <a:gd name="connsiteX0" fmla="*/ 9153331 w 9153331"/>
              <a:gd name="connsiteY0" fmla="*/ 0 h 951723"/>
              <a:gd name="connsiteX1" fmla="*/ 0 w 9153331"/>
              <a:gd name="connsiteY1" fmla="*/ 867747 h 951723"/>
              <a:gd name="connsiteX2" fmla="*/ 0 w 9153331"/>
              <a:gd name="connsiteY2" fmla="*/ 951723 h 951723"/>
              <a:gd name="connsiteX3" fmla="*/ 9153331 w 9153331"/>
              <a:gd name="connsiteY3" fmla="*/ 83976 h 951723"/>
              <a:gd name="connsiteX4" fmla="*/ 9153331 w 9153331"/>
              <a:gd name="connsiteY4" fmla="*/ 0 h 951723"/>
              <a:gd name="connsiteX0" fmla="*/ 9153331 w 9153331"/>
              <a:gd name="connsiteY0" fmla="*/ 0 h 951723"/>
              <a:gd name="connsiteX1" fmla="*/ 107265 w 9153331"/>
              <a:gd name="connsiteY1" fmla="*/ 901085 h 951723"/>
              <a:gd name="connsiteX2" fmla="*/ 0 w 9153331"/>
              <a:gd name="connsiteY2" fmla="*/ 951723 h 951723"/>
              <a:gd name="connsiteX3" fmla="*/ 9153331 w 9153331"/>
              <a:gd name="connsiteY3" fmla="*/ 83976 h 951723"/>
              <a:gd name="connsiteX4" fmla="*/ 9153331 w 9153331"/>
              <a:gd name="connsiteY4" fmla="*/ 0 h 951723"/>
              <a:gd name="connsiteX0" fmla="*/ 9155715 w 9155715"/>
              <a:gd name="connsiteY0" fmla="*/ 0 h 951723"/>
              <a:gd name="connsiteX1" fmla="*/ 0 w 9155715"/>
              <a:gd name="connsiteY1" fmla="*/ 865366 h 951723"/>
              <a:gd name="connsiteX2" fmla="*/ 2384 w 9155715"/>
              <a:gd name="connsiteY2" fmla="*/ 951723 h 951723"/>
              <a:gd name="connsiteX3" fmla="*/ 9155715 w 9155715"/>
              <a:gd name="connsiteY3" fmla="*/ 83976 h 951723"/>
              <a:gd name="connsiteX4" fmla="*/ 9155715 w 9155715"/>
              <a:gd name="connsiteY4" fmla="*/ 0 h 951723"/>
              <a:gd name="connsiteX0" fmla="*/ 9155715 w 9155715"/>
              <a:gd name="connsiteY0" fmla="*/ 0 h 894573"/>
              <a:gd name="connsiteX1" fmla="*/ 0 w 9155715"/>
              <a:gd name="connsiteY1" fmla="*/ 865366 h 894573"/>
              <a:gd name="connsiteX2" fmla="*/ 197847 w 9155715"/>
              <a:gd name="connsiteY2" fmla="*/ 894573 h 894573"/>
              <a:gd name="connsiteX3" fmla="*/ 9155715 w 9155715"/>
              <a:gd name="connsiteY3" fmla="*/ 83976 h 894573"/>
              <a:gd name="connsiteX4" fmla="*/ 9155715 w 9155715"/>
              <a:gd name="connsiteY4" fmla="*/ 0 h 894573"/>
              <a:gd name="connsiteX0" fmla="*/ 9155715 w 9155715"/>
              <a:gd name="connsiteY0" fmla="*/ 0 h 946961"/>
              <a:gd name="connsiteX1" fmla="*/ 0 w 9155715"/>
              <a:gd name="connsiteY1" fmla="*/ 865366 h 946961"/>
              <a:gd name="connsiteX2" fmla="*/ 4768 w 9155715"/>
              <a:gd name="connsiteY2" fmla="*/ 946961 h 946961"/>
              <a:gd name="connsiteX3" fmla="*/ 9155715 w 9155715"/>
              <a:gd name="connsiteY3" fmla="*/ 83976 h 946961"/>
              <a:gd name="connsiteX4" fmla="*/ 9155715 w 9155715"/>
              <a:gd name="connsiteY4" fmla="*/ 0 h 946961"/>
              <a:gd name="connsiteX0" fmla="*/ 9155715 w 9155715"/>
              <a:gd name="connsiteY0" fmla="*/ 0 h 894574"/>
              <a:gd name="connsiteX1" fmla="*/ 0 w 9155715"/>
              <a:gd name="connsiteY1" fmla="*/ 865366 h 894574"/>
              <a:gd name="connsiteX2" fmla="*/ 97732 w 9155715"/>
              <a:gd name="connsiteY2" fmla="*/ 894574 h 894574"/>
              <a:gd name="connsiteX3" fmla="*/ 9155715 w 9155715"/>
              <a:gd name="connsiteY3" fmla="*/ 83976 h 894574"/>
              <a:gd name="connsiteX4" fmla="*/ 9155715 w 9155715"/>
              <a:gd name="connsiteY4" fmla="*/ 0 h 894574"/>
              <a:gd name="connsiteX0" fmla="*/ 9155715 w 9155715"/>
              <a:gd name="connsiteY0" fmla="*/ 0 h 939818"/>
              <a:gd name="connsiteX1" fmla="*/ 0 w 9155715"/>
              <a:gd name="connsiteY1" fmla="*/ 865366 h 939818"/>
              <a:gd name="connsiteX2" fmla="*/ 2384 w 9155715"/>
              <a:gd name="connsiteY2" fmla="*/ 939818 h 939818"/>
              <a:gd name="connsiteX3" fmla="*/ 9155715 w 9155715"/>
              <a:gd name="connsiteY3" fmla="*/ 83976 h 939818"/>
              <a:gd name="connsiteX4" fmla="*/ 9155715 w 9155715"/>
              <a:gd name="connsiteY4" fmla="*/ 0 h 939818"/>
              <a:gd name="connsiteX0" fmla="*/ 9015078 w 9155715"/>
              <a:gd name="connsiteY0" fmla="*/ 0 h 873143"/>
              <a:gd name="connsiteX1" fmla="*/ 0 w 9155715"/>
              <a:gd name="connsiteY1" fmla="*/ 798691 h 873143"/>
              <a:gd name="connsiteX2" fmla="*/ 2384 w 9155715"/>
              <a:gd name="connsiteY2" fmla="*/ 873143 h 873143"/>
              <a:gd name="connsiteX3" fmla="*/ 9155715 w 9155715"/>
              <a:gd name="connsiteY3" fmla="*/ 17301 h 873143"/>
              <a:gd name="connsiteX4" fmla="*/ 9015078 w 9155715"/>
              <a:gd name="connsiteY4" fmla="*/ 0 h 873143"/>
              <a:gd name="connsiteX0" fmla="*/ 9160482 w 9160482"/>
              <a:gd name="connsiteY0" fmla="*/ 0 h 930293"/>
              <a:gd name="connsiteX1" fmla="*/ 0 w 9160482"/>
              <a:gd name="connsiteY1" fmla="*/ 855841 h 930293"/>
              <a:gd name="connsiteX2" fmla="*/ 2384 w 9160482"/>
              <a:gd name="connsiteY2" fmla="*/ 930293 h 930293"/>
              <a:gd name="connsiteX3" fmla="*/ 9155715 w 9160482"/>
              <a:gd name="connsiteY3" fmla="*/ 74451 h 930293"/>
              <a:gd name="connsiteX4" fmla="*/ 9160482 w 9160482"/>
              <a:gd name="connsiteY4" fmla="*/ 0 h 930293"/>
              <a:gd name="connsiteX0" fmla="*/ 9072286 w 9155715"/>
              <a:gd name="connsiteY0" fmla="*/ 0 h 885050"/>
              <a:gd name="connsiteX1" fmla="*/ 0 w 9155715"/>
              <a:gd name="connsiteY1" fmla="*/ 810598 h 885050"/>
              <a:gd name="connsiteX2" fmla="*/ 2384 w 9155715"/>
              <a:gd name="connsiteY2" fmla="*/ 885050 h 885050"/>
              <a:gd name="connsiteX3" fmla="*/ 9155715 w 9155715"/>
              <a:gd name="connsiteY3" fmla="*/ 29208 h 885050"/>
              <a:gd name="connsiteX4" fmla="*/ 9072286 w 9155715"/>
              <a:gd name="connsiteY4" fmla="*/ 0 h 885050"/>
              <a:gd name="connsiteX0" fmla="*/ 9155715 w 9155715"/>
              <a:gd name="connsiteY0" fmla="*/ 0 h 930294"/>
              <a:gd name="connsiteX1" fmla="*/ 0 w 9155715"/>
              <a:gd name="connsiteY1" fmla="*/ 855842 h 930294"/>
              <a:gd name="connsiteX2" fmla="*/ 2384 w 9155715"/>
              <a:gd name="connsiteY2" fmla="*/ 930294 h 930294"/>
              <a:gd name="connsiteX3" fmla="*/ 9155715 w 9155715"/>
              <a:gd name="connsiteY3" fmla="*/ 74452 h 930294"/>
              <a:gd name="connsiteX4" fmla="*/ 9155715 w 9155715"/>
              <a:gd name="connsiteY4" fmla="*/ 0 h 930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5715" h="930294">
                <a:moveTo>
                  <a:pt x="9155715" y="0"/>
                </a:moveTo>
                <a:lnTo>
                  <a:pt x="0" y="855842"/>
                </a:lnTo>
                <a:cubicBezTo>
                  <a:pt x="795" y="884628"/>
                  <a:pt x="1589" y="901508"/>
                  <a:pt x="2384" y="930294"/>
                </a:cubicBezTo>
                <a:lnTo>
                  <a:pt x="9155715" y="74452"/>
                </a:lnTo>
                <a:lnTo>
                  <a:pt x="9155715"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67A299D8-8FF7-40F1-BAD2-1982F9A01E4F}" type="datetimeFigureOut">
              <a:rPr lang="en-US" smtClean="0"/>
              <a:pPr/>
              <a:t>6/25/2018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22ABE6-7A46-4FA2-BB9F-CFF513210450}" type="slidenum">
              <a:rPr lang="en-US" smtClean="0"/>
              <a:pPr/>
              <a:t>‹#›</a:t>
            </a:fld>
            <a:endParaRPr lang="en-US" dirty="0"/>
          </a:p>
        </p:txBody>
      </p:sp>
      <p:sp>
        <p:nvSpPr>
          <p:cNvPr id="13" name="Content Placeholder 12"/>
          <p:cNvSpPr>
            <a:spLocks noGrp="1"/>
          </p:cNvSpPr>
          <p:nvPr>
            <p:ph sz="quarter" idx="13"/>
          </p:nvPr>
        </p:nvSpPr>
        <p:spPr>
          <a:xfrm>
            <a:off x="4572000" y="609600"/>
            <a:ext cx="38862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Freeform 7"/>
          <p:cNvSpPr/>
          <p:nvPr/>
        </p:nvSpPr>
        <p:spPr>
          <a:xfrm>
            <a:off x="1807389" y="6148043"/>
            <a:ext cx="7338991" cy="711996"/>
          </a:xfrm>
          <a:custGeom>
            <a:avLst/>
            <a:gdLst>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666750 h 2114550"/>
              <a:gd name="connsiteX1" fmla="*/ 9144000 w 9144000"/>
              <a:gd name="connsiteY1" fmla="*/ 0 h 2114550"/>
              <a:gd name="connsiteX2" fmla="*/ 9144000 w 9144000"/>
              <a:gd name="connsiteY2" fmla="*/ 914400 h 2114550"/>
              <a:gd name="connsiteX3" fmla="*/ 6334125 w 9144000"/>
              <a:gd name="connsiteY3" fmla="*/ 2114550 h 2114550"/>
              <a:gd name="connsiteX4" fmla="*/ 0 w 9144000"/>
              <a:gd name="connsiteY4" fmla="*/ 1047750 h 2114550"/>
              <a:gd name="connsiteX5" fmla="*/ 9525 w 9144000"/>
              <a:gd name="connsiteY5" fmla="*/ 666750 h 2114550"/>
              <a:gd name="connsiteX0" fmla="*/ 9525 w 9144000"/>
              <a:gd name="connsiteY0" fmla="*/ 9525 h 1457325"/>
              <a:gd name="connsiteX1" fmla="*/ 9144000 w 9144000"/>
              <a:gd name="connsiteY1" fmla="*/ 0 h 1457325"/>
              <a:gd name="connsiteX2" fmla="*/ 9144000 w 9144000"/>
              <a:gd name="connsiteY2" fmla="*/ 257175 h 1457325"/>
              <a:gd name="connsiteX3" fmla="*/ 6334125 w 9144000"/>
              <a:gd name="connsiteY3" fmla="*/ 1457325 h 1457325"/>
              <a:gd name="connsiteX4" fmla="*/ 0 w 9144000"/>
              <a:gd name="connsiteY4" fmla="*/ 390525 h 1457325"/>
              <a:gd name="connsiteX5" fmla="*/ 9525 w 9144000"/>
              <a:gd name="connsiteY5" fmla="*/ 9525 h 1457325"/>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6334125 w 9144000"/>
              <a:gd name="connsiteY4" fmla="*/ 1457325 h 1581150"/>
              <a:gd name="connsiteX5" fmla="*/ 0 w 9144000"/>
              <a:gd name="connsiteY5" fmla="*/ 390525 h 1581150"/>
              <a:gd name="connsiteX6" fmla="*/ 9525 w 9144000"/>
              <a:gd name="connsiteY6"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390525 h 1581150"/>
              <a:gd name="connsiteX5" fmla="*/ 9525 w 9144000"/>
              <a:gd name="connsiteY5" fmla="*/ 9525 h 1581150"/>
              <a:gd name="connsiteX0" fmla="*/ 9525 w 9144000"/>
              <a:gd name="connsiteY0" fmla="*/ 952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9525 w 9144000"/>
              <a:gd name="connsiteY5" fmla="*/ 9525 h 1581150"/>
              <a:gd name="connsiteX0" fmla="*/ 342207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342207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0 w 9144000"/>
              <a:gd name="connsiteY4" fmla="*/ 1571625 h 1581150"/>
              <a:gd name="connsiteX5" fmla="*/ 20 w 9144000"/>
              <a:gd name="connsiteY5" fmla="*/ 1323975 h 1581150"/>
              <a:gd name="connsiteX0" fmla="*/ 20 w 9144000"/>
              <a:gd name="connsiteY0" fmla="*/ 1323975 h 1581150"/>
              <a:gd name="connsiteX1" fmla="*/ 9144000 w 9144000"/>
              <a:gd name="connsiteY1" fmla="*/ 0 h 1581150"/>
              <a:gd name="connsiteX2" fmla="*/ 9144000 w 9144000"/>
              <a:gd name="connsiteY2" fmla="*/ 257175 h 1581150"/>
              <a:gd name="connsiteX3" fmla="*/ 9144000 w 9144000"/>
              <a:gd name="connsiteY3" fmla="*/ 1581150 h 1581150"/>
              <a:gd name="connsiteX4" fmla="*/ 9134495 w 9144000"/>
              <a:gd name="connsiteY4" fmla="*/ 1572115 h 1581150"/>
              <a:gd name="connsiteX5" fmla="*/ 0 w 9144000"/>
              <a:gd name="connsiteY5" fmla="*/ 1571625 h 1581150"/>
              <a:gd name="connsiteX6" fmla="*/ 20 w 9144000"/>
              <a:gd name="connsiteY6" fmla="*/ 1323975 h 1581150"/>
              <a:gd name="connsiteX0" fmla="*/ 20 w 9144000"/>
              <a:gd name="connsiteY0" fmla="*/ 1323975 h 1581150"/>
              <a:gd name="connsiteX1" fmla="*/ 9144000 w 9144000"/>
              <a:gd name="connsiteY1" fmla="*/ 0 h 1581150"/>
              <a:gd name="connsiteX2" fmla="*/ 9144000 w 9144000"/>
              <a:gd name="connsiteY2" fmla="*/ 1581150 h 1581150"/>
              <a:gd name="connsiteX3" fmla="*/ 9134495 w 9144000"/>
              <a:gd name="connsiteY3" fmla="*/ 1572115 h 1581150"/>
              <a:gd name="connsiteX4" fmla="*/ 0 w 9144000"/>
              <a:gd name="connsiteY4" fmla="*/ 1571625 h 1581150"/>
              <a:gd name="connsiteX5" fmla="*/ 20 w 9144000"/>
              <a:gd name="connsiteY5" fmla="*/ 1323975 h 1581150"/>
              <a:gd name="connsiteX0" fmla="*/ 20 w 9144000"/>
              <a:gd name="connsiteY0" fmla="*/ 456601 h 713776"/>
              <a:gd name="connsiteX1" fmla="*/ 8611709 w 9144000"/>
              <a:gd name="connsiteY1" fmla="*/ 0 h 713776"/>
              <a:gd name="connsiteX2" fmla="*/ 9144000 w 9144000"/>
              <a:gd name="connsiteY2" fmla="*/ 713776 h 713776"/>
              <a:gd name="connsiteX3" fmla="*/ 9134495 w 9144000"/>
              <a:gd name="connsiteY3" fmla="*/ 704741 h 713776"/>
              <a:gd name="connsiteX4" fmla="*/ 0 w 9144000"/>
              <a:gd name="connsiteY4" fmla="*/ 704251 h 713776"/>
              <a:gd name="connsiteX5" fmla="*/ 20 w 9144000"/>
              <a:gd name="connsiteY5" fmla="*/ 456601 h 713776"/>
              <a:gd name="connsiteX0" fmla="*/ 20 w 9144000"/>
              <a:gd name="connsiteY0" fmla="*/ 818007 h 1075182"/>
              <a:gd name="connsiteX1" fmla="*/ 9124990 w 9144000"/>
              <a:gd name="connsiteY1" fmla="*/ 0 h 1075182"/>
              <a:gd name="connsiteX2" fmla="*/ 9144000 w 9144000"/>
              <a:gd name="connsiteY2" fmla="*/ 1075182 h 1075182"/>
              <a:gd name="connsiteX3" fmla="*/ 9134495 w 9144000"/>
              <a:gd name="connsiteY3" fmla="*/ 1066147 h 1075182"/>
              <a:gd name="connsiteX4" fmla="*/ 0 w 9144000"/>
              <a:gd name="connsiteY4" fmla="*/ 1065657 h 1075182"/>
              <a:gd name="connsiteX5" fmla="*/ 20 w 9144000"/>
              <a:gd name="connsiteY5" fmla="*/ 818007 h 1075182"/>
              <a:gd name="connsiteX0" fmla="*/ 20 w 9144000"/>
              <a:gd name="connsiteY0" fmla="*/ 176512 h 433687"/>
              <a:gd name="connsiteX1" fmla="*/ 8782802 w 9144000"/>
              <a:gd name="connsiteY1" fmla="*/ 0 h 433687"/>
              <a:gd name="connsiteX2" fmla="*/ 9144000 w 9144000"/>
              <a:gd name="connsiteY2" fmla="*/ 433687 h 433687"/>
              <a:gd name="connsiteX3" fmla="*/ 9134495 w 9144000"/>
              <a:gd name="connsiteY3" fmla="*/ 424652 h 433687"/>
              <a:gd name="connsiteX4" fmla="*/ 0 w 9144000"/>
              <a:gd name="connsiteY4" fmla="*/ 424162 h 433687"/>
              <a:gd name="connsiteX5" fmla="*/ 20 w 9144000"/>
              <a:gd name="connsiteY5" fmla="*/ 176512 h 433687"/>
              <a:gd name="connsiteX0" fmla="*/ 20 w 9144000"/>
              <a:gd name="connsiteY0" fmla="*/ 411426 h 668601"/>
              <a:gd name="connsiteX1" fmla="*/ 9124989 w 9144000"/>
              <a:gd name="connsiteY1" fmla="*/ 0 h 668601"/>
              <a:gd name="connsiteX2" fmla="*/ 9144000 w 9144000"/>
              <a:gd name="connsiteY2" fmla="*/ 668601 h 668601"/>
              <a:gd name="connsiteX3" fmla="*/ 9134495 w 9144000"/>
              <a:gd name="connsiteY3" fmla="*/ 659566 h 668601"/>
              <a:gd name="connsiteX4" fmla="*/ 0 w 9144000"/>
              <a:gd name="connsiteY4" fmla="*/ 659076 h 668601"/>
              <a:gd name="connsiteX5" fmla="*/ 20 w 9144000"/>
              <a:gd name="connsiteY5" fmla="*/ 411426 h 668601"/>
              <a:gd name="connsiteX0" fmla="*/ 20 w 9144000"/>
              <a:gd name="connsiteY0" fmla="*/ 998711 h 1081261"/>
              <a:gd name="connsiteX1" fmla="*/ 9124989 w 9144000"/>
              <a:gd name="connsiteY1" fmla="*/ 0 h 1081261"/>
              <a:gd name="connsiteX2" fmla="*/ 9144000 w 9144000"/>
              <a:gd name="connsiteY2" fmla="*/ 668601 h 1081261"/>
              <a:gd name="connsiteX3" fmla="*/ 9134495 w 9144000"/>
              <a:gd name="connsiteY3" fmla="*/ 659566 h 1081261"/>
              <a:gd name="connsiteX4" fmla="*/ 0 w 9144000"/>
              <a:gd name="connsiteY4" fmla="*/ 659076 h 1081261"/>
              <a:gd name="connsiteX5" fmla="*/ 20 w 9144000"/>
              <a:gd name="connsiteY5" fmla="*/ 998711 h 1081261"/>
              <a:gd name="connsiteX0" fmla="*/ 2243247 w 9144000"/>
              <a:gd name="connsiteY0" fmla="*/ 619235 h 701785"/>
              <a:gd name="connsiteX1" fmla="*/ 9124989 w 9144000"/>
              <a:gd name="connsiteY1" fmla="*/ 0 h 701785"/>
              <a:gd name="connsiteX2" fmla="*/ 9144000 w 9144000"/>
              <a:gd name="connsiteY2" fmla="*/ 668601 h 701785"/>
              <a:gd name="connsiteX3" fmla="*/ 9134495 w 9144000"/>
              <a:gd name="connsiteY3" fmla="*/ 659566 h 701785"/>
              <a:gd name="connsiteX4" fmla="*/ 0 w 9144000"/>
              <a:gd name="connsiteY4" fmla="*/ 659076 h 701785"/>
              <a:gd name="connsiteX5" fmla="*/ 2243247 w 9144000"/>
              <a:gd name="connsiteY5" fmla="*/ 619235 h 701785"/>
              <a:gd name="connsiteX0" fmla="*/ 7 w 6900760"/>
              <a:gd name="connsiteY0" fmla="*/ 619235 h 1354783"/>
              <a:gd name="connsiteX1" fmla="*/ 6881749 w 6900760"/>
              <a:gd name="connsiteY1" fmla="*/ 0 h 1354783"/>
              <a:gd name="connsiteX2" fmla="*/ 6900760 w 6900760"/>
              <a:gd name="connsiteY2" fmla="*/ 668601 h 1354783"/>
              <a:gd name="connsiteX3" fmla="*/ 6891255 w 6900760"/>
              <a:gd name="connsiteY3" fmla="*/ 659566 h 1354783"/>
              <a:gd name="connsiteX4" fmla="*/ 684361 w 6900760"/>
              <a:gd name="connsiteY4" fmla="*/ 1354783 h 1354783"/>
              <a:gd name="connsiteX5" fmla="*/ 7 w 6900760"/>
              <a:gd name="connsiteY5" fmla="*/ 619235 h 1354783"/>
              <a:gd name="connsiteX0" fmla="*/ 0 w 6900753"/>
              <a:gd name="connsiteY0" fmla="*/ 619235 h 668601"/>
              <a:gd name="connsiteX1" fmla="*/ 6881742 w 6900753"/>
              <a:gd name="connsiteY1" fmla="*/ 0 h 668601"/>
              <a:gd name="connsiteX2" fmla="*/ 6900753 w 6900753"/>
              <a:gd name="connsiteY2" fmla="*/ 668601 h 668601"/>
              <a:gd name="connsiteX3" fmla="*/ 6891248 w 6900753"/>
              <a:gd name="connsiteY3" fmla="*/ 659566 h 668601"/>
              <a:gd name="connsiteX4" fmla="*/ 0 w 6900753"/>
              <a:gd name="connsiteY4" fmla="*/ 619235 h 668601"/>
              <a:gd name="connsiteX0" fmla="*/ 0 w 6263905"/>
              <a:gd name="connsiteY0" fmla="*/ 1197485 h 1197485"/>
              <a:gd name="connsiteX1" fmla="*/ 6244894 w 6263905"/>
              <a:gd name="connsiteY1" fmla="*/ 0 h 1197485"/>
              <a:gd name="connsiteX2" fmla="*/ 6263905 w 6263905"/>
              <a:gd name="connsiteY2" fmla="*/ 668601 h 1197485"/>
              <a:gd name="connsiteX3" fmla="*/ 6254400 w 6263905"/>
              <a:gd name="connsiteY3" fmla="*/ 659566 h 1197485"/>
              <a:gd name="connsiteX4" fmla="*/ 0 w 6263905"/>
              <a:gd name="connsiteY4" fmla="*/ 1197485 h 1197485"/>
              <a:gd name="connsiteX0" fmla="*/ 0 w 7318982"/>
              <a:gd name="connsiteY0" fmla="*/ 673446 h 673446"/>
              <a:gd name="connsiteX1" fmla="*/ 7299971 w 7318982"/>
              <a:gd name="connsiteY1" fmla="*/ 0 h 673446"/>
              <a:gd name="connsiteX2" fmla="*/ 7318982 w 7318982"/>
              <a:gd name="connsiteY2" fmla="*/ 668601 h 673446"/>
              <a:gd name="connsiteX3" fmla="*/ 7309477 w 7318982"/>
              <a:gd name="connsiteY3" fmla="*/ 659566 h 673446"/>
              <a:gd name="connsiteX4" fmla="*/ 0 w 7318982"/>
              <a:gd name="connsiteY4" fmla="*/ 673446 h 673446"/>
              <a:gd name="connsiteX0" fmla="*/ 0 w 7318982"/>
              <a:gd name="connsiteY0" fmla="*/ 673446 h 673446"/>
              <a:gd name="connsiteX1" fmla="*/ 7299971 w 7318982"/>
              <a:gd name="connsiteY1" fmla="*/ 0 h 673446"/>
              <a:gd name="connsiteX2" fmla="*/ 7318982 w 7318982"/>
              <a:gd name="connsiteY2" fmla="*/ 668601 h 673446"/>
              <a:gd name="connsiteX3" fmla="*/ 0 w 7318982"/>
              <a:gd name="connsiteY3" fmla="*/ 673446 h 673446"/>
              <a:gd name="connsiteX0" fmla="*/ 0 w 7318982"/>
              <a:gd name="connsiteY0" fmla="*/ 526624 h 526624"/>
              <a:gd name="connsiteX1" fmla="*/ 7166898 w 7318982"/>
              <a:gd name="connsiteY1" fmla="*/ 0 h 526624"/>
              <a:gd name="connsiteX2" fmla="*/ 7318982 w 7318982"/>
              <a:gd name="connsiteY2" fmla="*/ 521779 h 526624"/>
              <a:gd name="connsiteX3" fmla="*/ 0 w 7318982"/>
              <a:gd name="connsiteY3" fmla="*/ 526624 h 526624"/>
              <a:gd name="connsiteX0" fmla="*/ 0 w 7323733"/>
              <a:gd name="connsiteY0" fmla="*/ 673445 h 673445"/>
              <a:gd name="connsiteX1" fmla="*/ 7323733 w 7323733"/>
              <a:gd name="connsiteY1" fmla="*/ 0 h 673445"/>
              <a:gd name="connsiteX2" fmla="*/ 7318982 w 7323733"/>
              <a:gd name="connsiteY2" fmla="*/ 668600 h 673445"/>
              <a:gd name="connsiteX3" fmla="*/ 0 w 7323733"/>
              <a:gd name="connsiteY3" fmla="*/ 673445 h 673445"/>
              <a:gd name="connsiteX0" fmla="*/ 0 w 7323733"/>
              <a:gd name="connsiteY0" fmla="*/ 673445 h 673445"/>
              <a:gd name="connsiteX1" fmla="*/ 7323733 w 7323733"/>
              <a:gd name="connsiteY1" fmla="*/ 0 h 673445"/>
              <a:gd name="connsiteX2" fmla="*/ 7145512 w 7323733"/>
              <a:gd name="connsiteY2" fmla="*/ 352371 h 673445"/>
              <a:gd name="connsiteX3" fmla="*/ 0 w 7323733"/>
              <a:gd name="connsiteY3" fmla="*/ 673445 h 673445"/>
              <a:gd name="connsiteX0" fmla="*/ 0 w 7323733"/>
              <a:gd name="connsiteY0" fmla="*/ 673445 h 675378"/>
              <a:gd name="connsiteX1" fmla="*/ 7323733 w 7323733"/>
              <a:gd name="connsiteY1" fmla="*/ 0 h 675378"/>
              <a:gd name="connsiteX2" fmla="*/ 7318982 w 7323733"/>
              <a:gd name="connsiteY2" fmla="*/ 675378 h 675378"/>
              <a:gd name="connsiteX3" fmla="*/ 0 w 7323733"/>
              <a:gd name="connsiteY3" fmla="*/ 673445 h 675378"/>
              <a:gd name="connsiteX0" fmla="*/ 0 w 7323733"/>
              <a:gd name="connsiteY0" fmla="*/ 673445 h 673445"/>
              <a:gd name="connsiteX1" fmla="*/ 7323733 w 7323733"/>
              <a:gd name="connsiteY1" fmla="*/ 0 h 673445"/>
              <a:gd name="connsiteX2" fmla="*/ 7202544 w 7323733"/>
              <a:gd name="connsiteY2" fmla="*/ 490158 h 673445"/>
              <a:gd name="connsiteX3" fmla="*/ 0 w 7323733"/>
              <a:gd name="connsiteY3" fmla="*/ 673445 h 673445"/>
              <a:gd name="connsiteX0" fmla="*/ 0 w 7323733"/>
              <a:gd name="connsiteY0" fmla="*/ 673445 h 675379"/>
              <a:gd name="connsiteX1" fmla="*/ 7323733 w 7323733"/>
              <a:gd name="connsiteY1" fmla="*/ 0 h 675379"/>
              <a:gd name="connsiteX2" fmla="*/ 7321359 w 7323733"/>
              <a:gd name="connsiteY2" fmla="*/ 675379 h 675379"/>
              <a:gd name="connsiteX3" fmla="*/ 0 w 7323733"/>
              <a:gd name="connsiteY3" fmla="*/ 673445 h 675379"/>
            </a:gdLst>
            <a:ahLst/>
            <a:cxnLst>
              <a:cxn ang="0">
                <a:pos x="connsiteX0" y="connsiteY0"/>
              </a:cxn>
              <a:cxn ang="0">
                <a:pos x="connsiteX1" y="connsiteY1"/>
              </a:cxn>
              <a:cxn ang="0">
                <a:pos x="connsiteX2" y="connsiteY2"/>
              </a:cxn>
              <a:cxn ang="0">
                <a:pos x="connsiteX3" y="connsiteY3"/>
              </a:cxn>
            </a:cxnLst>
            <a:rect l="l" t="t" r="r" b="b"/>
            <a:pathLst>
              <a:path w="7323733" h="675379">
                <a:moveTo>
                  <a:pt x="0" y="673445"/>
                </a:moveTo>
                <a:lnTo>
                  <a:pt x="7323733" y="0"/>
                </a:lnTo>
                <a:cubicBezTo>
                  <a:pt x="7322149" y="222867"/>
                  <a:pt x="7322943" y="452512"/>
                  <a:pt x="7321359" y="675379"/>
                </a:cubicBezTo>
                <a:lnTo>
                  <a:pt x="0" y="673445"/>
                </a:lnTo>
                <a:close/>
              </a:path>
            </a:pathLst>
          </a:custGeom>
          <a:gradFill>
            <a:gsLst>
              <a:gs pos="28000">
                <a:schemeClr val="accent1"/>
              </a:gs>
              <a:gs pos="40000">
                <a:schemeClr val="accent1">
                  <a:lumMod val="40000"/>
                  <a:lumOff val="60000"/>
                </a:schemeClr>
              </a:gs>
              <a:gs pos="48000">
                <a:schemeClr val="accent1"/>
              </a:gs>
            </a:gsLst>
            <a:lin ang="15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9" name="Freeform 8"/>
          <p:cNvSpPr/>
          <p:nvPr/>
        </p:nvSpPr>
        <p:spPr>
          <a:xfrm>
            <a:off x="0" y="5457825"/>
            <a:ext cx="7239000" cy="1400175"/>
          </a:xfrm>
          <a:custGeom>
            <a:avLst/>
            <a:gdLst>
              <a:gd name="connsiteX0" fmla="*/ 0 w 9134475"/>
              <a:gd name="connsiteY0" fmla="*/ 142875 h 1323975"/>
              <a:gd name="connsiteX1" fmla="*/ 6305550 w 9134475"/>
              <a:gd name="connsiteY1" fmla="*/ 1209675 h 1323975"/>
              <a:gd name="connsiteX2" fmla="*/ 9134475 w 9134475"/>
              <a:gd name="connsiteY2" fmla="*/ 0 h 1323975"/>
              <a:gd name="connsiteX3" fmla="*/ 9134475 w 9134475"/>
              <a:gd name="connsiteY3" fmla="*/ 1323975 h 1323975"/>
              <a:gd name="connsiteX4" fmla="*/ 0 w 9134475"/>
              <a:gd name="connsiteY4" fmla="*/ 1323975 h 1323975"/>
              <a:gd name="connsiteX5" fmla="*/ 0 w 9134475"/>
              <a:gd name="connsiteY5" fmla="*/ 142875 h 1323975"/>
              <a:gd name="connsiteX0" fmla="*/ 0 w 9134475"/>
              <a:gd name="connsiteY0" fmla="*/ 0 h 1181100"/>
              <a:gd name="connsiteX1" fmla="*/ 6305550 w 9134475"/>
              <a:gd name="connsiteY1" fmla="*/ 1066800 h 1181100"/>
              <a:gd name="connsiteX2" fmla="*/ 9134475 w 9134475"/>
              <a:gd name="connsiteY2" fmla="*/ 1181100 h 1181100"/>
              <a:gd name="connsiteX3" fmla="*/ 0 w 9134475"/>
              <a:gd name="connsiteY3" fmla="*/ 1181100 h 1181100"/>
              <a:gd name="connsiteX4" fmla="*/ 0 w 9134475"/>
              <a:gd name="connsiteY4" fmla="*/ 0 h 1181100"/>
              <a:gd name="connsiteX0" fmla="*/ 0 w 6494783"/>
              <a:gd name="connsiteY0" fmla="*/ 0 h 1181100"/>
              <a:gd name="connsiteX1" fmla="*/ 6305550 w 6494783"/>
              <a:gd name="connsiteY1" fmla="*/ 1066800 h 1181100"/>
              <a:gd name="connsiteX2" fmla="*/ 6494783 w 6494783"/>
              <a:gd name="connsiteY2" fmla="*/ 1181100 h 1181100"/>
              <a:gd name="connsiteX3" fmla="*/ 0 w 6494783"/>
              <a:gd name="connsiteY3" fmla="*/ 1181100 h 1181100"/>
              <a:gd name="connsiteX4" fmla="*/ 0 w 6494783"/>
              <a:gd name="connsiteY4" fmla="*/ 0 h 1181100"/>
              <a:gd name="connsiteX0" fmla="*/ 0 w 6494783"/>
              <a:gd name="connsiteY0" fmla="*/ 0 h 1181100"/>
              <a:gd name="connsiteX1" fmla="*/ 6494783 w 6494783"/>
              <a:gd name="connsiteY1" fmla="*/ 1181100 h 1181100"/>
              <a:gd name="connsiteX2" fmla="*/ 0 w 6494783"/>
              <a:gd name="connsiteY2" fmla="*/ 1181100 h 1181100"/>
              <a:gd name="connsiteX3" fmla="*/ 0 w 6494783"/>
              <a:gd name="connsiteY3" fmla="*/ 0 h 1181100"/>
              <a:gd name="connsiteX0" fmla="*/ 0 w 7415827"/>
              <a:gd name="connsiteY0" fmla="*/ 0 h 1181100"/>
              <a:gd name="connsiteX1" fmla="*/ 7415827 w 7415827"/>
              <a:gd name="connsiteY1" fmla="*/ 866775 h 1181100"/>
              <a:gd name="connsiteX2" fmla="*/ 0 w 7415827"/>
              <a:gd name="connsiteY2" fmla="*/ 1181100 h 1181100"/>
              <a:gd name="connsiteX3" fmla="*/ 0 w 7415827"/>
              <a:gd name="connsiteY3" fmla="*/ 0 h 1181100"/>
              <a:gd name="connsiteX0" fmla="*/ 0 w 7415827"/>
              <a:gd name="connsiteY0" fmla="*/ 0 h 1571625"/>
              <a:gd name="connsiteX1" fmla="*/ 7415827 w 7415827"/>
              <a:gd name="connsiteY1" fmla="*/ 866775 h 1571625"/>
              <a:gd name="connsiteX2" fmla="*/ 0 w 7415827"/>
              <a:gd name="connsiteY2" fmla="*/ 1571625 h 1571625"/>
              <a:gd name="connsiteX3" fmla="*/ 0 w 7415827"/>
              <a:gd name="connsiteY3" fmla="*/ 0 h 1571625"/>
              <a:gd name="connsiteX0" fmla="*/ 0 w 7415827"/>
              <a:gd name="connsiteY0" fmla="*/ 0 h 1571625"/>
              <a:gd name="connsiteX1" fmla="*/ 7415827 w 7415827"/>
              <a:gd name="connsiteY1" fmla="*/ 866775 h 1571625"/>
              <a:gd name="connsiteX2" fmla="*/ 1823096 w 7415827"/>
              <a:gd name="connsiteY2" fmla="*/ 1571625 h 1571625"/>
              <a:gd name="connsiteX3" fmla="*/ 0 w 7415827"/>
              <a:gd name="connsiteY3" fmla="*/ 1571625 h 1571625"/>
              <a:gd name="connsiteX4" fmla="*/ 0 w 7415827"/>
              <a:gd name="connsiteY4" fmla="*/ 0 h 1571625"/>
              <a:gd name="connsiteX0" fmla="*/ 0 w 7216426"/>
              <a:gd name="connsiteY0" fmla="*/ 0 h 1571625"/>
              <a:gd name="connsiteX1" fmla="*/ 7216426 w 7216426"/>
              <a:gd name="connsiteY1" fmla="*/ 1038225 h 1571625"/>
              <a:gd name="connsiteX2" fmla="*/ 1823096 w 7216426"/>
              <a:gd name="connsiteY2" fmla="*/ 1571625 h 1571625"/>
              <a:gd name="connsiteX3" fmla="*/ 0 w 7216426"/>
              <a:gd name="connsiteY3" fmla="*/ 1571625 h 1571625"/>
              <a:gd name="connsiteX4" fmla="*/ 0 w 7216426"/>
              <a:gd name="connsiteY4" fmla="*/ 0 h 1571625"/>
              <a:gd name="connsiteX0" fmla="*/ 0 w 7216426"/>
              <a:gd name="connsiteY0" fmla="*/ 0 h 914400"/>
              <a:gd name="connsiteX1" fmla="*/ 7216426 w 7216426"/>
              <a:gd name="connsiteY1" fmla="*/ 381000 h 914400"/>
              <a:gd name="connsiteX2" fmla="*/ 1823096 w 7216426"/>
              <a:gd name="connsiteY2" fmla="*/ 914400 h 914400"/>
              <a:gd name="connsiteX3" fmla="*/ 0 w 7216426"/>
              <a:gd name="connsiteY3" fmla="*/ 914400 h 914400"/>
              <a:gd name="connsiteX4" fmla="*/ 0 w 7216426"/>
              <a:gd name="connsiteY4" fmla="*/ 0 h 914400"/>
              <a:gd name="connsiteX0" fmla="*/ 0 w 7216426"/>
              <a:gd name="connsiteY0" fmla="*/ 0 h 1400175"/>
              <a:gd name="connsiteX1" fmla="*/ 7216426 w 7216426"/>
              <a:gd name="connsiteY1" fmla="*/ 866775 h 1400175"/>
              <a:gd name="connsiteX2" fmla="*/ 1823096 w 7216426"/>
              <a:gd name="connsiteY2" fmla="*/ 1400175 h 1400175"/>
              <a:gd name="connsiteX3" fmla="*/ 0 w 7216426"/>
              <a:gd name="connsiteY3" fmla="*/ 1400175 h 1400175"/>
              <a:gd name="connsiteX4" fmla="*/ 0 w 7216426"/>
              <a:gd name="connsiteY4" fmla="*/ 0 h 1400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6426" h="1400175">
                <a:moveTo>
                  <a:pt x="0" y="0"/>
                </a:moveTo>
                <a:lnTo>
                  <a:pt x="7216426" y="866775"/>
                </a:lnTo>
                <a:lnTo>
                  <a:pt x="1823096" y="1400175"/>
                </a:lnTo>
                <a:lnTo>
                  <a:pt x="0" y="1400175"/>
                </a:lnTo>
                <a:lnTo>
                  <a:pt x="0" y="0"/>
                </a:lnTo>
                <a:close/>
              </a:path>
            </a:pathLst>
          </a:custGeom>
          <a:gradFill>
            <a:gsLst>
              <a:gs pos="0">
                <a:schemeClr val="accent3"/>
              </a:gs>
              <a:gs pos="52000">
                <a:schemeClr val="accent3">
                  <a:lumMod val="40000"/>
                  <a:lumOff val="60000"/>
                </a:schemeClr>
              </a:gs>
              <a:gs pos="66000">
                <a:schemeClr val="accent3"/>
              </a:gs>
            </a:gsLst>
            <a:lin ang="1662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0" name="Freeform 9"/>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680725" y="6116507"/>
            <a:ext cx="7465656" cy="741493"/>
          </a:xfrm>
          <a:custGeom>
            <a:avLst/>
            <a:gdLst>
              <a:gd name="connsiteX0" fmla="*/ 7408506 w 7408506"/>
              <a:gd name="connsiteY0" fmla="*/ 0 h 755780"/>
              <a:gd name="connsiteX1" fmla="*/ 0 w 7408506"/>
              <a:gd name="connsiteY1" fmla="*/ 755780 h 755780"/>
              <a:gd name="connsiteX2" fmla="*/ 662473 w 7408506"/>
              <a:gd name="connsiteY2" fmla="*/ 755780 h 755780"/>
              <a:gd name="connsiteX3" fmla="*/ 7408506 w 7408506"/>
              <a:gd name="connsiteY3" fmla="*/ 74645 h 755780"/>
              <a:gd name="connsiteX4" fmla="*/ 7408506 w 7408506"/>
              <a:gd name="connsiteY4" fmla="*/ 0 h 755780"/>
              <a:gd name="connsiteX0" fmla="*/ 6958449 w 6958449"/>
              <a:gd name="connsiteY0" fmla="*/ 0 h 755780"/>
              <a:gd name="connsiteX1" fmla="*/ 0 w 6958449"/>
              <a:gd name="connsiteY1" fmla="*/ 712918 h 755780"/>
              <a:gd name="connsiteX2" fmla="*/ 212416 w 6958449"/>
              <a:gd name="connsiteY2" fmla="*/ 755780 h 755780"/>
              <a:gd name="connsiteX3" fmla="*/ 6958449 w 6958449"/>
              <a:gd name="connsiteY3" fmla="*/ 74645 h 755780"/>
              <a:gd name="connsiteX4" fmla="*/ 6958449 w 6958449"/>
              <a:gd name="connsiteY4" fmla="*/ 0 h 755780"/>
              <a:gd name="connsiteX0" fmla="*/ 6958449 w 6958449"/>
              <a:gd name="connsiteY0" fmla="*/ 0 h 712918"/>
              <a:gd name="connsiteX1" fmla="*/ 0 w 6958449"/>
              <a:gd name="connsiteY1" fmla="*/ 712918 h 712918"/>
              <a:gd name="connsiteX2" fmla="*/ 302903 w 6958449"/>
              <a:gd name="connsiteY2" fmla="*/ 705774 h 712918"/>
              <a:gd name="connsiteX3" fmla="*/ 6958449 w 6958449"/>
              <a:gd name="connsiteY3" fmla="*/ 74645 h 712918"/>
              <a:gd name="connsiteX4" fmla="*/ 6958449 w 6958449"/>
              <a:gd name="connsiteY4" fmla="*/ 0 h 712918"/>
              <a:gd name="connsiteX0" fmla="*/ 6958449 w 6958449"/>
              <a:gd name="connsiteY0" fmla="*/ 0 h 741492"/>
              <a:gd name="connsiteX1" fmla="*/ 0 w 6958449"/>
              <a:gd name="connsiteY1" fmla="*/ 712918 h 741492"/>
              <a:gd name="connsiteX2" fmla="*/ 248134 w 6958449"/>
              <a:gd name="connsiteY2" fmla="*/ 741492 h 741492"/>
              <a:gd name="connsiteX3" fmla="*/ 6958449 w 6958449"/>
              <a:gd name="connsiteY3" fmla="*/ 74645 h 741492"/>
              <a:gd name="connsiteX4" fmla="*/ 6958449 w 6958449"/>
              <a:gd name="connsiteY4" fmla="*/ 0 h 741492"/>
              <a:gd name="connsiteX0" fmla="*/ 7465656 w 7465656"/>
              <a:gd name="connsiteY0" fmla="*/ 0 h 741493"/>
              <a:gd name="connsiteX1" fmla="*/ 0 w 7465656"/>
              <a:gd name="connsiteY1" fmla="*/ 741493 h 741493"/>
              <a:gd name="connsiteX2" fmla="*/ 755341 w 7465656"/>
              <a:gd name="connsiteY2" fmla="*/ 741492 h 741493"/>
              <a:gd name="connsiteX3" fmla="*/ 7465656 w 7465656"/>
              <a:gd name="connsiteY3" fmla="*/ 74645 h 741493"/>
              <a:gd name="connsiteX4" fmla="*/ 7465656 w 7465656"/>
              <a:gd name="connsiteY4" fmla="*/ 0 h 74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5656" h="741493">
                <a:moveTo>
                  <a:pt x="7465656" y="0"/>
                </a:moveTo>
                <a:lnTo>
                  <a:pt x="0" y="741493"/>
                </a:lnTo>
                <a:lnTo>
                  <a:pt x="755341" y="741492"/>
                </a:lnTo>
                <a:lnTo>
                  <a:pt x="7465656" y="74645"/>
                </a:lnTo>
                <a:lnTo>
                  <a:pt x="7465656"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67A299D8-8FF7-40F1-BAD2-1982F9A01E4F}" type="datetimeFigureOut">
              <a:rPr lang="en-US" smtClean="0"/>
              <a:pPr/>
              <a:t>6/25/2018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22ABE6-7A46-4FA2-BB9F-CFF513210450}" type="slidenum">
              <a:rPr lang="en-US" smtClean="0"/>
              <a:pPr/>
              <a:t>‹#›</a:t>
            </a:fld>
            <a:endParaRPr lang="en-US" dirty="0"/>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blipFill dpi="0" rotWithShape="1">
            <a:blip r:embed="rId14" cstate="print">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00800" y="6416675"/>
            <a:ext cx="1981200" cy="365125"/>
          </a:xfrm>
          <a:prstGeom prst="rect">
            <a:avLst/>
          </a:prstGeom>
        </p:spPr>
        <p:txBody>
          <a:bodyPr vert="horz" lIns="0" tIns="45720" rIns="0" bIns="0" rtlCol="0" anchor="b" anchorCtr="0"/>
          <a:lstStyle>
            <a:lvl1pPr algn="r">
              <a:defRPr lang="en-US" sz="900" kern="1200" cap="all" spc="110" baseline="0" smtClean="0">
                <a:solidFill>
                  <a:srgbClr val="4D4D4D"/>
                </a:solidFill>
                <a:latin typeface="+mn-lt"/>
                <a:ea typeface="+mn-ea"/>
                <a:cs typeface="+mn-cs"/>
              </a:defRPr>
            </a:lvl1pPr>
          </a:lstStyle>
          <a:p>
            <a:fld id="{67A299D8-8FF7-40F1-BAD2-1982F9A01E4F}" type="datetimeFigureOut">
              <a:rPr lang="en-US" smtClean="0"/>
              <a:pPr/>
              <a:t>6/25/2018</a:t>
            </a:fld>
            <a:endParaRPr lang="en-US" dirty="0"/>
          </a:p>
        </p:txBody>
      </p:sp>
      <p:sp>
        <p:nvSpPr>
          <p:cNvPr id="5" name="Footer Placeholder 4"/>
          <p:cNvSpPr>
            <a:spLocks noGrp="1"/>
          </p:cNvSpPr>
          <p:nvPr>
            <p:ph type="ftr" sz="quarter" idx="3"/>
          </p:nvPr>
        </p:nvSpPr>
        <p:spPr>
          <a:xfrm>
            <a:off x="228600" y="6416675"/>
            <a:ext cx="2895600" cy="365125"/>
          </a:xfrm>
          <a:prstGeom prst="rect">
            <a:avLst/>
          </a:prstGeom>
        </p:spPr>
        <p:txBody>
          <a:bodyPr vert="horz" lIns="0" tIns="45720" rIns="0" bIns="0" rtlCol="0" anchor="b" anchorCtr="0"/>
          <a:lstStyle>
            <a:lvl1pPr algn="l">
              <a:defRPr sz="900" cap="all" spc="110" baseline="0">
                <a:solidFill>
                  <a:srgbClr val="4D4D4D"/>
                </a:solidFill>
              </a:defRPr>
            </a:lvl1pPr>
          </a:lstStyle>
          <a:p>
            <a:endParaRPr lang="en-US" dirty="0"/>
          </a:p>
        </p:txBody>
      </p:sp>
      <p:sp>
        <p:nvSpPr>
          <p:cNvPr id="6" name="Slide Number Placeholder 5"/>
          <p:cNvSpPr>
            <a:spLocks noGrp="1"/>
          </p:cNvSpPr>
          <p:nvPr>
            <p:ph type="sldNum" sz="quarter" idx="4"/>
          </p:nvPr>
        </p:nvSpPr>
        <p:spPr>
          <a:xfrm>
            <a:off x="8458200" y="6416675"/>
            <a:ext cx="457200" cy="365125"/>
          </a:xfrm>
          <a:prstGeom prst="rect">
            <a:avLst/>
          </a:prstGeom>
        </p:spPr>
        <p:txBody>
          <a:bodyPr vert="horz" lIns="0" tIns="45720" rIns="0" bIns="0" rtlCol="0" anchor="b" anchorCtr="0"/>
          <a:lstStyle>
            <a:lvl1pPr algn="r">
              <a:defRPr sz="1100" b="1" baseline="0">
                <a:solidFill>
                  <a:srgbClr val="4D4D4D"/>
                </a:solidFill>
              </a:defRPr>
            </a:lvl1pPr>
          </a:lstStyle>
          <a:p>
            <a:fld id="{3D22ABE6-7A46-4FA2-BB9F-CFF513210450}"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azsos.gov/elections/arizona-election-laws-publications"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2630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467600" cy="1143000"/>
          </a:xfrm>
        </p:spPr>
        <p:txBody>
          <a:bodyPr>
            <a:normAutofit/>
          </a:bodyPr>
          <a:lstStyle/>
          <a:p>
            <a:r>
              <a:rPr lang="en-US" dirty="0">
                <a:solidFill>
                  <a:srgbClr val="002060"/>
                </a:solidFill>
                <a:latin typeface="Times New Roman" panose="02020603050405020304" pitchFamily="18" charset="0"/>
                <a:cs typeface="Times New Roman" panose="02020603050405020304" pitchFamily="18" charset="0"/>
              </a:rPr>
              <a:t>HB 2153 (Laws 2018, Ch. 134)</a:t>
            </a:r>
            <a:br>
              <a:rPr lang="en-US" dirty="0">
                <a:solidFill>
                  <a:srgbClr val="002060"/>
                </a:solidFill>
                <a:latin typeface="Times New Roman" panose="02020603050405020304" pitchFamily="18" charset="0"/>
                <a:cs typeface="Times New Roman" panose="02020603050405020304" pitchFamily="18" charset="0"/>
              </a:rPr>
            </a:br>
            <a:r>
              <a:rPr lang="en-US" sz="2000" dirty="0">
                <a:solidFill>
                  <a:srgbClr val="002060"/>
                </a:solidFill>
                <a:latin typeface="Times New Roman" panose="02020603050405020304" pitchFamily="18" charset="0"/>
                <a:cs typeface="Times New Roman" panose="02020603050405020304" pitchFamily="18" charset="0"/>
              </a:rPr>
              <a:t>campaign finance; nonprofits; disclosure (leach)</a:t>
            </a: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1371600"/>
            <a:ext cx="7772400" cy="4876800"/>
          </a:xfrm>
        </p:spPr>
        <p:txBody>
          <a:bodyPr>
            <a:normAutofit/>
          </a:bodyPr>
          <a:lstStyle/>
          <a:p>
            <a:pPr marL="68580" indent="0">
              <a:buClrTx/>
              <a:buNone/>
            </a:pPr>
            <a:r>
              <a:rPr lang="en-US" sz="2200" u="sng" dirty="0">
                <a:solidFill>
                  <a:schemeClr val="bg1"/>
                </a:solidFill>
              </a:rPr>
              <a:t>PROVISIONS</a:t>
            </a:r>
            <a:r>
              <a:rPr lang="en-US" sz="2200" dirty="0">
                <a:solidFill>
                  <a:schemeClr val="bg1"/>
                </a:solidFill>
              </a:rPr>
              <a:t> (</a:t>
            </a:r>
            <a:r>
              <a:rPr lang="en-US" sz="2200" i="1" dirty="0">
                <a:solidFill>
                  <a:schemeClr val="bg1"/>
                </a:solidFill>
              </a:rPr>
              <a:t>A.R.S. §§ 16-901, 16-905)</a:t>
            </a:r>
            <a:endParaRPr lang="en-US" sz="2200" u="sng" dirty="0">
              <a:solidFill>
                <a:schemeClr val="bg1"/>
              </a:solidFill>
            </a:endParaRPr>
          </a:p>
          <a:p>
            <a:pPr>
              <a:buClrTx/>
              <a:buFont typeface="Wingdings" panose="05000000000000000000" pitchFamily="2" charset="2"/>
              <a:buChar char="v"/>
            </a:pPr>
            <a:r>
              <a:rPr lang="en-US" sz="2200" dirty="0">
                <a:solidFill>
                  <a:schemeClr val="bg1"/>
                </a:solidFill>
              </a:rPr>
              <a:t>Prohibits a clerk, attorney or other municipal officer from requiring an entity that claims tax exempt status under IRC 501(a) and that remains in good standing with the IRS to do any of the following:</a:t>
            </a:r>
          </a:p>
          <a:p>
            <a:pPr lvl="1">
              <a:buClrTx/>
              <a:buFont typeface="Wingdings" panose="05000000000000000000" pitchFamily="2" charset="2"/>
              <a:buChar char="v"/>
            </a:pPr>
            <a:r>
              <a:rPr lang="en-US" sz="2000" dirty="0">
                <a:solidFill>
                  <a:schemeClr val="bg1"/>
                </a:solidFill>
              </a:rPr>
              <a:t>Register or file as a PAC;</a:t>
            </a:r>
          </a:p>
          <a:p>
            <a:pPr lvl="1">
              <a:buClrTx/>
              <a:buFont typeface="Wingdings" panose="05000000000000000000" pitchFamily="2" charset="2"/>
              <a:buChar char="v"/>
            </a:pPr>
            <a:r>
              <a:rPr lang="en-US" sz="2000" dirty="0">
                <a:solidFill>
                  <a:schemeClr val="bg1"/>
                </a:solidFill>
              </a:rPr>
              <a:t>Report or otherwise disclose personally identifying information relating to an individuals who have made contributions to that entity;</a:t>
            </a:r>
          </a:p>
          <a:p>
            <a:pPr lvl="1">
              <a:buClrTx/>
              <a:buFont typeface="Wingdings" panose="05000000000000000000" pitchFamily="2" charset="2"/>
              <a:buChar char="v"/>
            </a:pPr>
            <a:r>
              <a:rPr lang="en-US" sz="2000" dirty="0">
                <a:solidFill>
                  <a:schemeClr val="bg1"/>
                </a:solidFill>
              </a:rPr>
              <a:t>Disclose its Schedule B, Form 990; and </a:t>
            </a:r>
          </a:p>
          <a:p>
            <a:pPr lvl="1">
              <a:buClrTx/>
              <a:buFont typeface="Wingdings" panose="05000000000000000000" pitchFamily="2" charset="2"/>
              <a:buChar char="v"/>
            </a:pPr>
            <a:r>
              <a:rPr lang="en-US" sz="2000" dirty="0">
                <a:solidFill>
                  <a:schemeClr val="bg1"/>
                </a:solidFill>
              </a:rPr>
              <a:t>Submit to an audit or subpoena or produce evidence regarding a potential campaign finance violation.</a:t>
            </a:r>
          </a:p>
          <a:p>
            <a:pPr marL="468630" lvl="1" indent="0">
              <a:buClrTx/>
              <a:buNone/>
            </a:pPr>
            <a:endParaRPr lang="en-US" dirty="0">
              <a:solidFill>
                <a:schemeClr val="bg1"/>
              </a:solidFill>
            </a:endParaRPr>
          </a:p>
        </p:txBody>
      </p:sp>
    </p:spTree>
    <p:extLst>
      <p:ext uri="{BB962C8B-B14F-4D97-AF65-F5344CB8AC3E}">
        <p14:creationId xmlns:p14="http://schemas.microsoft.com/office/powerpoint/2010/main" val="18766643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467600" cy="1143000"/>
          </a:xfrm>
        </p:spPr>
        <p:txBody>
          <a:bodyPr>
            <a:normAutofit/>
          </a:bodyPr>
          <a:lstStyle/>
          <a:p>
            <a:r>
              <a:rPr lang="en-US" dirty="0">
                <a:solidFill>
                  <a:srgbClr val="002060"/>
                </a:solidFill>
                <a:latin typeface="Times New Roman" panose="02020603050405020304" pitchFamily="18" charset="0"/>
                <a:cs typeface="Times New Roman" panose="02020603050405020304" pitchFamily="18" charset="0"/>
              </a:rPr>
              <a:t>HB 2153 (Laws 2018, Ch. 134)</a:t>
            </a:r>
            <a:br>
              <a:rPr lang="en-US" dirty="0">
                <a:solidFill>
                  <a:srgbClr val="002060"/>
                </a:solidFill>
                <a:latin typeface="Times New Roman" panose="02020603050405020304" pitchFamily="18" charset="0"/>
                <a:cs typeface="Times New Roman" panose="02020603050405020304" pitchFamily="18" charset="0"/>
              </a:rPr>
            </a:br>
            <a:r>
              <a:rPr lang="en-US" sz="2000" dirty="0">
                <a:solidFill>
                  <a:srgbClr val="002060"/>
                </a:solidFill>
                <a:latin typeface="Times New Roman" panose="02020603050405020304" pitchFamily="18" charset="0"/>
                <a:cs typeface="Times New Roman" panose="02020603050405020304" pitchFamily="18" charset="0"/>
              </a:rPr>
              <a:t>campaign finance; nonprofits; disclosure (leach)</a:t>
            </a: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1371600"/>
            <a:ext cx="7772400" cy="5181600"/>
          </a:xfrm>
        </p:spPr>
        <p:txBody>
          <a:bodyPr>
            <a:normAutofit/>
          </a:bodyPr>
          <a:lstStyle/>
          <a:p>
            <a:pPr marL="68580" indent="0">
              <a:buClrTx/>
              <a:buNone/>
            </a:pPr>
            <a:r>
              <a:rPr lang="en-US" u="sng" dirty="0">
                <a:solidFill>
                  <a:schemeClr val="bg1"/>
                </a:solidFill>
              </a:rPr>
              <a:t>PROVISIONS</a:t>
            </a:r>
            <a:r>
              <a:rPr lang="en-US" dirty="0">
                <a:solidFill>
                  <a:schemeClr val="bg1"/>
                </a:solidFill>
              </a:rPr>
              <a:t> (</a:t>
            </a:r>
            <a:r>
              <a:rPr lang="en-US" i="1" dirty="0">
                <a:solidFill>
                  <a:schemeClr val="bg1"/>
                </a:solidFill>
              </a:rPr>
              <a:t>A.R.S. §§ 16-901, 16-905)</a:t>
            </a:r>
            <a:endParaRPr lang="en-US" u="sng" dirty="0">
              <a:solidFill>
                <a:schemeClr val="bg1"/>
              </a:solidFill>
            </a:endParaRPr>
          </a:p>
          <a:p>
            <a:pPr>
              <a:buClrTx/>
              <a:buFont typeface="Wingdings" panose="05000000000000000000" pitchFamily="2" charset="2"/>
              <a:buChar char="v"/>
            </a:pPr>
            <a:r>
              <a:rPr lang="en-US" dirty="0">
                <a:solidFill>
                  <a:schemeClr val="bg1"/>
                </a:solidFill>
              </a:rPr>
              <a:t>This restriction does NOT apply if the entity meets the PAC registration requirements or if the clerk/attorney makes a rebuttable presumption that an entity is organized for the primary purpose of influencing the result of an election if the entity meets the </a:t>
            </a:r>
            <a:r>
              <a:rPr lang="en-US" dirty="0" smtClean="0">
                <a:solidFill>
                  <a:schemeClr val="bg1"/>
                </a:solidFill>
              </a:rPr>
              <a:t>criteria </a:t>
            </a:r>
            <a:r>
              <a:rPr lang="en-US" dirty="0">
                <a:solidFill>
                  <a:schemeClr val="bg1"/>
                </a:solidFill>
              </a:rPr>
              <a:t>in A.R.S. § 16-905</a:t>
            </a:r>
            <a:r>
              <a:rPr lang="en-US" dirty="0" smtClean="0">
                <a:solidFill>
                  <a:schemeClr val="bg1"/>
                </a:solidFill>
              </a:rPr>
              <a:t>.</a:t>
            </a:r>
          </a:p>
          <a:p>
            <a:pPr marL="68580" indent="0">
              <a:buClrTx/>
              <a:buNone/>
            </a:pPr>
            <a:endParaRPr lang="en-US" dirty="0">
              <a:solidFill>
                <a:schemeClr val="bg1"/>
              </a:solidFill>
            </a:endParaRPr>
          </a:p>
          <a:p>
            <a:pPr marL="68580" indent="0">
              <a:buClr>
                <a:schemeClr val="bg1"/>
              </a:buClr>
              <a:buNone/>
            </a:pPr>
            <a:r>
              <a:rPr lang="en-US" u="sng" dirty="0" smtClean="0">
                <a:solidFill>
                  <a:schemeClr val="bg1"/>
                </a:solidFill>
              </a:rPr>
              <a:t>BILL </a:t>
            </a:r>
            <a:r>
              <a:rPr lang="en-US" u="sng" dirty="0">
                <a:solidFill>
                  <a:schemeClr val="bg1"/>
                </a:solidFill>
              </a:rPr>
              <a:t>STATUS OVERVIEW</a:t>
            </a:r>
          </a:p>
          <a:p>
            <a:pPr>
              <a:buClr>
                <a:schemeClr val="bg1"/>
              </a:buClr>
              <a:buFont typeface="Wingdings" panose="05000000000000000000" pitchFamily="2" charset="2"/>
              <a:buChar char="v"/>
            </a:pPr>
            <a:r>
              <a:rPr lang="en-US" dirty="0">
                <a:solidFill>
                  <a:schemeClr val="bg1"/>
                </a:solidFill>
              </a:rPr>
              <a:t>3</a:t>
            </a:r>
            <a:r>
              <a:rPr lang="en-US" baseline="30000" dirty="0">
                <a:solidFill>
                  <a:schemeClr val="bg1"/>
                </a:solidFill>
              </a:rPr>
              <a:t>rd</a:t>
            </a:r>
            <a:r>
              <a:rPr lang="en-US" dirty="0">
                <a:solidFill>
                  <a:schemeClr val="bg1"/>
                </a:solidFill>
              </a:rPr>
              <a:t> Read: House 2/13/18 (33-25-2-0); Senate 3/29/18 (17-13-0)</a:t>
            </a:r>
          </a:p>
          <a:p>
            <a:pPr>
              <a:buClr>
                <a:schemeClr val="bg1"/>
              </a:buClr>
              <a:buFont typeface="Wingdings" panose="05000000000000000000" pitchFamily="2" charset="2"/>
              <a:buChar char="v"/>
            </a:pPr>
            <a:r>
              <a:rPr lang="en-US" dirty="0">
                <a:solidFill>
                  <a:schemeClr val="bg1"/>
                </a:solidFill>
              </a:rPr>
              <a:t>Signed by Governor Ducey 4/5/18</a:t>
            </a:r>
          </a:p>
          <a:p>
            <a:pPr marL="468630" lvl="1" indent="0">
              <a:buClrTx/>
              <a:buNone/>
            </a:pPr>
            <a:endParaRPr lang="en-US" dirty="0">
              <a:solidFill>
                <a:schemeClr val="bg1"/>
              </a:solidFill>
            </a:endParaRPr>
          </a:p>
        </p:txBody>
      </p:sp>
    </p:spTree>
    <p:extLst>
      <p:ext uri="{BB962C8B-B14F-4D97-AF65-F5344CB8AC3E}">
        <p14:creationId xmlns:p14="http://schemas.microsoft.com/office/powerpoint/2010/main" val="42483586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467600" cy="1143000"/>
          </a:xfrm>
        </p:spPr>
        <p:txBody>
          <a:bodyPr>
            <a:normAutofit/>
          </a:bodyPr>
          <a:lstStyle/>
          <a:p>
            <a:r>
              <a:rPr lang="en-US" dirty="0">
                <a:solidFill>
                  <a:srgbClr val="002060"/>
                </a:solidFill>
                <a:latin typeface="Times New Roman" panose="02020603050405020304" pitchFamily="18" charset="0"/>
                <a:cs typeface="Times New Roman" panose="02020603050405020304" pitchFamily="18" charset="0"/>
              </a:rPr>
              <a:t>HB 2153 (Laws 2018, Ch. 134)</a:t>
            </a:r>
            <a:br>
              <a:rPr lang="en-US" dirty="0">
                <a:solidFill>
                  <a:srgbClr val="002060"/>
                </a:solidFill>
                <a:latin typeface="Times New Roman" panose="02020603050405020304" pitchFamily="18" charset="0"/>
                <a:cs typeface="Times New Roman" panose="02020603050405020304" pitchFamily="18" charset="0"/>
              </a:rPr>
            </a:br>
            <a:r>
              <a:rPr lang="en-US" sz="2000" dirty="0">
                <a:solidFill>
                  <a:srgbClr val="002060"/>
                </a:solidFill>
                <a:latin typeface="Times New Roman" panose="02020603050405020304" pitchFamily="18" charset="0"/>
                <a:cs typeface="Times New Roman" panose="02020603050405020304" pitchFamily="18" charset="0"/>
              </a:rPr>
              <a:t>campaign finance; nonprofits; disclosure (leach)</a:t>
            </a: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1600200"/>
            <a:ext cx="7772400" cy="4191000"/>
          </a:xfrm>
        </p:spPr>
        <p:txBody>
          <a:bodyPr>
            <a:normAutofit/>
          </a:bodyPr>
          <a:lstStyle/>
          <a:p>
            <a:pPr marL="68580" indent="0" algn="ctr">
              <a:buClrTx/>
              <a:buNone/>
            </a:pPr>
            <a:r>
              <a:rPr lang="en-US" b="1" dirty="0">
                <a:solidFill>
                  <a:srgbClr val="FF0000"/>
                </a:solidFill>
              </a:rPr>
              <a:t>HYPOTHETICAL</a:t>
            </a:r>
          </a:p>
          <a:p>
            <a:pPr marL="68580" indent="0">
              <a:buClrTx/>
              <a:buNone/>
            </a:pPr>
            <a:r>
              <a:rPr lang="en-US" dirty="0">
                <a:solidFill>
                  <a:schemeClr val="bg1"/>
                </a:solidFill>
              </a:rPr>
              <a:t>The town clerk receives a complaint that an entity should be registered as a PAC</a:t>
            </a:r>
            <a:r>
              <a:rPr lang="en-US" dirty="0" smtClean="0">
                <a:solidFill>
                  <a:schemeClr val="bg1"/>
                </a:solidFill>
              </a:rPr>
              <a:t>?</a:t>
            </a:r>
          </a:p>
          <a:p>
            <a:pPr marL="68580" indent="0">
              <a:buClrTx/>
              <a:buNone/>
            </a:pPr>
            <a:endParaRPr lang="en-US" dirty="0">
              <a:solidFill>
                <a:schemeClr val="bg1"/>
              </a:solidFill>
            </a:endParaRPr>
          </a:p>
          <a:p>
            <a:pPr>
              <a:buClrTx/>
              <a:buFont typeface="Wingdings" panose="05000000000000000000" pitchFamily="2" charset="2"/>
              <a:buChar char="v"/>
            </a:pPr>
            <a:r>
              <a:rPr lang="en-US" dirty="0">
                <a:solidFill>
                  <a:schemeClr val="bg1"/>
                </a:solidFill>
              </a:rPr>
              <a:t>Does the entity meet the PAC requirements – has the primary purpose test and threshold amount been met</a:t>
            </a:r>
            <a:r>
              <a:rPr lang="en-US" dirty="0" smtClean="0">
                <a:solidFill>
                  <a:schemeClr val="bg1"/>
                </a:solidFill>
              </a:rPr>
              <a:t>?</a:t>
            </a:r>
          </a:p>
          <a:p>
            <a:pPr marL="68580" indent="0">
              <a:buClrTx/>
              <a:buNone/>
            </a:pPr>
            <a:endParaRPr lang="en-US" dirty="0">
              <a:solidFill>
                <a:schemeClr val="bg1"/>
              </a:solidFill>
            </a:endParaRPr>
          </a:p>
          <a:p>
            <a:pPr>
              <a:buClrTx/>
              <a:buFont typeface="Wingdings" panose="05000000000000000000" pitchFamily="2" charset="2"/>
              <a:buChar char="v"/>
            </a:pPr>
            <a:r>
              <a:rPr lang="en-US" dirty="0">
                <a:solidFill>
                  <a:schemeClr val="bg1"/>
                </a:solidFill>
              </a:rPr>
              <a:t>If </a:t>
            </a:r>
            <a:r>
              <a:rPr lang="en-US" dirty="0" smtClean="0">
                <a:solidFill>
                  <a:schemeClr val="bg1"/>
                </a:solidFill>
              </a:rPr>
              <a:t>no or uncertain, </a:t>
            </a:r>
            <a:r>
              <a:rPr lang="en-US" dirty="0">
                <a:solidFill>
                  <a:schemeClr val="bg1"/>
                </a:solidFill>
              </a:rPr>
              <a:t>as the clerk, have you made a rebuttable presumption that the entity is organized for the primary purpose of influencing the election based on the three factors in A.R.S. §16-905?</a:t>
            </a:r>
          </a:p>
          <a:p>
            <a:pPr>
              <a:buClrTx/>
              <a:buFont typeface="Wingdings" panose="05000000000000000000" pitchFamily="2" charset="2"/>
              <a:buChar char="v"/>
            </a:pPr>
            <a:endParaRPr lang="en-US" dirty="0">
              <a:solidFill>
                <a:schemeClr val="bg1"/>
              </a:solidFill>
            </a:endParaRPr>
          </a:p>
        </p:txBody>
      </p:sp>
    </p:spTree>
    <p:extLst>
      <p:ext uri="{BB962C8B-B14F-4D97-AF65-F5344CB8AC3E}">
        <p14:creationId xmlns:p14="http://schemas.microsoft.com/office/powerpoint/2010/main" val="22797837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467600" cy="1143000"/>
          </a:xfrm>
        </p:spPr>
        <p:txBody>
          <a:bodyPr>
            <a:normAutofit/>
          </a:bodyPr>
          <a:lstStyle/>
          <a:p>
            <a:r>
              <a:rPr lang="en-US" dirty="0">
                <a:solidFill>
                  <a:srgbClr val="002060"/>
                </a:solidFill>
                <a:latin typeface="Times New Roman" panose="02020603050405020304" pitchFamily="18" charset="0"/>
                <a:cs typeface="Times New Roman" panose="02020603050405020304" pitchFamily="18" charset="0"/>
              </a:rPr>
              <a:t>HB 2153 (Laws 2018, Ch. 134)</a:t>
            </a:r>
            <a:br>
              <a:rPr lang="en-US" dirty="0">
                <a:solidFill>
                  <a:srgbClr val="002060"/>
                </a:solidFill>
                <a:latin typeface="Times New Roman" panose="02020603050405020304" pitchFamily="18" charset="0"/>
                <a:cs typeface="Times New Roman" panose="02020603050405020304" pitchFamily="18" charset="0"/>
              </a:rPr>
            </a:br>
            <a:r>
              <a:rPr lang="en-US" sz="2000" dirty="0">
                <a:solidFill>
                  <a:srgbClr val="002060"/>
                </a:solidFill>
                <a:latin typeface="Times New Roman" panose="02020603050405020304" pitchFamily="18" charset="0"/>
                <a:cs typeface="Times New Roman" panose="02020603050405020304" pitchFamily="18" charset="0"/>
              </a:rPr>
              <a:t>campaign finance; nonprofits; disclosure (leach)</a:t>
            </a: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1447800"/>
            <a:ext cx="7772400" cy="4876800"/>
          </a:xfrm>
        </p:spPr>
        <p:txBody>
          <a:bodyPr>
            <a:normAutofit/>
          </a:bodyPr>
          <a:lstStyle/>
          <a:p>
            <a:pPr marL="68580" indent="0" algn="ctr">
              <a:buClrTx/>
              <a:buNone/>
            </a:pPr>
            <a:r>
              <a:rPr lang="en-US" b="1" dirty="0">
                <a:solidFill>
                  <a:srgbClr val="FF0000"/>
                </a:solidFill>
              </a:rPr>
              <a:t>HYPOTHETICAL</a:t>
            </a:r>
          </a:p>
          <a:p>
            <a:pPr>
              <a:buClrTx/>
              <a:buFont typeface="Wingdings" panose="05000000000000000000" pitchFamily="2" charset="2"/>
              <a:buChar char="v"/>
            </a:pPr>
            <a:r>
              <a:rPr lang="en-US" dirty="0">
                <a:solidFill>
                  <a:schemeClr val="bg1"/>
                </a:solidFill>
              </a:rPr>
              <a:t>If no, this legislation prohibits a clerk, attorney or other municipal officer from requiring an entity that claims tax exempt status under IRC 501(a) and that remains in good standing with the IRS to:</a:t>
            </a:r>
          </a:p>
          <a:p>
            <a:pPr lvl="1">
              <a:buClrTx/>
              <a:buFont typeface="Wingdings" panose="05000000000000000000" pitchFamily="2" charset="2"/>
              <a:buChar char="v"/>
            </a:pPr>
            <a:r>
              <a:rPr lang="en-US" dirty="0">
                <a:solidFill>
                  <a:schemeClr val="bg1"/>
                </a:solidFill>
              </a:rPr>
              <a:t>Register or file as a PAC;</a:t>
            </a:r>
          </a:p>
          <a:p>
            <a:pPr lvl="1">
              <a:buClrTx/>
              <a:buFont typeface="Wingdings" panose="05000000000000000000" pitchFamily="2" charset="2"/>
              <a:buChar char="v"/>
            </a:pPr>
            <a:r>
              <a:rPr lang="en-US" dirty="0">
                <a:solidFill>
                  <a:schemeClr val="bg1"/>
                </a:solidFill>
              </a:rPr>
              <a:t>Report or otherwise disclose personally identifying information relating to an individuals who have made contributions to that entity;</a:t>
            </a:r>
          </a:p>
          <a:p>
            <a:pPr lvl="1">
              <a:buClrTx/>
              <a:buFont typeface="Wingdings" panose="05000000000000000000" pitchFamily="2" charset="2"/>
              <a:buChar char="v"/>
            </a:pPr>
            <a:r>
              <a:rPr lang="en-US" dirty="0">
                <a:solidFill>
                  <a:schemeClr val="bg1"/>
                </a:solidFill>
              </a:rPr>
              <a:t>Disclose its Schedule B, Form 990; OR</a:t>
            </a:r>
          </a:p>
          <a:p>
            <a:pPr lvl="1">
              <a:buClrTx/>
              <a:buFont typeface="Wingdings" panose="05000000000000000000" pitchFamily="2" charset="2"/>
              <a:buChar char="v"/>
            </a:pPr>
            <a:r>
              <a:rPr lang="en-US" dirty="0">
                <a:solidFill>
                  <a:schemeClr val="bg1"/>
                </a:solidFill>
              </a:rPr>
              <a:t>Submit to an audit or subpoena or produce evidence regarding a potential campaign finance violation.</a:t>
            </a:r>
          </a:p>
          <a:p>
            <a:pPr marL="68580" indent="0">
              <a:buClrTx/>
              <a:buNone/>
            </a:pPr>
            <a:r>
              <a:rPr lang="en-US" dirty="0">
                <a:solidFill>
                  <a:schemeClr val="bg1"/>
                </a:solidFill>
              </a:rPr>
              <a:t>If the entity doesn’t meet the requirements of a PAC or satisfy the rebuttable presumption, the entity cannot be required to provide certain information.  </a:t>
            </a:r>
          </a:p>
        </p:txBody>
      </p:sp>
    </p:spTree>
    <p:extLst>
      <p:ext uri="{BB962C8B-B14F-4D97-AF65-F5344CB8AC3E}">
        <p14:creationId xmlns:p14="http://schemas.microsoft.com/office/powerpoint/2010/main" val="544677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467600" cy="1143000"/>
          </a:xfrm>
        </p:spPr>
        <p:txBody>
          <a:bodyPr>
            <a:normAutofit/>
          </a:bodyPr>
          <a:lstStyle/>
          <a:p>
            <a:r>
              <a:rPr lang="en-US" dirty="0">
                <a:solidFill>
                  <a:srgbClr val="002060"/>
                </a:solidFill>
                <a:latin typeface="Times New Roman" panose="02020603050405020304" pitchFamily="18" charset="0"/>
                <a:cs typeface="Times New Roman" panose="02020603050405020304" pitchFamily="18" charset="0"/>
              </a:rPr>
              <a:t>HB 2153 (Laws 2018, Ch. 134)</a:t>
            </a:r>
            <a:br>
              <a:rPr lang="en-US" dirty="0">
                <a:solidFill>
                  <a:srgbClr val="002060"/>
                </a:solidFill>
                <a:latin typeface="Times New Roman" panose="02020603050405020304" pitchFamily="18" charset="0"/>
                <a:cs typeface="Times New Roman" panose="02020603050405020304" pitchFamily="18" charset="0"/>
              </a:rPr>
            </a:br>
            <a:r>
              <a:rPr lang="en-US" sz="2000" dirty="0">
                <a:solidFill>
                  <a:srgbClr val="002060"/>
                </a:solidFill>
                <a:latin typeface="Times New Roman" panose="02020603050405020304" pitchFamily="18" charset="0"/>
                <a:cs typeface="Times New Roman" panose="02020603050405020304" pitchFamily="18" charset="0"/>
              </a:rPr>
              <a:t>campaign finance; nonprofits; disclosure (leach)</a:t>
            </a: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1447800"/>
            <a:ext cx="7772400" cy="4876800"/>
          </a:xfrm>
        </p:spPr>
        <p:txBody>
          <a:bodyPr>
            <a:normAutofit/>
          </a:bodyPr>
          <a:lstStyle/>
          <a:p>
            <a:pPr marL="68580" indent="0" algn="ctr">
              <a:buClrTx/>
              <a:buNone/>
            </a:pPr>
            <a:r>
              <a:rPr lang="en-US" sz="2400" b="1" dirty="0" smtClean="0">
                <a:solidFill>
                  <a:srgbClr val="FF0000"/>
                </a:solidFill>
              </a:rPr>
              <a:t>HYPOTHETICAL</a:t>
            </a:r>
          </a:p>
          <a:p>
            <a:pPr marL="68580" indent="0" algn="ctr">
              <a:buClrTx/>
              <a:buNone/>
            </a:pPr>
            <a:endParaRPr lang="en-US" sz="2400" b="1" dirty="0">
              <a:solidFill>
                <a:srgbClr val="FF0000"/>
              </a:solidFill>
            </a:endParaRPr>
          </a:p>
          <a:p>
            <a:pPr>
              <a:buClrTx/>
              <a:buFont typeface="Wingdings" panose="05000000000000000000" pitchFamily="2" charset="2"/>
              <a:buChar char="v"/>
            </a:pPr>
            <a:r>
              <a:rPr lang="en-US" sz="2400" dirty="0">
                <a:solidFill>
                  <a:schemeClr val="bg1"/>
                </a:solidFill>
              </a:rPr>
              <a:t>What happens if you are a charter city and have a separate disclosure provision</a:t>
            </a:r>
            <a:r>
              <a:rPr lang="en-US" sz="2400" dirty="0" smtClean="0">
                <a:solidFill>
                  <a:schemeClr val="bg1"/>
                </a:solidFill>
              </a:rPr>
              <a:t>?</a:t>
            </a:r>
          </a:p>
          <a:p>
            <a:pPr marL="68580" indent="0">
              <a:buClrTx/>
              <a:buNone/>
            </a:pPr>
            <a:endParaRPr lang="en-US" sz="2400" dirty="0">
              <a:solidFill>
                <a:schemeClr val="bg1"/>
              </a:solidFill>
            </a:endParaRPr>
          </a:p>
          <a:p>
            <a:pPr lvl="1">
              <a:buClrTx/>
              <a:buFont typeface="Wingdings" panose="05000000000000000000" pitchFamily="2" charset="2"/>
              <a:buChar char="v"/>
            </a:pPr>
            <a:r>
              <a:rPr lang="en-US" sz="2000" dirty="0">
                <a:solidFill>
                  <a:schemeClr val="bg1"/>
                </a:solidFill>
              </a:rPr>
              <a:t>Talk to your attorney about next steps and how the legislation and your specific charter provisions interact to determine if there is a conflict. </a:t>
            </a:r>
          </a:p>
        </p:txBody>
      </p:sp>
    </p:spTree>
    <p:extLst>
      <p:ext uri="{BB962C8B-B14F-4D97-AF65-F5344CB8AC3E}">
        <p14:creationId xmlns:p14="http://schemas.microsoft.com/office/powerpoint/2010/main" val="7265589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01000" cy="1143000"/>
          </a:xfrm>
        </p:spPr>
        <p:txBody>
          <a:bodyPr>
            <a:normAutofit fontScale="90000"/>
          </a:bodyPr>
          <a:lstStyle/>
          <a:p>
            <a:r>
              <a:rPr lang="en-US" dirty="0">
                <a:solidFill>
                  <a:srgbClr val="002060"/>
                </a:solidFill>
                <a:latin typeface="Times New Roman" panose="02020603050405020304" pitchFamily="18" charset="0"/>
                <a:cs typeface="Times New Roman" panose="02020603050405020304" pitchFamily="18" charset="0"/>
              </a:rPr>
              <a:t>HB 2173 (Laws 2018, Ch. 154)</a:t>
            </a:r>
            <a:br>
              <a:rPr lang="en-US" dirty="0">
                <a:solidFill>
                  <a:srgbClr val="002060"/>
                </a:solidFill>
                <a:latin typeface="Times New Roman" panose="02020603050405020304" pitchFamily="18" charset="0"/>
                <a:cs typeface="Times New Roman" panose="02020603050405020304" pitchFamily="18" charset="0"/>
              </a:rPr>
            </a:br>
            <a:r>
              <a:rPr lang="en-US" sz="2000" dirty="0">
                <a:solidFill>
                  <a:srgbClr val="002060"/>
                </a:solidFill>
                <a:latin typeface="Times New Roman" panose="02020603050405020304" pitchFamily="18" charset="0"/>
                <a:cs typeface="Times New Roman" panose="02020603050405020304" pitchFamily="18" charset="0"/>
              </a:rPr>
              <a:t>notice of participation; jurisdictional elections (coleman)</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3400" y="1371600"/>
            <a:ext cx="7772400" cy="4495800"/>
          </a:xfrm>
        </p:spPr>
        <p:txBody>
          <a:bodyPr>
            <a:normAutofit/>
          </a:bodyPr>
          <a:lstStyle/>
          <a:p>
            <a:pPr marL="68580" indent="0">
              <a:buNone/>
            </a:pPr>
            <a:r>
              <a:rPr lang="en-US" sz="2200" u="sng" dirty="0">
                <a:solidFill>
                  <a:schemeClr val="bg1"/>
                </a:solidFill>
              </a:rPr>
              <a:t>PROVISIONS</a:t>
            </a:r>
            <a:r>
              <a:rPr lang="en-US" sz="2200" dirty="0">
                <a:solidFill>
                  <a:schemeClr val="bg1"/>
                </a:solidFill>
              </a:rPr>
              <a:t> (</a:t>
            </a:r>
            <a:r>
              <a:rPr lang="en-US" sz="2200" i="1" dirty="0">
                <a:solidFill>
                  <a:schemeClr val="bg1"/>
                </a:solidFill>
              </a:rPr>
              <a:t>A.R.S. § 16-226)</a:t>
            </a:r>
            <a:endParaRPr lang="en-US" sz="2200" u="sng" dirty="0">
              <a:solidFill>
                <a:schemeClr val="bg1"/>
              </a:solidFill>
            </a:endParaRPr>
          </a:p>
          <a:p>
            <a:pPr>
              <a:buClr>
                <a:schemeClr val="bg1"/>
              </a:buClr>
              <a:buFont typeface="Wingdings" panose="05000000000000000000" pitchFamily="2" charset="2"/>
              <a:buChar char="v"/>
            </a:pPr>
            <a:r>
              <a:rPr lang="en-US" sz="2200" dirty="0">
                <a:solidFill>
                  <a:schemeClr val="bg1"/>
                </a:solidFill>
              </a:rPr>
              <a:t>Requires a city and town election </a:t>
            </a:r>
            <a:r>
              <a:rPr lang="en-US" sz="2200" i="1" dirty="0">
                <a:solidFill>
                  <a:schemeClr val="bg1"/>
                </a:solidFill>
              </a:rPr>
              <a:t>not held concurrently with the general election</a:t>
            </a:r>
            <a:r>
              <a:rPr lang="en-US" sz="2200" dirty="0">
                <a:solidFill>
                  <a:schemeClr val="bg1"/>
                </a:solidFill>
              </a:rPr>
              <a:t> to be called no later than 120 days before the date of holding the election</a:t>
            </a:r>
            <a:r>
              <a:rPr lang="en-US" sz="2200" dirty="0" smtClean="0">
                <a:solidFill>
                  <a:schemeClr val="bg1"/>
                </a:solidFill>
              </a:rPr>
              <a:t>.</a:t>
            </a:r>
          </a:p>
          <a:p>
            <a:pPr lvl="1">
              <a:buClr>
                <a:schemeClr val="bg1"/>
              </a:buClr>
              <a:buFont typeface="Wingdings" panose="05000000000000000000" pitchFamily="2" charset="2"/>
              <a:buChar char="v"/>
            </a:pPr>
            <a:r>
              <a:rPr lang="en-US" sz="1800" dirty="0" smtClean="0">
                <a:solidFill>
                  <a:schemeClr val="bg1"/>
                </a:solidFill>
              </a:rPr>
              <a:t>Applies to special elections, recall elections, and any election not on the statewide cycle.</a:t>
            </a:r>
            <a:endParaRPr lang="en-US" sz="1800" dirty="0">
              <a:solidFill>
                <a:schemeClr val="bg1"/>
              </a:solidFill>
            </a:endParaRPr>
          </a:p>
          <a:p>
            <a:pPr marL="68580" indent="0">
              <a:buClr>
                <a:schemeClr val="bg1"/>
              </a:buClr>
              <a:buNone/>
            </a:pPr>
            <a:endParaRPr lang="en-US" sz="2200" dirty="0">
              <a:solidFill>
                <a:schemeClr val="bg1"/>
              </a:solidFill>
            </a:endParaRPr>
          </a:p>
          <a:p>
            <a:pPr marL="68580" indent="0">
              <a:buClr>
                <a:schemeClr val="bg1"/>
              </a:buClr>
              <a:buNone/>
            </a:pPr>
            <a:r>
              <a:rPr lang="en-US" sz="2200" u="sng" dirty="0">
                <a:solidFill>
                  <a:schemeClr val="bg1"/>
                </a:solidFill>
              </a:rPr>
              <a:t>BILL STATUS OVERVIEW</a:t>
            </a:r>
          </a:p>
          <a:p>
            <a:pPr>
              <a:buClr>
                <a:schemeClr val="bg1"/>
              </a:buClr>
              <a:buFont typeface="Wingdings" panose="05000000000000000000" pitchFamily="2" charset="2"/>
              <a:buChar char="v"/>
            </a:pPr>
            <a:r>
              <a:rPr lang="en-US" sz="2200" dirty="0">
                <a:solidFill>
                  <a:schemeClr val="bg1"/>
                </a:solidFill>
              </a:rPr>
              <a:t>Third Read: House 2/8/18 (58-0-1-0); Senate 4/4/18 (30-0)</a:t>
            </a:r>
          </a:p>
          <a:p>
            <a:pPr>
              <a:buClr>
                <a:schemeClr val="bg1"/>
              </a:buClr>
              <a:buFont typeface="Wingdings" panose="05000000000000000000" pitchFamily="2" charset="2"/>
              <a:buChar char="v"/>
            </a:pPr>
            <a:r>
              <a:rPr lang="en-US" sz="2200" dirty="0">
                <a:solidFill>
                  <a:schemeClr val="bg1"/>
                </a:solidFill>
              </a:rPr>
              <a:t>Signed by Governor Ducey 4/10/18</a:t>
            </a:r>
          </a:p>
        </p:txBody>
      </p:sp>
    </p:spTree>
    <p:extLst>
      <p:ext uri="{BB962C8B-B14F-4D97-AF65-F5344CB8AC3E}">
        <p14:creationId xmlns:p14="http://schemas.microsoft.com/office/powerpoint/2010/main" val="2282800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01000" cy="1143000"/>
          </a:xfrm>
        </p:spPr>
        <p:txBody>
          <a:bodyPr>
            <a:normAutofit fontScale="90000"/>
          </a:bodyPr>
          <a:lstStyle/>
          <a:p>
            <a:r>
              <a:rPr lang="en-US" dirty="0">
                <a:solidFill>
                  <a:srgbClr val="002060"/>
                </a:solidFill>
                <a:latin typeface="Times New Roman" panose="02020603050405020304" pitchFamily="18" charset="0"/>
                <a:cs typeface="Times New Roman" panose="02020603050405020304" pitchFamily="18" charset="0"/>
              </a:rPr>
              <a:t>HB 2173 (Laws 2018, Ch. 154)</a:t>
            </a:r>
            <a:br>
              <a:rPr lang="en-US" dirty="0">
                <a:solidFill>
                  <a:srgbClr val="002060"/>
                </a:solidFill>
                <a:latin typeface="Times New Roman" panose="02020603050405020304" pitchFamily="18" charset="0"/>
                <a:cs typeface="Times New Roman" panose="02020603050405020304" pitchFamily="18" charset="0"/>
              </a:rPr>
            </a:br>
            <a:r>
              <a:rPr lang="en-US" sz="2000" dirty="0">
                <a:solidFill>
                  <a:srgbClr val="002060"/>
                </a:solidFill>
                <a:latin typeface="Times New Roman" panose="02020603050405020304" pitchFamily="18" charset="0"/>
                <a:cs typeface="Times New Roman" panose="02020603050405020304" pitchFamily="18" charset="0"/>
              </a:rPr>
              <a:t>notice of participation; jurisdictional elections (coleman)</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3400" y="1295400"/>
            <a:ext cx="7772400" cy="4876800"/>
          </a:xfrm>
        </p:spPr>
        <p:txBody>
          <a:bodyPr>
            <a:normAutofit/>
          </a:bodyPr>
          <a:lstStyle/>
          <a:p>
            <a:pPr marL="68580" indent="0" algn="ctr">
              <a:buClrTx/>
              <a:buNone/>
            </a:pPr>
            <a:r>
              <a:rPr lang="en-US" dirty="0">
                <a:solidFill>
                  <a:srgbClr val="FF0000"/>
                </a:solidFill>
              </a:rPr>
              <a:t>ANSWERS TO FREQUENTLY ASKED QUESTIONS</a:t>
            </a:r>
          </a:p>
          <a:p>
            <a:pPr>
              <a:buClrTx/>
              <a:buFont typeface="Wingdings" panose="05000000000000000000" pitchFamily="2" charset="2"/>
              <a:buChar char="v"/>
            </a:pPr>
            <a:r>
              <a:rPr lang="en-US" dirty="0">
                <a:solidFill>
                  <a:schemeClr val="bg1"/>
                </a:solidFill>
              </a:rPr>
              <a:t>This legislation </a:t>
            </a:r>
            <a:r>
              <a:rPr lang="en-US" dirty="0" smtClean="0">
                <a:solidFill>
                  <a:schemeClr val="bg1"/>
                </a:solidFill>
              </a:rPr>
              <a:t>does </a:t>
            </a:r>
            <a:r>
              <a:rPr lang="en-US" dirty="0">
                <a:solidFill>
                  <a:schemeClr val="bg1"/>
                </a:solidFill>
              </a:rPr>
              <a:t>NOT require publication of:</a:t>
            </a:r>
          </a:p>
          <a:p>
            <a:pPr lvl="1">
              <a:buClrTx/>
              <a:buFont typeface="Wingdings" panose="05000000000000000000" pitchFamily="2" charset="2"/>
              <a:buChar char="v"/>
            </a:pPr>
            <a:r>
              <a:rPr lang="en-US" dirty="0">
                <a:solidFill>
                  <a:schemeClr val="bg1"/>
                </a:solidFill>
              </a:rPr>
              <a:t>A Call of Election (see A.R.S. § 16-227); or</a:t>
            </a:r>
          </a:p>
          <a:p>
            <a:pPr lvl="1">
              <a:buClrTx/>
              <a:buFont typeface="Wingdings" panose="05000000000000000000" pitchFamily="2" charset="2"/>
              <a:buChar char="v"/>
            </a:pPr>
            <a:r>
              <a:rPr lang="en-US" dirty="0">
                <a:solidFill>
                  <a:schemeClr val="bg1"/>
                </a:solidFill>
              </a:rPr>
              <a:t>A Notice of Election (see A.R.S. § 16-228).</a:t>
            </a:r>
          </a:p>
          <a:p>
            <a:pPr>
              <a:buClrTx/>
              <a:buFont typeface="Wingdings" panose="05000000000000000000" pitchFamily="2" charset="2"/>
              <a:buChar char="v"/>
            </a:pPr>
            <a:r>
              <a:rPr lang="en-US" dirty="0">
                <a:solidFill>
                  <a:schemeClr val="bg1"/>
                </a:solidFill>
              </a:rPr>
              <a:t>The purpose of the bill is for your city or town </a:t>
            </a:r>
            <a:r>
              <a:rPr lang="en-US" dirty="0" smtClean="0">
                <a:solidFill>
                  <a:schemeClr val="bg1"/>
                </a:solidFill>
              </a:rPr>
              <a:t>to </a:t>
            </a:r>
            <a:r>
              <a:rPr lang="en-US" dirty="0">
                <a:solidFill>
                  <a:schemeClr val="bg1"/>
                </a:solidFill>
              </a:rPr>
              <a:t>notify the county at least 120 days before the election date if the county administers the election.  Past this date, the county may refuse to administer the election </a:t>
            </a:r>
            <a:r>
              <a:rPr lang="en-US" dirty="0" smtClean="0">
                <a:solidFill>
                  <a:schemeClr val="bg1"/>
                </a:solidFill>
              </a:rPr>
              <a:t>(it becomes </a:t>
            </a:r>
            <a:r>
              <a:rPr lang="en-US" dirty="0">
                <a:solidFill>
                  <a:schemeClr val="bg1"/>
                </a:solidFill>
              </a:rPr>
              <a:t>increasingly difficult to meet election deadlines with less than 120 days notice).</a:t>
            </a:r>
          </a:p>
          <a:p>
            <a:pPr>
              <a:buClrTx/>
              <a:buFont typeface="Wingdings" panose="05000000000000000000" pitchFamily="2" charset="2"/>
              <a:buChar char="v"/>
            </a:pPr>
            <a:r>
              <a:rPr lang="en-US" dirty="0">
                <a:solidFill>
                  <a:schemeClr val="bg1"/>
                </a:solidFill>
              </a:rPr>
              <a:t>If a Call of Election or Notice of Election are not required, how is a call of election made under the new law?</a:t>
            </a:r>
          </a:p>
          <a:p>
            <a:pPr lvl="1">
              <a:buClrTx/>
              <a:buFont typeface="Wingdings" panose="05000000000000000000" pitchFamily="2" charset="2"/>
              <a:buChar char="v"/>
            </a:pPr>
            <a:r>
              <a:rPr lang="en-US" dirty="0">
                <a:solidFill>
                  <a:schemeClr val="bg1"/>
                </a:solidFill>
              </a:rPr>
              <a:t>No guidance in statute; discuss with attorney about the use of a resolution or a statement by the council to satisfy this requirement.</a:t>
            </a:r>
          </a:p>
          <a:p>
            <a:pPr>
              <a:buClrTx/>
              <a:buFont typeface="Wingdings" panose="05000000000000000000" pitchFamily="2" charset="2"/>
              <a:buChar char="v"/>
            </a:pPr>
            <a:endParaRPr lang="en-US" dirty="0">
              <a:solidFill>
                <a:schemeClr val="bg1"/>
              </a:solidFill>
            </a:endParaRPr>
          </a:p>
        </p:txBody>
      </p:sp>
    </p:spTree>
    <p:extLst>
      <p:ext uri="{BB962C8B-B14F-4D97-AF65-F5344CB8AC3E}">
        <p14:creationId xmlns:p14="http://schemas.microsoft.com/office/powerpoint/2010/main" val="41103053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010400" cy="1143000"/>
          </a:xfrm>
        </p:spPr>
        <p:txBody>
          <a:bodyPr>
            <a:normAutofit fontScale="90000"/>
          </a:bodyPr>
          <a:lstStyle/>
          <a:p>
            <a:r>
              <a:rPr lang="en-US" dirty="0">
                <a:solidFill>
                  <a:srgbClr val="002060"/>
                </a:solidFill>
                <a:latin typeface="Times New Roman" panose="02020603050405020304" pitchFamily="18" charset="0"/>
                <a:cs typeface="Times New Roman" panose="02020603050405020304" pitchFamily="18" charset="0"/>
              </a:rPr>
              <a:t>HB 2604 (Laws 2018, Ch. 247)</a:t>
            </a:r>
            <a:br>
              <a:rPr lang="en-US" dirty="0">
                <a:solidFill>
                  <a:srgbClr val="002060"/>
                </a:solidFill>
                <a:latin typeface="Times New Roman" panose="02020603050405020304" pitchFamily="18" charset="0"/>
                <a:cs typeface="Times New Roman" panose="02020603050405020304" pitchFamily="18" charset="0"/>
              </a:rPr>
            </a:br>
            <a:r>
              <a:rPr lang="en-US" sz="2000" dirty="0">
                <a:solidFill>
                  <a:srgbClr val="002060"/>
                </a:solidFill>
                <a:latin typeface="Times New Roman" panose="02020603050405020304" pitchFamily="18" charset="0"/>
                <a:cs typeface="Times New Roman" panose="02020603050405020304" pitchFamily="18" charset="0"/>
              </a:rPr>
              <a:t>consolidated elections; voter turnout (mesnard)</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1143000"/>
            <a:ext cx="7772400" cy="5334000"/>
          </a:xfrm>
        </p:spPr>
        <p:txBody>
          <a:bodyPr>
            <a:normAutofit/>
          </a:bodyPr>
          <a:lstStyle/>
          <a:p>
            <a:pPr marL="68580" indent="0">
              <a:buClr>
                <a:schemeClr val="bg1"/>
              </a:buClr>
              <a:buNone/>
            </a:pPr>
            <a:r>
              <a:rPr lang="en-US" u="sng" dirty="0">
                <a:solidFill>
                  <a:schemeClr val="bg1"/>
                </a:solidFill>
              </a:rPr>
              <a:t>PROVISIONS</a:t>
            </a:r>
            <a:r>
              <a:rPr lang="en-US" dirty="0">
                <a:solidFill>
                  <a:schemeClr val="bg1"/>
                </a:solidFill>
              </a:rPr>
              <a:t> (</a:t>
            </a:r>
            <a:r>
              <a:rPr lang="en-US" i="1" dirty="0">
                <a:solidFill>
                  <a:schemeClr val="bg1"/>
                </a:solidFill>
              </a:rPr>
              <a:t>A.R.S. §§ 16-204.01, 16-204.02, 16-205, 16-542, 16-646)</a:t>
            </a:r>
            <a:endParaRPr lang="en-US" dirty="0">
              <a:solidFill>
                <a:schemeClr val="bg1"/>
              </a:solidFill>
            </a:endParaRPr>
          </a:p>
          <a:p>
            <a:pPr>
              <a:buClr>
                <a:schemeClr val="bg1"/>
              </a:buClr>
              <a:buFont typeface="Wingdings" panose="05000000000000000000" pitchFamily="2" charset="2"/>
              <a:buChar char="v"/>
            </a:pPr>
            <a:r>
              <a:rPr lang="en-US" dirty="0">
                <a:solidFill>
                  <a:schemeClr val="bg1"/>
                </a:solidFill>
              </a:rPr>
              <a:t>Beginning in 2018,  if a city or town holds its elections on a nonstatewide election date and its regular candidate election (not a special election or recall election) results in </a:t>
            </a:r>
            <a:r>
              <a:rPr lang="en-US" u="sng" dirty="0">
                <a:solidFill>
                  <a:schemeClr val="bg1"/>
                </a:solidFill>
              </a:rPr>
              <a:t>a significant decrease in voter turnout</a:t>
            </a:r>
            <a:r>
              <a:rPr lang="en-US" dirty="0">
                <a:solidFill>
                  <a:schemeClr val="bg1"/>
                </a:solidFill>
              </a:rPr>
              <a:t>, the city or town must hold its future elections on the statewide election dates (Fall even-numbered years),  beginning three years after the election with the significant decrease.</a:t>
            </a:r>
          </a:p>
          <a:p>
            <a:pPr>
              <a:buClr>
                <a:schemeClr val="bg1"/>
              </a:buClr>
              <a:buFont typeface="Wingdings" panose="05000000000000000000" pitchFamily="2" charset="2"/>
              <a:buChar char="v"/>
            </a:pPr>
            <a:r>
              <a:rPr lang="en-US" dirty="0">
                <a:solidFill>
                  <a:schemeClr val="bg1"/>
                </a:solidFill>
              </a:rPr>
              <a:t>The county recorder or election officer shall calculate the voter turnout and announce the results and any implementation date for consolidation at a public meeting within 90 days after the issuance of the county canvass.  </a:t>
            </a:r>
          </a:p>
          <a:p>
            <a:pPr>
              <a:buClr>
                <a:schemeClr val="bg1"/>
              </a:buClr>
              <a:buFont typeface="Wingdings" panose="05000000000000000000" pitchFamily="2" charset="2"/>
              <a:buChar char="v"/>
            </a:pPr>
            <a:r>
              <a:rPr lang="en-US" dirty="0">
                <a:solidFill>
                  <a:schemeClr val="bg1"/>
                </a:solidFill>
              </a:rPr>
              <a:t>After the implementation date of the consolidation, the county may not call, authorize the call </a:t>
            </a:r>
            <a:r>
              <a:rPr lang="en-US" dirty="0" smtClean="0">
                <a:solidFill>
                  <a:schemeClr val="bg1"/>
                </a:solidFill>
              </a:rPr>
              <a:t>for </a:t>
            </a:r>
            <a:r>
              <a:rPr lang="en-US" dirty="0">
                <a:solidFill>
                  <a:schemeClr val="bg1"/>
                </a:solidFill>
              </a:rPr>
              <a:t>or </a:t>
            </a:r>
            <a:r>
              <a:rPr lang="en-US" dirty="0" smtClean="0">
                <a:solidFill>
                  <a:schemeClr val="bg1"/>
                </a:solidFill>
              </a:rPr>
              <a:t>administer </a:t>
            </a:r>
            <a:r>
              <a:rPr lang="en-US" dirty="0">
                <a:solidFill>
                  <a:schemeClr val="bg1"/>
                </a:solidFill>
              </a:rPr>
              <a:t>an election for that city or town that is not on the statewide </a:t>
            </a:r>
            <a:r>
              <a:rPr lang="en-US" dirty="0" smtClean="0">
                <a:solidFill>
                  <a:schemeClr val="bg1"/>
                </a:solidFill>
              </a:rPr>
              <a:t>election </a:t>
            </a:r>
            <a:r>
              <a:rPr lang="en-US" dirty="0">
                <a:solidFill>
                  <a:schemeClr val="bg1"/>
                </a:solidFill>
              </a:rPr>
              <a:t>dates.</a:t>
            </a:r>
          </a:p>
          <a:p>
            <a:pPr>
              <a:buClr>
                <a:schemeClr val="bg1"/>
              </a:buClr>
              <a:buFont typeface="Wingdings" panose="05000000000000000000" pitchFamily="2" charset="2"/>
              <a:buChar char="v"/>
            </a:pPr>
            <a:endParaRPr lang="en-US" dirty="0">
              <a:solidFill>
                <a:schemeClr val="bg1"/>
              </a:solidFill>
            </a:endParaRPr>
          </a:p>
          <a:p>
            <a:pPr>
              <a:buClr>
                <a:schemeClr val="bg1"/>
              </a:buClr>
              <a:buFont typeface="Wingdings" panose="05000000000000000000" pitchFamily="2" charset="2"/>
              <a:buChar char="v"/>
            </a:pPr>
            <a:endParaRPr lang="en-US" dirty="0">
              <a:solidFill>
                <a:schemeClr val="bg1"/>
              </a:solidFill>
            </a:endParaRPr>
          </a:p>
        </p:txBody>
      </p:sp>
      <p:pic>
        <p:nvPicPr>
          <p:cNvPr id="1026" name="Picture 2" descr="C:\Users\cwerther\AppData\Local\Microsoft\Windows\INetCache\IE\UYWWN1Q4\democracia[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337830"/>
            <a:ext cx="839521" cy="85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50590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010400" cy="1143000"/>
          </a:xfrm>
        </p:spPr>
        <p:txBody>
          <a:bodyPr>
            <a:normAutofit fontScale="90000"/>
          </a:bodyPr>
          <a:lstStyle/>
          <a:p>
            <a:r>
              <a:rPr lang="en-US" dirty="0">
                <a:solidFill>
                  <a:srgbClr val="002060"/>
                </a:solidFill>
                <a:latin typeface="Times New Roman" panose="02020603050405020304" pitchFamily="18" charset="0"/>
                <a:cs typeface="Times New Roman" panose="02020603050405020304" pitchFamily="18" charset="0"/>
              </a:rPr>
              <a:t>HB 2604 (Laws 2018, Ch. 247)</a:t>
            </a:r>
            <a:br>
              <a:rPr lang="en-US" dirty="0">
                <a:solidFill>
                  <a:srgbClr val="002060"/>
                </a:solidFill>
                <a:latin typeface="Times New Roman" panose="02020603050405020304" pitchFamily="18" charset="0"/>
                <a:cs typeface="Times New Roman" panose="02020603050405020304" pitchFamily="18" charset="0"/>
              </a:rPr>
            </a:br>
            <a:r>
              <a:rPr lang="en-US" sz="2000" dirty="0">
                <a:solidFill>
                  <a:srgbClr val="002060"/>
                </a:solidFill>
                <a:latin typeface="Times New Roman" panose="02020603050405020304" pitchFamily="18" charset="0"/>
                <a:cs typeface="Times New Roman" panose="02020603050405020304" pitchFamily="18" charset="0"/>
              </a:rPr>
              <a:t>consolidated elections; voter turnout (mesnard)</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5800" y="1219200"/>
            <a:ext cx="7772400" cy="5334000"/>
          </a:xfrm>
        </p:spPr>
        <p:txBody>
          <a:bodyPr>
            <a:normAutofit/>
          </a:bodyPr>
          <a:lstStyle/>
          <a:p>
            <a:pPr marL="68580" indent="0">
              <a:buClr>
                <a:schemeClr val="bg1"/>
              </a:buClr>
              <a:buNone/>
            </a:pPr>
            <a:r>
              <a:rPr lang="en-US" u="sng" dirty="0">
                <a:solidFill>
                  <a:schemeClr val="bg1"/>
                </a:solidFill>
              </a:rPr>
              <a:t>PROVISIONS</a:t>
            </a:r>
            <a:r>
              <a:rPr lang="en-US" dirty="0">
                <a:solidFill>
                  <a:schemeClr val="bg1"/>
                </a:solidFill>
              </a:rPr>
              <a:t> (</a:t>
            </a:r>
            <a:r>
              <a:rPr lang="en-US" i="1" dirty="0">
                <a:solidFill>
                  <a:schemeClr val="bg1"/>
                </a:solidFill>
              </a:rPr>
              <a:t>A.R.S. §§ 16-204.01, 16-204.02, 16-205, 16-542, 16-646)</a:t>
            </a:r>
            <a:endParaRPr lang="en-US" dirty="0">
              <a:solidFill>
                <a:schemeClr val="bg1"/>
              </a:solidFill>
            </a:endParaRPr>
          </a:p>
          <a:p>
            <a:pPr>
              <a:buClr>
                <a:schemeClr val="bg1"/>
              </a:buClr>
              <a:buFont typeface="Wingdings" panose="05000000000000000000" pitchFamily="2" charset="2"/>
              <a:buChar char="v"/>
            </a:pPr>
            <a:r>
              <a:rPr lang="en-US" dirty="0">
                <a:solidFill>
                  <a:schemeClr val="bg1"/>
                </a:solidFill>
              </a:rPr>
              <a:t>The canvass shall show for each candidate race in each city or town, the number of ballots cast and the number of active registered voters in each political subdivision and portion of a political subdivision for which a candidate may be elected.</a:t>
            </a:r>
          </a:p>
          <a:p>
            <a:pPr>
              <a:buClr>
                <a:schemeClr val="bg1"/>
              </a:buClr>
              <a:buFont typeface="Wingdings" panose="05000000000000000000" pitchFamily="2" charset="2"/>
              <a:buChar char="v"/>
            </a:pPr>
            <a:r>
              <a:rPr lang="en-US" dirty="0">
                <a:solidFill>
                  <a:schemeClr val="bg1"/>
                </a:solidFill>
              </a:rPr>
              <a:t>Provides a mechanism to accommodate alternative expenditure limitation expirations and extend term limits as a result of a city or town that is required to move to statewide election dates.</a:t>
            </a:r>
          </a:p>
          <a:p>
            <a:pPr>
              <a:buClr>
                <a:schemeClr val="bg1"/>
              </a:buClr>
              <a:buFont typeface="Wingdings" panose="05000000000000000000" pitchFamily="2" charset="2"/>
              <a:buChar char="v"/>
            </a:pPr>
            <a:r>
              <a:rPr lang="en-US" dirty="0">
                <a:solidFill>
                  <a:schemeClr val="bg1"/>
                </a:solidFill>
              </a:rPr>
              <a:t>Reiterates that voters with no party preference must designate a ballot for the election, including a nonpartisan ballot if requested.</a:t>
            </a:r>
          </a:p>
          <a:p>
            <a:pPr marL="68580" indent="0">
              <a:buClr>
                <a:schemeClr val="bg1"/>
              </a:buClr>
              <a:buNone/>
            </a:pPr>
            <a:endParaRPr lang="en-US" sz="900" u="sng" dirty="0">
              <a:solidFill>
                <a:schemeClr val="bg1"/>
              </a:solidFill>
            </a:endParaRPr>
          </a:p>
          <a:p>
            <a:pPr marL="68580" indent="0">
              <a:buClr>
                <a:schemeClr val="bg1"/>
              </a:buClr>
              <a:buNone/>
            </a:pPr>
            <a:r>
              <a:rPr lang="en-US" u="sng" dirty="0">
                <a:solidFill>
                  <a:schemeClr val="bg1"/>
                </a:solidFill>
              </a:rPr>
              <a:t>BILL STATUS OVERVIEW</a:t>
            </a:r>
          </a:p>
          <a:p>
            <a:pPr>
              <a:buClr>
                <a:schemeClr val="bg1"/>
              </a:buClr>
              <a:buFont typeface="Wingdings" panose="05000000000000000000" pitchFamily="2" charset="2"/>
              <a:buChar char="v"/>
            </a:pPr>
            <a:r>
              <a:rPr lang="en-US" dirty="0">
                <a:solidFill>
                  <a:schemeClr val="bg1"/>
                </a:solidFill>
              </a:rPr>
              <a:t>Final Read: House 4/12/18 (31-23-6); Senate 4/12/18 (16-12-2-0)</a:t>
            </a:r>
          </a:p>
          <a:p>
            <a:pPr>
              <a:buClr>
                <a:schemeClr val="bg1"/>
              </a:buClr>
              <a:buFont typeface="Wingdings" panose="05000000000000000000" pitchFamily="2" charset="2"/>
              <a:buChar char="v"/>
            </a:pPr>
            <a:r>
              <a:rPr lang="en-US" dirty="0">
                <a:solidFill>
                  <a:schemeClr val="bg1"/>
                </a:solidFill>
              </a:rPr>
              <a:t>Signed by Governor Ducey 4/17/18</a:t>
            </a:r>
          </a:p>
          <a:p>
            <a:pPr>
              <a:buClr>
                <a:schemeClr val="bg1"/>
              </a:buClr>
              <a:buFont typeface="Wingdings" panose="05000000000000000000" pitchFamily="2" charset="2"/>
              <a:buChar char="v"/>
            </a:pPr>
            <a:endParaRPr lang="en-US" dirty="0">
              <a:solidFill>
                <a:schemeClr val="bg1"/>
              </a:solidFill>
            </a:endParaRPr>
          </a:p>
          <a:p>
            <a:pPr>
              <a:buClr>
                <a:schemeClr val="bg1"/>
              </a:buClr>
              <a:buFont typeface="Wingdings" panose="05000000000000000000" pitchFamily="2" charset="2"/>
              <a:buChar char="v"/>
            </a:pPr>
            <a:endParaRPr lang="en-US" dirty="0">
              <a:solidFill>
                <a:schemeClr val="bg1"/>
              </a:solidFill>
            </a:endParaRPr>
          </a:p>
        </p:txBody>
      </p:sp>
      <p:pic>
        <p:nvPicPr>
          <p:cNvPr id="2051" name="Picture 3" descr="C:\Users\cwerther\AppData\Local\Microsoft\Windows\INetCache\IE\32PYX7TQ\vote-hand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279308"/>
            <a:ext cx="1143000" cy="889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77251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010400" cy="1143000"/>
          </a:xfrm>
        </p:spPr>
        <p:txBody>
          <a:bodyPr>
            <a:normAutofit fontScale="90000"/>
          </a:bodyPr>
          <a:lstStyle/>
          <a:p>
            <a:r>
              <a:rPr lang="en-US" dirty="0">
                <a:solidFill>
                  <a:srgbClr val="002060"/>
                </a:solidFill>
                <a:latin typeface="Times New Roman" panose="02020603050405020304" pitchFamily="18" charset="0"/>
                <a:cs typeface="Times New Roman" panose="02020603050405020304" pitchFamily="18" charset="0"/>
              </a:rPr>
              <a:t>HB 2604 (Laws 2018, Ch. 247)</a:t>
            </a:r>
            <a:br>
              <a:rPr lang="en-US" dirty="0">
                <a:solidFill>
                  <a:srgbClr val="002060"/>
                </a:solidFill>
                <a:latin typeface="Times New Roman" panose="02020603050405020304" pitchFamily="18" charset="0"/>
                <a:cs typeface="Times New Roman" panose="02020603050405020304" pitchFamily="18" charset="0"/>
              </a:rPr>
            </a:br>
            <a:r>
              <a:rPr lang="en-US" sz="2000" dirty="0">
                <a:solidFill>
                  <a:srgbClr val="002060"/>
                </a:solidFill>
                <a:latin typeface="Times New Roman" panose="02020603050405020304" pitchFamily="18" charset="0"/>
                <a:cs typeface="Times New Roman" panose="02020603050405020304" pitchFamily="18" charset="0"/>
              </a:rPr>
              <a:t>consolidated elections; voter turnout (mesnard)</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1143000"/>
            <a:ext cx="7772400" cy="4953000"/>
          </a:xfrm>
        </p:spPr>
        <p:txBody>
          <a:bodyPr>
            <a:normAutofit/>
          </a:bodyPr>
          <a:lstStyle/>
          <a:p>
            <a:pPr marL="68580" indent="0">
              <a:buClr>
                <a:schemeClr val="bg1"/>
              </a:buClr>
              <a:buNone/>
            </a:pPr>
            <a:r>
              <a:rPr lang="en-US" dirty="0">
                <a:solidFill>
                  <a:schemeClr val="bg1"/>
                </a:solidFill>
              </a:rPr>
              <a:t>How is voter turnout calculated?</a:t>
            </a:r>
          </a:p>
          <a:p>
            <a:pPr>
              <a:buClr>
                <a:schemeClr val="bg1"/>
              </a:buClr>
              <a:buFont typeface="Wingdings" panose="05000000000000000000" pitchFamily="2" charset="2"/>
              <a:buChar char="v"/>
            </a:pPr>
            <a:r>
              <a:rPr lang="en-US" dirty="0">
                <a:solidFill>
                  <a:schemeClr val="bg1"/>
                </a:solidFill>
              </a:rPr>
              <a:t>The county recorder/elections must calculate:</a:t>
            </a:r>
          </a:p>
          <a:p>
            <a:pPr lvl="1">
              <a:buClr>
                <a:schemeClr val="bg1"/>
              </a:buClr>
              <a:buFont typeface="Wingdings" panose="05000000000000000000" pitchFamily="2" charset="2"/>
              <a:buChar char="v"/>
            </a:pPr>
            <a:r>
              <a:rPr lang="en-US" sz="1800" dirty="0">
                <a:solidFill>
                  <a:schemeClr val="bg1"/>
                </a:solidFill>
              </a:rPr>
              <a:t>The number of ballots cast for a candidate in an office that received the highest number of votes divided by the total number of active registered voters in that city or town.</a:t>
            </a:r>
          </a:p>
          <a:p>
            <a:pPr lvl="1">
              <a:buClr>
                <a:schemeClr val="bg1"/>
              </a:buClr>
              <a:buFont typeface="Wingdings" panose="05000000000000000000" pitchFamily="2" charset="2"/>
              <a:buChar char="v"/>
            </a:pPr>
            <a:r>
              <a:rPr lang="en-US" sz="1800" dirty="0">
                <a:solidFill>
                  <a:schemeClr val="bg1"/>
                </a:solidFill>
              </a:rPr>
              <a:t>The number of ballots cast for the city or town in which the office of governor appeared on the ballot divided by the number of active registered voters in that city or town.</a:t>
            </a:r>
          </a:p>
          <a:p>
            <a:pPr lvl="1">
              <a:buClr>
                <a:schemeClr val="bg1"/>
              </a:buClr>
              <a:buFont typeface="Wingdings" panose="05000000000000000000" pitchFamily="2" charset="2"/>
              <a:buChar char="v"/>
            </a:pPr>
            <a:r>
              <a:rPr lang="en-US" sz="1800" dirty="0">
                <a:solidFill>
                  <a:schemeClr val="bg1"/>
                </a:solidFill>
              </a:rPr>
              <a:t>If the city or town voter turnout for the candidate race is 25% less than the voter turnout in the city or town in which the governor’s race was on the ballot, the county must find a significant decrease in voter turnout and the city or town must move their election date within 3 years to the statewide election dates.</a:t>
            </a:r>
          </a:p>
          <a:p>
            <a:pPr>
              <a:buClr>
                <a:schemeClr val="bg1"/>
              </a:buClr>
              <a:buFont typeface="Wingdings" panose="05000000000000000000" pitchFamily="2" charset="2"/>
              <a:buChar char="v"/>
            </a:pPr>
            <a:endParaRPr lang="en-US" dirty="0">
              <a:solidFill>
                <a:schemeClr val="bg1"/>
              </a:solidFill>
            </a:endParaRPr>
          </a:p>
          <a:p>
            <a:pPr>
              <a:buClr>
                <a:schemeClr val="bg1"/>
              </a:buClr>
              <a:buFont typeface="Wingdings" panose="05000000000000000000" pitchFamily="2" charset="2"/>
              <a:buChar char="v"/>
            </a:pPr>
            <a:endParaRPr lang="en-US" dirty="0">
              <a:solidFill>
                <a:schemeClr val="bg1"/>
              </a:solidFill>
            </a:endParaRPr>
          </a:p>
        </p:txBody>
      </p:sp>
      <p:pic>
        <p:nvPicPr>
          <p:cNvPr id="2050" name="Picture 2" descr="C:\Users\cwerther\AppData\Local\Microsoft\Windows\INetCache\IE\UYWWN1Q4\clipart_objects_280[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457200"/>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68283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7848600" cy="1752600"/>
          </a:xfrm>
        </p:spPr>
        <p:txBody>
          <a:bodyPr>
            <a:noAutofit/>
          </a:bodyPr>
          <a:lstStyle/>
          <a:p>
            <a:pPr algn="ctr"/>
            <a:r>
              <a:rPr lang="en-US" sz="4000" b="1" dirty="0">
                <a:solidFill>
                  <a:srgbClr val="002060"/>
                </a:solidFill>
              </a:rPr>
              <a:t>2018 Legislation &amp;</a:t>
            </a:r>
            <a:br>
              <a:rPr lang="en-US" sz="4000" b="1" dirty="0">
                <a:solidFill>
                  <a:srgbClr val="002060"/>
                </a:solidFill>
              </a:rPr>
            </a:br>
            <a:r>
              <a:rPr lang="en-US" sz="4000" b="1" dirty="0">
                <a:solidFill>
                  <a:srgbClr val="002060"/>
                </a:solidFill>
              </a:rPr>
              <a:t>Case Law Update</a:t>
            </a:r>
            <a:endParaRPr lang="en-US" sz="4800" dirty="0">
              <a:solidFill>
                <a:schemeClr val="bg1">
                  <a:lumMod val="65000"/>
                  <a:lumOff val="35000"/>
                </a:schemeClr>
              </a:solidFill>
            </a:endParaRPr>
          </a:p>
        </p:txBody>
      </p:sp>
      <p:sp>
        <p:nvSpPr>
          <p:cNvPr id="3" name="Content Placeholder 2"/>
          <p:cNvSpPr>
            <a:spLocks noGrp="1"/>
          </p:cNvSpPr>
          <p:nvPr>
            <p:ph idx="1"/>
          </p:nvPr>
        </p:nvSpPr>
        <p:spPr>
          <a:xfrm>
            <a:off x="609600" y="5029200"/>
            <a:ext cx="7620000" cy="1295400"/>
          </a:xfrm>
        </p:spPr>
        <p:txBody>
          <a:bodyPr>
            <a:normAutofit/>
          </a:bodyPr>
          <a:lstStyle/>
          <a:p>
            <a:pPr marL="68580" indent="0">
              <a:spcBef>
                <a:spcPts val="0"/>
              </a:spcBef>
              <a:buNone/>
            </a:pPr>
            <a:r>
              <a:rPr lang="en-US" sz="2400" b="1" dirty="0">
                <a:solidFill>
                  <a:srgbClr val="002060"/>
                </a:solidFill>
              </a:rPr>
              <a:t>Christina Estes-Werther</a:t>
            </a:r>
          </a:p>
          <a:p>
            <a:pPr marL="68580" indent="0">
              <a:spcBef>
                <a:spcPts val="0"/>
              </a:spcBef>
              <a:buNone/>
            </a:pPr>
            <a:r>
              <a:rPr lang="en-US" sz="2400" b="1" dirty="0">
                <a:solidFill>
                  <a:srgbClr val="002060"/>
                </a:solidFill>
              </a:rPr>
              <a:t>General Counsel</a:t>
            </a:r>
          </a:p>
          <a:p>
            <a:pPr marL="68580" indent="0">
              <a:spcBef>
                <a:spcPts val="0"/>
              </a:spcBef>
              <a:buNone/>
            </a:pPr>
            <a:r>
              <a:rPr lang="en-US" sz="2400" b="1" dirty="0">
                <a:solidFill>
                  <a:srgbClr val="002060"/>
                </a:solidFill>
              </a:rPr>
              <a:t>League of Arizona Cities and Towns</a:t>
            </a:r>
          </a:p>
        </p:txBody>
      </p:sp>
      <p:sp>
        <p:nvSpPr>
          <p:cNvPr id="4" name="TextBox 3"/>
          <p:cNvSpPr txBox="1"/>
          <p:nvPr/>
        </p:nvSpPr>
        <p:spPr>
          <a:xfrm>
            <a:off x="381000" y="2895600"/>
            <a:ext cx="7848600" cy="1200329"/>
          </a:xfrm>
          <a:prstGeom prst="rect">
            <a:avLst/>
          </a:prstGeom>
          <a:noFill/>
        </p:spPr>
        <p:txBody>
          <a:bodyPr wrap="square" rtlCol="0">
            <a:spAutoFit/>
          </a:bodyPr>
          <a:lstStyle/>
          <a:p>
            <a:pPr algn="ctr"/>
            <a:r>
              <a:rPr lang="en-US" sz="3600" b="1" dirty="0">
                <a:solidFill>
                  <a:srgbClr val="C00000"/>
                </a:solidFill>
              </a:rPr>
              <a:t>AMCA Summer 2018 Conference </a:t>
            </a:r>
          </a:p>
          <a:p>
            <a:pPr algn="ctr"/>
            <a:r>
              <a:rPr lang="en-US" sz="3600" b="1" dirty="0">
                <a:solidFill>
                  <a:srgbClr val="C00000"/>
                </a:solidFill>
              </a:rPr>
              <a:t>Wednesday, July 25, 2018</a:t>
            </a:r>
          </a:p>
        </p:txBody>
      </p:sp>
    </p:spTree>
    <p:extLst>
      <p:ext uri="{BB962C8B-B14F-4D97-AF65-F5344CB8AC3E}">
        <p14:creationId xmlns:p14="http://schemas.microsoft.com/office/powerpoint/2010/main" val="137129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010400" cy="1143000"/>
          </a:xfrm>
        </p:spPr>
        <p:txBody>
          <a:bodyPr>
            <a:normAutofit fontScale="90000"/>
          </a:bodyPr>
          <a:lstStyle/>
          <a:p>
            <a:r>
              <a:rPr lang="en-US" dirty="0">
                <a:solidFill>
                  <a:srgbClr val="002060"/>
                </a:solidFill>
                <a:latin typeface="Times New Roman" panose="02020603050405020304" pitchFamily="18" charset="0"/>
                <a:cs typeface="Times New Roman" panose="02020603050405020304" pitchFamily="18" charset="0"/>
              </a:rPr>
              <a:t>HB 2604 (Laws 2018, Ch. 247)</a:t>
            </a:r>
            <a:br>
              <a:rPr lang="en-US" dirty="0">
                <a:solidFill>
                  <a:srgbClr val="002060"/>
                </a:solidFill>
                <a:latin typeface="Times New Roman" panose="02020603050405020304" pitchFamily="18" charset="0"/>
                <a:cs typeface="Times New Roman" panose="02020603050405020304" pitchFamily="18" charset="0"/>
              </a:rPr>
            </a:br>
            <a:r>
              <a:rPr lang="en-US" sz="2000" dirty="0">
                <a:solidFill>
                  <a:srgbClr val="002060"/>
                </a:solidFill>
                <a:latin typeface="Times New Roman" panose="02020603050405020304" pitchFamily="18" charset="0"/>
                <a:cs typeface="Times New Roman" panose="02020603050405020304" pitchFamily="18" charset="0"/>
              </a:rPr>
              <a:t>consolidated elections; voter turnout (mesnard)</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3400" y="1143000"/>
            <a:ext cx="7772400" cy="4953000"/>
          </a:xfrm>
        </p:spPr>
        <p:txBody>
          <a:bodyPr>
            <a:normAutofit fontScale="85000" lnSpcReduction="20000"/>
          </a:bodyPr>
          <a:lstStyle/>
          <a:p>
            <a:pPr>
              <a:buClr>
                <a:schemeClr val="bg1"/>
              </a:buClr>
              <a:buFont typeface="Wingdings" panose="05000000000000000000" pitchFamily="2" charset="2"/>
              <a:buChar char="v"/>
            </a:pPr>
            <a:endParaRPr lang="en-US" dirty="0">
              <a:solidFill>
                <a:schemeClr val="bg1"/>
              </a:solidFill>
            </a:endParaRPr>
          </a:p>
          <a:p>
            <a:pPr>
              <a:buClr>
                <a:schemeClr val="bg1"/>
              </a:buClr>
              <a:buFont typeface="Wingdings" panose="05000000000000000000" pitchFamily="2" charset="2"/>
              <a:buChar char="v"/>
            </a:pPr>
            <a:endParaRPr lang="en-US" dirty="0">
              <a:solidFill>
                <a:schemeClr val="bg1"/>
              </a:solidFill>
            </a:endParaRPr>
          </a:p>
          <a:p>
            <a:pPr>
              <a:buClr>
                <a:schemeClr val="bg1"/>
              </a:buClr>
              <a:buFont typeface="Wingdings" panose="05000000000000000000" pitchFamily="2" charset="2"/>
              <a:buChar char="v"/>
            </a:pPr>
            <a:endParaRPr lang="en-US" dirty="0">
              <a:solidFill>
                <a:schemeClr val="bg1"/>
              </a:solidFill>
            </a:endParaRPr>
          </a:p>
          <a:p>
            <a:pPr>
              <a:buClr>
                <a:schemeClr val="bg1"/>
              </a:buClr>
              <a:buFont typeface="Wingdings" panose="05000000000000000000" pitchFamily="2" charset="2"/>
              <a:buChar char="v"/>
            </a:pPr>
            <a:endParaRPr lang="en-US" dirty="0">
              <a:solidFill>
                <a:schemeClr val="bg1"/>
              </a:solidFill>
            </a:endParaRPr>
          </a:p>
          <a:p>
            <a:pPr>
              <a:buClr>
                <a:schemeClr val="bg1"/>
              </a:buClr>
              <a:buFont typeface="Wingdings" panose="05000000000000000000" pitchFamily="2" charset="2"/>
              <a:buChar char="v"/>
            </a:pPr>
            <a:endParaRPr lang="en-US" dirty="0">
              <a:solidFill>
                <a:schemeClr val="bg1"/>
              </a:solidFill>
            </a:endParaRPr>
          </a:p>
          <a:p>
            <a:pPr>
              <a:buClr>
                <a:schemeClr val="bg1"/>
              </a:buClr>
              <a:buFont typeface="Wingdings" panose="05000000000000000000" pitchFamily="2" charset="2"/>
              <a:buChar char="v"/>
            </a:pPr>
            <a:endParaRPr lang="en-US" dirty="0">
              <a:solidFill>
                <a:schemeClr val="bg1"/>
              </a:solidFill>
            </a:endParaRPr>
          </a:p>
          <a:p>
            <a:pPr>
              <a:buClr>
                <a:schemeClr val="bg1"/>
              </a:buClr>
              <a:buFont typeface="Wingdings" panose="05000000000000000000" pitchFamily="2" charset="2"/>
              <a:buChar char="v"/>
            </a:pPr>
            <a:endParaRPr lang="en-US" dirty="0">
              <a:solidFill>
                <a:schemeClr val="bg1"/>
              </a:solidFill>
            </a:endParaRPr>
          </a:p>
          <a:p>
            <a:pPr>
              <a:buClr>
                <a:schemeClr val="bg1"/>
              </a:buClr>
              <a:buFont typeface="Wingdings" panose="05000000000000000000" pitchFamily="2" charset="2"/>
              <a:buChar char="v"/>
            </a:pPr>
            <a:endParaRPr lang="en-US" dirty="0">
              <a:solidFill>
                <a:schemeClr val="bg1"/>
              </a:solidFill>
            </a:endParaRPr>
          </a:p>
          <a:p>
            <a:pPr>
              <a:buClr>
                <a:schemeClr val="bg1"/>
              </a:buClr>
              <a:buFont typeface="Wingdings" panose="05000000000000000000" pitchFamily="2" charset="2"/>
              <a:buChar char="v"/>
            </a:pPr>
            <a:endParaRPr lang="en-US" dirty="0">
              <a:solidFill>
                <a:schemeClr val="bg1"/>
              </a:solidFill>
            </a:endParaRPr>
          </a:p>
          <a:p>
            <a:pPr>
              <a:buClr>
                <a:schemeClr val="bg1"/>
              </a:buClr>
              <a:buFont typeface="Wingdings" panose="05000000000000000000" pitchFamily="2" charset="2"/>
              <a:buChar char="v"/>
            </a:pPr>
            <a:endParaRPr lang="en-US" dirty="0">
              <a:solidFill>
                <a:schemeClr val="bg1"/>
              </a:solidFill>
            </a:endParaRPr>
          </a:p>
          <a:p>
            <a:pPr>
              <a:buClr>
                <a:schemeClr val="bg1"/>
              </a:buClr>
              <a:buFont typeface="Wingdings" panose="05000000000000000000" pitchFamily="2" charset="2"/>
              <a:buChar char="v"/>
            </a:pPr>
            <a:endParaRPr lang="en-US" dirty="0">
              <a:solidFill>
                <a:schemeClr val="bg1"/>
              </a:solidFill>
            </a:endParaRPr>
          </a:p>
          <a:p>
            <a:pPr>
              <a:buClr>
                <a:schemeClr val="bg1"/>
              </a:buClr>
              <a:buFont typeface="Wingdings" panose="05000000000000000000" pitchFamily="2" charset="2"/>
              <a:buChar char="v"/>
            </a:pPr>
            <a:endParaRPr lang="en-US" dirty="0">
              <a:solidFill>
                <a:schemeClr val="bg1"/>
              </a:solidFill>
            </a:endParaRPr>
          </a:p>
          <a:p>
            <a:pPr>
              <a:buClr>
                <a:schemeClr val="bg1"/>
              </a:buClr>
              <a:buFont typeface="Wingdings" panose="05000000000000000000" pitchFamily="2" charset="2"/>
              <a:buChar char="v"/>
            </a:pPr>
            <a:endParaRPr lang="en-US" dirty="0">
              <a:solidFill>
                <a:schemeClr val="bg1"/>
              </a:solidFill>
            </a:endParaRPr>
          </a:p>
          <a:p>
            <a:pPr>
              <a:buClr>
                <a:schemeClr val="bg1"/>
              </a:buClr>
              <a:buFont typeface="Wingdings" panose="05000000000000000000" pitchFamily="2" charset="2"/>
              <a:buChar char="v"/>
            </a:pPr>
            <a:r>
              <a:rPr lang="en-US" dirty="0">
                <a:solidFill>
                  <a:schemeClr val="bg1"/>
                </a:solidFill>
              </a:rPr>
              <a:t>Here, the city/town turnout for the highest candidate was 30% and the city/town turnout in the Gov race was 50%; taking 25% of the voter turnout of the 50% results in 37.5%.  The city/town turnout of 30% is at least 25% lower than the Gov race and requires moving the election to the statewide election dates.</a:t>
            </a:r>
          </a:p>
        </p:txBody>
      </p:sp>
      <p:graphicFrame>
        <p:nvGraphicFramePr>
          <p:cNvPr id="5" name="Table 4"/>
          <p:cNvGraphicFramePr>
            <a:graphicFrameLocks noGrp="1"/>
          </p:cNvGraphicFramePr>
          <p:nvPr>
            <p:extLst>
              <p:ext uri="{D42A27DB-BD31-4B8C-83A1-F6EECF244321}">
                <p14:modId xmlns:p14="http://schemas.microsoft.com/office/powerpoint/2010/main" val="3938704764"/>
              </p:ext>
            </p:extLst>
          </p:nvPr>
        </p:nvGraphicFramePr>
        <p:xfrm>
          <a:off x="838200" y="1219200"/>
          <a:ext cx="7010400" cy="3733800"/>
        </p:xfrm>
        <a:graphic>
          <a:graphicData uri="http://schemas.openxmlformats.org/drawingml/2006/table">
            <a:tbl>
              <a:tblPr firstRow="1" bandRow="1">
                <a:tableStyleId>{21E4AEA4-8DFA-4A89-87EB-49C32662AFE0}</a:tableStyleId>
              </a:tblPr>
              <a:tblGrid>
                <a:gridCol w="1947333">
                  <a:extLst>
                    <a:ext uri="{9D8B030D-6E8A-4147-A177-3AD203B41FA5}">
                      <a16:colId xmlns:a16="http://schemas.microsoft.com/office/drawing/2014/main" xmlns="" val="20000"/>
                    </a:ext>
                  </a:extLst>
                </a:gridCol>
                <a:gridCol w="2181014">
                  <a:extLst>
                    <a:ext uri="{9D8B030D-6E8A-4147-A177-3AD203B41FA5}">
                      <a16:colId xmlns:a16="http://schemas.microsoft.com/office/drawing/2014/main" xmlns="" val="20001"/>
                    </a:ext>
                  </a:extLst>
                </a:gridCol>
                <a:gridCol w="545253">
                  <a:extLst>
                    <a:ext uri="{9D8B030D-6E8A-4147-A177-3AD203B41FA5}">
                      <a16:colId xmlns:a16="http://schemas.microsoft.com/office/drawing/2014/main" xmlns="" val="20002"/>
                    </a:ext>
                  </a:extLst>
                </a:gridCol>
                <a:gridCol w="2336800">
                  <a:extLst>
                    <a:ext uri="{9D8B030D-6E8A-4147-A177-3AD203B41FA5}">
                      <a16:colId xmlns:a16="http://schemas.microsoft.com/office/drawing/2014/main" xmlns="" val="20003"/>
                    </a:ext>
                  </a:extLst>
                </a:gridCol>
              </a:tblGrid>
              <a:tr h="307953">
                <a:tc>
                  <a:txBody>
                    <a:bodyPr/>
                    <a:lstStyle/>
                    <a:p>
                      <a:pPr algn="ctr"/>
                      <a:r>
                        <a:rPr lang="en-US" dirty="0"/>
                        <a:t>FORMULA</a:t>
                      </a:r>
                    </a:p>
                  </a:txBody>
                  <a:tcPr/>
                </a:tc>
                <a:tc>
                  <a:txBody>
                    <a:bodyPr/>
                    <a:lstStyle/>
                    <a:p>
                      <a:pPr algn="ctr"/>
                      <a:r>
                        <a:rPr lang="en-US" dirty="0"/>
                        <a:t>EXAMPLE</a:t>
                      </a:r>
                    </a:p>
                  </a:txBody>
                  <a:tcPr/>
                </a:tc>
                <a:tc>
                  <a:txBody>
                    <a:bodyPr/>
                    <a:lstStyle/>
                    <a:p>
                      <a:pPr algn="ctr"/>
                      <a:r>
                        <a:rPr lang="en-US" dirty="0"/>
                        <a:t>%</a:t>
                      </a:r>
                    </a:p>
                  </a:txBody>
                  <a:tcPr/>
                </a:tc>
                <a:tc>
                  <a:txBody>
                    <a:bodyPr/>
                    <a:lstStyle/>
                    <a:p>
                      <a:pPr algn="ctr"/>
                      <a:r>
                        <a:rPr lang="en-US" dirty="0"/>
                        <a:t>CALCULATION</a:t>
                      </a:r>
                    </a:p>
                  </a:txBody>
                  <a:tcPr/>
                </a:tc>
                <a:extLst>
                  <a:ext uri="{0D108BD9-81ED-4DB2-BD59-A6C34878D82A}">
                    <a16:rowId xmlns:a16="http://schemas.microsoft.com/office/drawing/2014/main" xmlns="" val="10000"/>
                  </a:ext>
                </a:extLst>
              </a:tr>
              <a:tr h="1898343">
                <a:tc>
                  <a:txBody>
                    <a:bodyPr/>
                    <a:lstStyle/>
                    <a:p>
                      <a:pPr algn="ctr"/>
                      <a:r>
                        <a:rPr lang="en-US" sz="1500" kern="1200" dirty="0">
                          <a:effectLst/>
                        </a:rPr>
                        <a:t>Ballots Cast for City/Town </a:t>
                      </a:r>
                    </a:p>
                    <a:p>
                      <a:pPr algn="ctr"/>
                      <a:r>
                        <a:rPr lang="en-US" sz="1500" u="none" kern="1200" dirty="0">
                          <a:effectLst/>
                        </a:rPr>
                        <a:t>Candidate with </a:t>
                      </a:r>
                      <a:r>
                        <a:rPr lang="en-US" sz="1500" u="sng" kern="1200" dirty="0">
                          <a:effectLst/>
                        </a:rPr>
                        <a:t>Highest # Votes</a:t>
                      </a:r>
                    </a:p>
                    <a:p>
                      <a:pPr algn="ctr"/>
                      <a:r>
                        <a:rPr lang="en-US" sz="1500" kern="1200" dirty="0">
                          <a:effectLst/>
                        </a:rPr>
                        <a:t>Total Number of Active Registered Voters in City/Town</a:t>
                      </a:r>
                      <a:endParaRPr lang="en-US" sz="1500" dirty="0"/>
                    </a:p>
                  </a:txBody>
                  <a:tcPr/>
                </a:tc>
                <a:tc>
                  <a:txBody>
                    <a:bodyPr/>
                    <a:lstStyle/>
                    <a:p>
                      <a:pPr algn="ctr"/>
                      <a:endParaRPr lang="en-US" sz="1500" u="sng" dirty="0"/>
                    </a:p>
                    <a:p>
                      <a:pPr algn="ctr"/>
                      <a:endParaRPr lang="en-US" sz="1500" u="sng" dirty="0"/>
                    </a:p>
                    <a:p>
                      <a:pPr algn="ctr"/>
                      <a:r>
                        <a:rPr lang="en-US" sz="1500" u="sng" dirty="0"/>
                        <a:t>1,200 ballots</a:t>
                      </a:r>
                      <a:r>
                        <a:rPr lang="en-US" sz="1500" u="sng" baseline="0" dirty="0"/>
                        <a:t> cast</a:t>
                      </a:r>
                      <a:endParaRPr lang="en-US" sz="1500" u="sng" dirty="0"/>
                    </a:p>
                    <a:p>
                      <a:pPr algn="ctr"/>
                      <a:r>
                        <a:rPr lang="en-US" sz="1500" dirty="0"/>
                        <a:t>4,000 active</a:t>
                      </a:r>
                      <a:r>
                        <a:rPr lang="en-US" sz="1500" baseline="0" dirty="0"/>
                        <a:t> registered voters</a:t>
                      </a:r>
                      <a:endParaRPr lang="en-US" sz="1500" dirty="0"/>
                    </a:p>
                  </a:txBody>
                  <a:tcPr/>
                </a:tc>
                <a:tc>
                  <a:txBody>
                    <a:bodyPr/>
                    <a:lstStyle/>
                    <a:p>
                      <a:pPr algn="ctr"/>
                      <a:endParaRPr lang="en-US" sz="1500" dirty="0"/>
                    </a:p>
                    <a:p>
                      <a:pPr algn="ctr"/>
                      <a:endParaRPr lang="en-US" sz="1500" dirty="0"/>
                    </a:p>
                    <a:p>
                      <a:pPr algn="ctr"/>
                      <a:endParaRPr lang="en-US" sz="1500" dirty="0"/>
                    </a:p>
                    <a:p>
                      <a:pPr algn="ctr"/>
                      <a:r>
                        <a:rPr lang="en-US" sz="1500" dirty="0"/>
                        <a:t>30</a:t>
                      </a:r>
                    </a:p>
                  </a:txBody>
                  <a:tcPr/>
                </a:tc>
                <a:tc>
                  <a:txBody>
                    <a:bodyPr/>
                    <a:lstStyle/>
                    <a:p>
                      <a:pPr algn="ctr"/>
                      <a:endParaRPr lang="en-US" sz="1500" dirty="0"/>
                    </a:p>
                  </a:txBody>
                  <a:tcPr/>
                </a:tc>
                <a:extLst>
                  <a:ext uri="{0D108BD9-81ED-4DB2-BD59-A6C34878D82A}">
                    <a16:rowId xmlns:a16="http://schemas.microsoft.com/office/drawing/2014/main" xmlns="" val="10001"/>
                  </a:ext>
                </a:extLst>
              </a:tr>
              <a:tr h="1469697">
                <a:tc>
                  <a:txBody>
                    <a:bodyPr/>
                    <a:lstStyle/>
                    <a:p>
                      <a:pPr algn="ctr"/>
                      <a:r>
                        <a:rPr lang="en-US" sz="1500" u="none" kern="1200" dirty="0">
                          <a:effectLst/>
                        </a:rPr>
                        <a:t>Ballots Cast for Governor </a:t>
                      </a:r>
                    </a:p>
                    <a:p>
                      <a:pPr algn="ctr"/>
                      <a:r>
                        <a:rPr lang="en-US" sz="1500" u="sng" kern="1200" dirty="0">
                          <a:effectLst/>
                        </a:rPr>
                        <a:t>in City/Town</a:t>
                      </a:r>
                      <a:endParaRPr lang="en-US" sz="1500" u="none" kern="1200" dirty="0">
                        <a:effectLst/>
                      </a:endParaRPr>
                    </a:p>
                    <a:p>
                      <a:pPr algn="ctr"/>
                      <a:r>
                        <a:rPr lang="en-US" sz="1500" kern="1200" dirty="0">
                          <a:effectLst/>
                        </a:rPr>
                        <a:t>Total Number of Active Registered Voters in City/Town</a:t>
                      </a:r>
                      <a:endParaRPr lang="en-US" sz="1500" dirty="0"/>
                    </a:p>
                  </a:txBody>
                  <a:tcPr/>
                </a:tc>
                <a:tc>
                  <a:txBody>
                    <a:bodyPr/>
                    <a:lstStyle/>
                    <a:p>
                      <a:pPr algn="ctr"/>
                      <a:endParaRPr lang="en-US" sz="1500" u="none" dirty="0"/>
                    </a:p>
                    <a:p>
                      <a:pPr algn="ctr"/>
                      <a:r>
                        <a:rPr lang="en-US" sz="1500" u="none" dirty="0"/>
                        <a:t>2,000 ballots</a:t>
                      </a:r>
                      <a:r>
                        <a:rPr lang="en-US" sz="1500" u="none" baseline="0" dirty="0"/>
                        <a:t> cast</a:t>
                      </a:r>
                    </a:p>
                    <a:p>
                      <a:pPr algn="ctr"/>
                      <a:r>
                        <a:rPr lang="en-US" sz="1500" u="sng" baseline="0" dirty="0"/>
                        <a:t>for Gov in city/town</a:t>
                      </a:r>
                      <a:endParaRPr lang="en-US" sz="1500" u="sng" dirty="0"/>
                    </a:p>
                    <a:p>
                      <a:pPr algn="ctr"/>
                      <a:r>
                        <a:rPr lang="en-US" sz="1500" dirty="0"/>
                        <a:t>4,000 active registered voters in city/town</a:t>
                      </a:r>
                    </a:p>
                  </a:txBody>
                  <a:tcPr/>
                </a:tc>
                <a:tc>
                  <a:txBody>
                    <a:bodyPr/>
                    <a:lstStyle/>
                    <a:p>
                      <a:pPr algn="ctr"/>
                      <a:endParaRPr lang="en-US" sz="1500" dirty="0"/>
                    </a:p>
                    <a:p>
                      <a:pPr algn="ctr"/>
                      <a:endParaRPr lang="en-US" sz="1500" dirty="0"/>
                    </a:p>
                    <a:p>
                      <a:pPr algn="ctr"/>
                      <a:r>
                        <a:rPr lang="en-US" sz="1500" dirty="0"/>
                        <a:t>50</a:t>
                      </a:r>
                    </a:p>
                  </a:txBody>
                  <a:tcPr/>
                </a:tc>
                <a:tc>
                  <a:txBody>
                    <a:bodyPr/>
                    <a:lstStyle/>
                    <a:p>
                      <a:pPr algn="ctr"/>
                      <a:endParaRPr lang="en-US" sz="1500" kern="1200" dirty="0">
                        <a:effectLst/>
                      </a:endParaRPr>
                    </a:p>
                    <a:p>
                      <a:pPr algn="ctr"/>
                      <a:endParaRPr lang="en-US" sz="1500" kern="1200" dirty="0">
                        <a:effectLst/>
                      </a:endParaRPr>
                    </a:p>
                    <a:p>
                      <a:pPr algn="ctr"/>
                      <a:r>
                        <a:rPr lang="en-US" sz="1500" kern="1200" dirty="0">
                          <a:effectLst/>
                        </a:rPr>
                        <a:t>25% of 50% = 12.5%; </a:t>
                      </a:r>
                    </a:p>
                    <a:p>
                      <a:pPr algn="ctr"/>
                      <a:r>
                        <a:rPr lang="en-US" sz="1500" kern="1200" dirty="0">
                          <a:effectLst/>
                        </a:rPr>
                        <a:t>50% - 12.5% = 37.5%</a:t>
                      </a:r>
                      <a:endParaRPr lang="en-US" sz="1500"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693790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010400" cy="1143000"/>
          </a:xfrm>
        </p:spPr>
        <p:txBody>
          <a:bodyPr>
            <a:normAutofit fontScale="90000"/>
          </a:bodyPr>
          <a:lstStyle/>
          <a:p>
            <a:r>
              <a:rPr lang="en-US" dirty="0">
                <a:solidFill>
                  <a:srgbClr val="002060"/>
                </a:solidFill>
                <a:latin typeface="Times New Roman" panose="02020603050405020304" pitchFamily="18" charset="0"/>
                <a:cs typeface="Times New Roman" panose="02020603050405020304" pitchFamily="18" charset="0"/>
              </a:rPr>
              <a:t>HB 2604 (Laws 2018, Ch. 247)</a:t>
            </a:r>
            <a:br>
              <a:rPr lang="en-US" dirty="0">
                <a:solidFill>
                  <a:srgbClr val="002060"/>
                </a:solidFill>
                <a:latin typeface="Times New Roman" panose="02020603050405020304" pitchFamily="18" charset="0"/>
                <a:cs typeface="Times New Roman" panose="02020603050405020304" pitchFamily="18" charset="0"/>
              </a:rPr>
            </a:br>
            <a:r>
              <a:rPr lang="en-US" sz="2000" dirty="0">
                <a:solidFill>
                  <a:srgbClr val="002060"/>
                </a:solidFill>
                <a:latin typeface="Times New Roman" panose="02020603050405020304" pitchFamily="18" charset="0"/>
                <a:cs typeface="Times New Roman" panose="02020603050405020304" pitchFamily="18" charset="0"/>
              </a:rPr>
              <a:t>consolidated elections; voter turnout (mesnard)</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3400" y="1143000"/>
            <a:ext cx="7772400" cy="4953000"/>
          </a:xfrm>
        </p:spPr>
        <p:txBody>
          <a:bodyPr>
            <a:normAutofit fontScale="85000" lnSpcReduction="20000"/>
          </a:bodyPr>
          <a:lstStyle/>
          <a:p>
            <a:pPr>
              <a:buClr>
                <a:schemeClr val="bg1"/>
              </a:buClr>
              <a:buFont typeface="Wingdings" panose="05000000000000000000" pitchFamily="2" charset="2"/>
              <a:buChar char="v"/>
            </a:pPr>
            <a:endParaRPr lang="en-US" dirty="0">
              <a:solidFill>
                <a:schemeClr val="bg1"/>
              </a:solidFill>
            </a:endParaRPr>
          </a:p>
          <a:p>
            <a:pPr>
              <a:buClr>
                <a:schemeClr val="bg1"/>
              </a:buClr>
              <a:buFont typeface="Wingdings" panose="05000000000000000000" pitchFamily="2" charset="2"/>
              <a:buChar char="v"/>
            </a:pPr>
            <a:endParaRPr lang="en-US" dirty="0">
              <a:solidFill>
                <a:schemeClr val="bg1"/>
              </a:solidFill>
            </a:endParaRPr>
          </a:p>
          <a:p>
            <a:pPr>
              <a:buClr>
                <a:schemeClr val="bg1"/>
              </a:buClr>
              <a:buFont typeface="Wingdings" panose="05000000000000000000" pitchFamily="2" charset="2"/>
              <a:buChar char="v"/>
            </a:pPr>
            <a:endParaRPr lang="en-US" dirty="0">
              <a:solidFill>
                <a:schemeClr val="bg1"/>
              </a:solidFill>
            </a:endParaRPr>
          </a:p>
          <a:p>
            <a:pPr>
              <a:buClr>
                <a:schemeClr val="bg1"/>
              </a:buClr>
              <a:buFont typeface="Wingdings" panose="05000000000000000000" pitchFamily="2" charset="2"/>
              <a:buChar char="v"/>
            </a:pPr>
            <a:endParaRPr lang="en-US" dirty="0">
              <a:solidFill>
                <a:schemeClr val="bg1"/>
              </a:solidFill>
            </a:endParaRPr>
          </a:p>
          <a:p>
            <a:pPr>
              <a:buClr>
                <a:schemeClr val="bg1"/>
              </a:buClr>
              <a:buFont typeface="Wingdings" panose="05000000000000000000" pitchFamily="2" charset="2"/>
              <a:buChar char="v"/>
            </a:pPr>
            <a:endParaRPr lang="en-US" dirty="0">
              <a:solidFill>
                <a:schemeClr val="bg1"/>
              </a:solidFill>
            </a:endParaRPr>
          </a:p>
          <a:p>
            <a:pPr>
              <a:buClr>
                <a:schemeClr val="bg1"/>
              </a:buClr>
              <a:buFont typeface="Wingdings" panose="05000000000000000000" pitchFamily="2" charset="2"/>
              <a:buChar char="v"/>
            </a:pPr>
            <a:endParaRPr lang="en-US" dirty="0">
              <a:solidFill>
                <a:schemeClr val="bg1"/>
              </a:solidFill>
            </a:endParaRPr>
          </a:p>
          <a:p>
            <a:pPr>
              <a:buClr>
                <a:schemeClr val="bg1"/>
              </a:buClr>
              <a:buFont typeface="Wingdings" panose="05000000000000000000" pitchFamily="2" charset="2"/>
              <a:buChar char="v"/>
            </a:pPr>
            <a:endParaRPr lang="en-US" dirty="0">
              <a:solidFill>
                <a:schemeClr val="bg1"/>
              </a:solidFill>
            </a:endParaRPr>
          </a:p>
          <a:p>
            <a:pPr>
              <a:buClr>
                <a:schemeClr val="bg1"/>
              </a:buClr>
              <a:buFont typeface="Wingdings" panose="05000000000000000000" pitchFamily="2" charset="2"/>
              <a:buChar char="v"/>
            </a:pPr>
            <a:endParaRPr lang="en-US" dirty="0">
              <a:solidFill>
                <a:schemeClr val="bg1"/>
              </a:solidFill>
            </a:endParaRPr>
          </a:p>
          <a:p>
            <a:pPr>
              <a:buClr>
                <a:schemeClr val="bg1"/>
              </a:buClr>
              <a:buFont typeface="Wingdings" panose="05000000000000000000" pitchFamily="2" charset="2"/>
              <a:buChar char="v"/>
            </a:pPr>
            <a:endParaRPr lang="en-US" dirty="0">
              <a:solidFill>
                <a:schemeClr val="bg1"/>
              </a:solidFill>
            </a:endParaRPr>
          </a:p>
          <a:p>
            <a:pPr>
              <a:buClr>
                <a:schemeClr val="bg1"/>
              </a:buClr>
              <a:buFont typeface="Wingdings" panose="05000000000000000000" pitchFamily="2" charset="2"/>
              <a:buChar char="v"/>
            </a:pPr>
            <a:endParaRPr lang="en-US" dirty="0">
              <a:solidFill>
                <a:schemeClr val="bg1"/>
              </a:solidFill>
            </a:endParaRPr>
          </a:p>
          <a:p>
            <a:pPr>
              <a:buClr>
                <a:schemeClr val="bg1"/>
              </a:buClr>
              <a:buFont typeface="Wingdings" panose="05000000000000000000" pitchFamily="2" charset="2"/>
              <a:buChar char="v"/>
            </a:pPr>
            <a:endParaRPr lang="en-US" dirty="0">
              <a:solidFill>
                <a:schemeClr val="bg1"/>
              </a:solidFill>
            </a:endParaRPr>
          </a:p>
          <a:p>
            <a:pPr>
              <a:buClr>
                <a:schemeClr val="bg1"/>
              </a:buClr>
              <a:buFont typeface="Wingdings" panose="05000000000000000000" pitchFamily="2" charset="2"/>
              <a:buChar char="v"/>
            </a:pPr>
            <a:endParaRPr lang="en-US" dirty="0">
              <a:solidFill>
                <a:schemeClr val="bg1"/>
              </a:solidFill>
            </a:endParaRPr>
          </a:p>
          <a:p>
            <a:pPr>
              <a:buClr>
                <a:schemeClr val="bg1"/>
              </a:buClr>
              <a:buFont typeface="Wingdings" panose="05000000000000000000" pitchFamily="2" charset="2"/>
              <a:buChar char="v"/>
            </a:pPr>
            <a:endParaRPr lang="en-US" dirty="0">
              <a:solidFill>
                <a:schemeClr val="bg1"/>
              </a:solidFill>
            </a:endParaRPr>
          </a:p>
          <a:p>
            <a:pPr>
              <a:buClr>
                <a:schemeClr val="bg1"/>
              </a:buClr>
              <a:buFont typeface="Wingdings" panose="05000000000000000000" pitchFamily="2" charset="2"/>
              <a:buChar char="v"/>
            </a:pPr>
            <a:r>
              <a:rPr lang="en-US" sz="1800" dirty="0">
                <a:solidFill>
                  <a:schemeClr val="bg1"/>
                </a:solidFill>
              </a:rPr>
              <a:t>Here, the city/town turnout for the highest candidate was </a:t>
            </a:r>
            <a:r>
              <a:rPr lang="en-US" sz="1800" dirty="0" smtClean="0">
                <a:solidFill>
                  <a:schemeClr val="bg1"/>
                </a:solidFill>
              </a:rPr>
              <a:t>45% </a:t>
            </a:r>
            <a:r>
              <a:rPr lang="en-US" sz="1800" dirty="0">
                <a:solidFill>
                  <a:schemeClr val="bg1"/>
                </a:solidFill>
              </a:rPr>
              <a:t>and the city/town turnout in the Gov race was 50%; taking 25% of the voter turnout of the 50% results in 37.5%.  The city/town turnout of </a:t>
            </a:r>
            <a:r>
              <a:rPr lang="en-US" sz="1800" dirty="0" smtClean="0">
                <a:solidFill>
                  <a:schemeClr val="bg1"/>
                </a:solidFill>
              </a:rPr>
              <a:t>45% </a:t>
            </a:r>
            <a:r>
              <a:rPr lang="en-US" sz="1800" dirty="0">
                <a:solidFill>
                  <a:schemeClr val="bg1"/>
                </a:solidFill>
              </a:rPr>
              <a:t>is NOT at least 25% lower than the Gov race and the city/town is NOT required to move to the statewide election dates.</a:t>
            </a:r>
          </a:p>
        </p:txBody>
      </p:sp>
      <p:graphicFrame>
        <p:nvGraphicFramePr>
          <p:cNvPr id="5" name="Table 4"/>
          <p:cNvGraphicFramePr>
            <a:graphicFrameLocks noGrp="1"/>
          </p:cNvGraphicFramePr>
          <p:nvPr>
            <p:extLst>
              <p:ext uri="{D42A27DB-BD31-4B8C-83A1-F6EECF244321}">
                <p14:modId xmlns:p14="http://schemas.microsoft.com/office/powerpoint/2010/main" val="559804537"/>
              </p:ext>
            </p:extLst>
          </p:nvPr>
        </p:nvGraphicFramePr>
        <p:xfrm>
          <a:off x="762000" y="1143000"/>
          <a:ext cx="7010400" cy="3733800"/>
        </p:xfrm>
        <a:graphic>
          <a:graphicData uri="http://schemas.openxmlformats.org/drawingml/2006/table">
            <a:tbl>
              <a:tblPr firstRow="1" bandRow="1">
                <a:tableStyleId>{5C22544A-7EE6-4342-B048-85BDC9FD1C3A}</a:tableStyleId>
              </a:tblPr>
              <a:tblGrid>
                <a:gridCol w="1947333">
                  <a:extLst>
                    <a:ext uri="{9D8B030D-6E8A-4147-A177-3AD203B41FA5}">
                      <a16:colId xmlns:a16="http://schemas.microsoft.com/office/drawing/2014/main" xmlns="" val="20000"/>
                    </a:ext>
                  </a:extLst>
                </a:gridCol>
                <a:gridCol w="2181014">
                  <a:extLst>
                    <a:ext uri="{9D8B030D-6E8A-4147-A177-3AD203B41FA5}">
                      <a16:colId xmlns:a16="http://schemas.microsoft.com/office/drawing/2014/main" xmlns="" val="20001"/>
                    </a:ext>
                  </a:extLst>
                </a:gridCol>
                <a:gridCol w="545253">
                  <a:extLst>
                    <a:ext uri="{9D8B030D-6E8A-4147-A177-3AD203B41FA5}">
                      <a16:colId xmlns:a16="http://schemas.microsoft.com/office/drawing/2014/main" xmlns="" val="20002"/>
                    </a:ext>
                  </a:extLst>
                </a:gridCol>
                <a:gridCol w="2336800">
                  <a:extLst>
                    <a:ext uri="{9D8B030D-6E8A-4147-A177-3AD203B41FA5}">
                      <a16:colId xmlns:a16="http://schemas.microsoft.com/office/drawing/2014/main" xmlns="" val="20003"/>
                    </a:ext>
                  </a:extLst>
                </a:gridCol>
              </a:tblGrid>
              <a:tr h="307953">
                <a:tc>
                  <a:txBody>
                    <a:bodyPr/>
                    <a:lstStyle/>
                    <a:p>
                      <a:pPr algn="ctr"/>
                      <a:r>
                        <a:rPr lang="en-US" dirty="0"/>
                        <a:t>FORMULA</a:t>
                      </a:r>
                    </a:p>
                  </a:txBody>
                  <a:tcPr/>
                </a:tc>
                <a:tc>
                  <a:txBody>
                    <a:bodyPr/>
                    <a:lstStyle/>
                    <a:p>
                      <a:pPr algn="ctr"/>
                      <a:r>
                        <a:rPr lang="en-US" dirty="0"/>
                        <a:t>EXAMPLE</a:t>
                      </a:r>
                    </a:p>
                  </a:txBody>
                  <a:tcPr/>
                </a:tc>
                <a:tc>
                  <a:txBody>
                    <a:bodyPr/>
                    <a:lstStyle/>
                    <a:p>
                      <a:pPr algn="ctr"/>
                      <a:r>
                        <a:rPr lang="en-US" dirty="0"/>
                        <a:t>%</a:t>
                      </a:r>
                    </a:p>
                  </a:txBody>
                  <a:tcPr/>
                </a:tc>
                <a:tc>
                  <a:txBody>
                    <a:bodyPr/>
                    <a:lstStyle/>
                    <a:p>
                      <a:pPr algn="ctr"/>
                      <a:r>
                        <a:rPr lang="en-US" dirty="0"/>
                        <a:t>CALCULATION</a:t>
                      </a:r>
                    </a:p>
                  </a:txBody>
                  <a:tcPr/>
                </a:tc>
                <a:extLst>
                  <a:ext uri="{0D108BD9-81ED-4DB2-BD59-A6C34878D82A}">
                    <a16:rowId xmlns:a16="http://schemas.microsoft.com/office/drawing/2014/main" xmlns="" val="10000"/>
                  </a:ext>
                </a:extLst>
              </a:tr>
              <a:tr h="1898343">
                <a:tc>
                  <a:txBody>
                    <a:bodyPr/>
                    <a:lstStyle/>
                    <a:p>
                      <a:pPr algn="ctr"/>
                      <a:r>
                        <a:rPr lang="en-US" sz="1500" kern="1200" dirty="0">
                          <a:effectLst/>
                        </a:rPr>
                        <a:t>Ballots Cast for City/Town </a:t>
                      </a:r>
                    </a:p>
                    <a:p>
                      <a:pPr algn="ctr"/>
                      <a:r>
                        <a:rPr lang="en-US" sz="1500" u="none" kern="1200" dirty="0">
                          <a:effectLst/>
                        </a:rPr>
                        <a:t>Candidate with </a:t>
                      </a:r>
                      <a:r>
                        <a:rPr lang="en-US" sz="1500" u="sng" kern="1200" dirty="0">
                          <a:effectLst/>
                        </a:rPr>
                        <a:t>Highest # Votes</a:t>
                      </a:r>
                    </a:p>
                    <a:p>
                      <a:pPr algn="ctr"/>
                      <a:r>
                        <a:rPr lang="en-US" sz="1500" kern="1200" dirty="0">
                          <a:effectLst/>
                        </a:rPr>
                        <a:t>Total Number of Active Registered Voters in City/Town</a:t>
                      </a:r>
                      <a:endParaRPr lang="en-US" sz="1500" dirty="0"/>
                    </a:p>
                  </a:txBody>
                  <a:tcPr/>
                </a:tc>
                <a:tc>
                  <a:txBody>
                    <a:bodyPr/>
                    <a:lstStyle/>
                    <a:p>
                      <a:pPr algn="ctr"/>
                      <a:endParaRPr lang="en-US" sz="1500" u="sng" dirty="0"/>
                    </a:p>
                    <a:p>
                      <a:pPr algn="ctr"/>
                      <a:endParaRPr lang="en-US" sz="1500" u="sng" dirty="0"/>
                    </a:p>
                    <a:p>
                      <a:pPr algn="ctr"/>
                      <a:r>
                        <a:rPr lang="en-US" sz="1500" u="sng" dirty="0" smtClean="0"/>
                        <a:t>1,800 </a:t>
                      </a:r>
                      <a:r>
                        <a:rPr lang="en-US" sz="1500" u="sng" dirty="0"/>
                        <a:t>ballots</a:t>
                      </a:r>
                      <a:r>
                        <a:rPr lang="en-US" sz="1500" u="sng" baseline="0" dirty="0"/>
                        <a:t> cast</a:t>
                      </a:r>
                      <a:endParaRPr lang="en-US" sz="1500" u="sng" dirty="0"/>
                    </a:p>
                    <a:p>
                      <a:pPr algn="ctr"/>
                      <a:r>
                        <a:rPr lang="en-US" sz="1500" dirty="0" smtClean="0"/>
                        <a:t>4,000 </a:t>
                      </a:r>
                      <a:r>
                        <a:rPr lang="en-US" sz="1500" dirty="0"/>
                        <a:t>active</a:t>
                      </a:r>
                      <a:r>
                        <a:rPr lang="en-US" sz="1500" baseline="0" dirty="0"/>
                        <a:t> registered voters</a:t>
                      </a:r>
                      <a:endParaRPr lang="en-US" sz="1500" dirty="0"/>
                    </a:p>
                  </a:txBody>
                  <a:tcPr/>
                </a:tc>
                <a:tc>
                  <a:txBody>
                    <a:bodyPr/>
                    <a:lstStyle/>
                    <a:p>
                      <a:pPr algn="ctr"/>
                      <a:endParaRPr lang="en-US" sz="1500" dirty="0"/>
                    </a:p>
                    <a:p>
                      <a:pPr algn="ctr"/>
                      <a:endParaRPr lang="en-US" sz="1500" dirty="0"/>
                    </a:p>
                    <a:p>
                      <a:pPr algn="ctr"/>
                      <a:endParaRPr lang="en-US" sz="1500" dirty="0"/>
                    </a:p>
                    <a:p>
                      <a:pPr algn="ctr"/>
                      <a:r>
                        <a:rPr lang="en-US" sz="1500" dirty="0" smtClean="0"/>
                        <a:t>45</a:t>
                      </a:r>
                      <a:endParaRPr lang="en-US" sz="1500" dirty="0"/>
                    </a:p>
                  </a:txBody>
                  <a:tcPr/>
                </a:tc>
                <a:tc>
                  <a:txBody>
                    <a:bodyPr/>
                    <a:lstStyle/>
                    <a:p>
                      <a:pPr algn="ctr"/>
                      <a:endParaRPr lang="en-US" sz="1500" dirty="0"/>
                    </a:p>
                  </a:txBody>
                  <a:tcPr/>
                </a:tc>
                <a:extLst>
                  <a:ext uri="{0D108BD9-81ED-4DB2-BD59-A6C34878D82A}">
                    <a16:rowId xmlns:a16="http://schemas.microsoft.com/office/drawing/2014/main" xmlns="" val="10001"/>
                  </a:ext>
                </a:extLst>
              </a:tr>
              <a:tr h="1469697">
                <a:tc>
                  <a:txBody>
                    <a:bodyPr/>
                    <a:lstStyle/>
                    <a:p>
                      <a:pPr algn="ctr"/>
                      <a:r>
                        <a:rPr lang="en-US" sz="1500" u="none" kern="1200" dirty="0">
                          <a:effectLst/>
                        </a:rPr>
                        <a:t>Ballots Cast for Governor </a:t>
                      </a:r>
                    </a:p>
                    <a:p>
                      <a:pPr algn="ctr"/>
                      <a:r>
                        <a:rPr lang="en-US" sz="1500" u="sng" kern="1200" dirty="0">
                          <a:effectLst/>
                        </a:rPr>
                        <a:t>in City/Town</a:t>
                      </a:r>
                      <a:endParaRPr lang="en-US" sz="1500" u="none" kern="1200" dirty="0">
                        <a:effectLst/>
                      </a:endParaRPr>
                    </a:p>
                    <a:p>
                      <a:pPr algn="ctr"/>
                      <a:r>
                        <a:rPr lang="en-US" sz="1500" kern="1200" dirty="0">
                          <a:effectLst/>
                        </a:rPr>
                        <a:t>Total Number of Active Registered Voters in City/Town</a:t>
                      </a:r>
                      <a:endParaRPr lang="en-US" sz="1500" dirty="0"/>
                    </a:p>
                  </a:txBody>
                  <a:tcPr/>
                </a:tc>
                <a:tc>
                  <a:txBody>
                    <a:bodyPr/>
                    <a:lstStyle/>
                    <a:p>
                      <a:pPr algn="ctr"/>
                      <a:endParaRPr lang="en-US" sz="1500" u="none" dirty="0"/>
                    </a:p>
                    <a:p>
                      <a:pPr algn="ctr"/>
                      <a:r>
                        <a:rPr lang="en-US" sz="1500" u="none" dirty="0"/>
                        <a:t>2,000 ballots</a:t>
                      </a:r>
                      <a:r>
                        <a:rPr lang="en-US" sz="1500" u="none" baseline="0" dirty="0"/>
                        <a:t> cast</a:t>
                      </a:r>
                    </a:p>
                    <a:p>
                      <a:pPr algn="ctr"/>
                      <a:r>
                        <a:rPr lang="en-US" sz="1500" u="sng" baseline="0" dirty="0"/>
                        <a:t>for Gov in city/town</a:t>
                      </a:r>
                      <a:endParaRPr lang="en-US" sz="1500" u="sng" dirty="0"/>
                    </a:p>
                    <a:p>
                      <a:pPr algn="ctr"/>
                      <a:r>
                        <a:rPr lang="en-US" sz="1500" dirty="0"/>
                        <a:t>4,000 active registered voters in city/town</a:t>
                      </a:r>
                    </a:p>
                  </a:txBody>
                  <a:tcPr/>
                </a:tc>
                <a:tc>
                  <a:txBody>
                    <a:bodyPr/>
                    <a:lstStyle/>
                    <a:p>
                      <a:pPr algn="ctr"/>
                      <a:endParaRPr lang="en-US" sz="1500" dirty="0"/>
                    </a:p>
                    <a:p>
                      <a:pPr algn="ctr"/>
                      <a:endParaRPr lang="en-US" sz="1500" dirty="0"/>
                    </a:p>
                    <a:p>
                      <a:pPr algn="ctr"/>
                      <a:r>
                        <a:rPr lang="en-US" sz="1500" dirty="0"/>
                        <a:t>50</a:t>
                      </a:r>
                    </a:p>
                  </a:txBody>
                  <a:tcPr/>
                </a:tc>
                <a:tc>
                  <a:txBody>
                    <a:bodyPr/>
                    <a:lstStyle/>
                    <a:p>
                      <a:pPr algn="ctr"/>
                      <a:endParaRPr lang="en-US" sz="1500" kern="1200" dirty="0">
                        <a:effectLst/>
                      </a:endParaRPr>
                    </a:p>
                    <a:p>
                      <a:pPr algn="ctr"/>
                      <a:endParaRPr lang="en-US" sz="1500" kern="1200" dirty="0">
                        <a:effectLst/>
                      </a:endParaRPr>
                    </a:p>
                    <a:p>
                      <a:pPr algn="ctr"/>
                      <a:r>
                        <a:rPr lang="en-US" sz="1500" kern="1200" dirty="0">
                          <a:effectLst/>
                        </a:rPr>
                        <a:t>25% of 50% = 12.5%; </a:t>
                      </a:r>
                    </a:p>
                    <a:p>
                      <a:pPr algn="ctr"/>
                      <a:r>
                        <a:rPr lang="en-US" sz="1500" kern="1200" dirty="0">
                          <a:effectLst/>
                        </a:rPr>
                        <a:t>50% - 12.5% = 37.5%</a:t>
                      </a:r>
                      <a:endParaRPr lang="en-US" sz="1500"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8736726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010400" cy="1143000"/>
          </a:xfrm>
        </p:spPr>
        <p:txBody>
          <a:bodyPr>
            <a:normAutofit fontScale="90000"/>
          </a:bodyPr>
          <a:lstStyle/>
          <a:p>
            <a:r>
              <a:rPr lang="en-US" dirty="0">
                <a:solidFill>
                  <a:srgbClr val="002060"/>
                </a:solidFill>
                <a:latin typeface="Times New Roman" panose="02020603050405020304" pitchFamily="18" charset="0"/>
                <a:cs typeface="Times New Roman" panose="02020603050405020304" pitchFamily="18" charset="0"/>
              </a:rPr>
              <a:t>HB 2604 (Laws 2018, Ch. 247)</a:t>
            </a:r>
            <a:br>
              <a:rPr lang="en-US" dirty="0">
                <a:solidFill>
                  <a:srgbClr val="002060"/>
                </a:solidFill>
                <a:latin typeface="Times New Roman" panose="02020603050405020304" pitchFamily="18" charset="0"/>
                <a:cs typeface="Times New Roman" panose="02020603050405020304" pitchFamily="18" charset="0"/>
              </a:rPr>
            </a:br>
            <a:r>
              <a:rPr lang="en-US" sz="2000" dirty="0">
                <a:solidFill>
                  <a:srgbClr val="002060"/>
                </a:solidFill>
                <a:latin typeface="Times New Roman" panose="02020603050405020304" pitchFamily="18" charset="0"/>
                <a:cs typeface="Times New Roman" panose="02020603050405020304" pitchFamily="18" charset="0"/>
              </a:rPr>
              <a:t>consolidated elections; voter turnout (mesnard)</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5800" y="1219200"/>
            <a:ext cx="7391400" cy="4800600"/>
          </a:xfrm>
        </p:spPr>
        <p:txBody>
          <a:bodyPr>
            <a:normAutofit lnSpcReduction="10000"/>
          </a:bodyPr>
          <a:lstStyle/>
          <a:p>
            <a:pPr marL="68580" indent="0" algn="ctr">
              <a:buClr>
                <a:schemeClr val="bg1"/>
              </a:buClr>
              <a:buNone/>
            </a:pPr>
            <a:r>
              <a:rPr lang="en-US" dirty="0">
                <a:solidFill>
                  <a:srgbClr val="FF0000"/>
                </a:solidFill>
              </a:rPr>
              <a:t>QUESTIONS</a:t>
            </a:r>
          </a:p>
          <a:p>
            <a:pPr>
              <a:buClr>
                <a:schemeClr val="bg1"/>
              </a:buClr>
              <a:buFont typeface="Wingdings" panose="05000000000000000000" pitchFamily="2" charset="2"/>
              <a:buChar char="v"/>
            </a:pPr>
            <a:r>
              <a:rPr lang="en-US" dirty="0">
                <a:solidFill>
                  <a:schemeClr val="bg1"/>
                </a:solidFill>
              </a:rPr>
              <a:t>What cities/towns does this affect?</a:t>
            </a:r>
          </a:p>
          <a:p>
            <a:pPr lvl="1">
              <a:buClr>
                <a:schemeClr val="bg1"/>
              </a:buClr>
              <a:buFont typeface="Wingdings" panose="05000000000000000000" pitchFamily="2" charset="2"/>
              <a:buChar char="v"/>
            </a:pPr>
            <a:r>
              <a:rPr lang="en-US" dirty="0">
                <a:solidFill>
                  <a:schemeClr val="bg1"/>
                </a:solidFill>
              </a:rPr>
              <a:t>Only those cities that are not holding elections on the statewide election dates (Fall even-numbered years).  This does not affect general law cities and towns that are already on the consolidate statewide election cycle.</a:t>
            </a:r>
          </a:p>
          <a:p>
            <a:pPr>
              <a:buClr>
                <a:schemeClr val="bg1"/>
              </a:buClr>
              <a:buFont typeface="Wingdings" panose="05000000000000000000" pitchFamily="2" charset="2"/>
              <a:buChar char="v"/>
            </a:pPr>
            <a:r>
              <a:rPr lang="en-US" dirty="0">
                <a:solidFill>
                  <a:schemeClr val="bg1"/>
                </a:solidFill>
              </a:rPr>
              <a:t>Is this calculation required for every election?</a:t>
            </a:r>
          </a:p>
          <a:p>
            <a:pPr lvl="1">
              <a:buClr>
                <a:schemeClr val="bg1"/>
              </a:buClr>
              <a:buFont typeface="Wingdings" panose="05000000000000000000" pitchFamily="2" charset="2"/>
              <a:buChar char="v"/>
            </a:pPr>
            <a:r>
              <a:rPr lang="en-US" dirty="0">
                <a:solidFill>
                  <a:schemeClr val="bg1"/>
                </a:solidFill>
              </a:rPr>
              <a:t>No, only candidate elections – it exempts special elections or recall elections.</a:t>
            </a:r>
          </a:p>
          <a:p>
            <a:pPr>
              <a:buClr>
                <a:schemeClr val="bg1"/>
              </a:buClr>
              <a:buFont typeface="Wingdings" panose="05000000000000000000" pitchFamily="2" charset="2"/>
              <a:buChar char="v"/>
            </a:pPr>
            <a:r>
              <a:rPr lang="en-US" dirty="0">
                <a:solidFill>
                  <a:schemeClr val="bg1"/>
                </a:solidFill>
              </a:rPr>
              <a:t>What is the city/town’s role in the calculations?</a:t>
            </a:r>
          </a:p>
          <a:p>
            <a:pPr lvl="1">
              <a:buClr>
                <a:schemeClr val="bg1"/>
              </a:buClr>
              <a:buFont typeface="Wingdings" panose="05000000000000000000" pitchFamily="2" charset="2"/>
              <a:buChar char="v"/>
            </a:pPr>
            <a:r>
              <a:rPr lang="en-US" dirty="0">
                <a:solidFill>
                  <a:schemeClr val="bg1"/>
                </a:solidFill>
              </a:rPr>
              <a:t>Nothing, the county is responsible for the calculations (although it’s good to double-check their work since this may require your city/town to move election dates).</a:t>
            </a:r>
          </a:p>
          <a:p>
            <a:pPr>
              <a:buClr>
                <a:schemeClr val="bg1"/>
              </a:buClr>
              <a:buFont typeface="Wingdings" panose="05000000000000000000" pitchFamily="2" charset="2"/>
              <a:buChar char="v"/>
            </a:pPr>
            <a:r>
              <a:rPr lang="en-US" dirty="0">
                <a:solidFill>
                  <a:schemeClr val="bg1"/>
                </a:solidFill>
              </a:rPr>
              <a:t>Are the counties comparing the primary election results or the general election results?</a:t>
            </a:r>
          </a:p>
          <a:p>
            <a:pPr lvl="1">
              <a:buClr>
                <a:schemeClr val="bg1"/>
              </a:buClr>
              <a:buFont typeface="Wingdings" panose="05000000000000000000" pitchFamily="2" charset="2"/>
              <a:buChar char="v"/>
            </a:pPr>
            <a:r>
              <a:rPr lang="en-US" dirty="0">
                <a:solidFill>
                  <a:schemeClr val="bg1"/>
                </a:solidFill>
              </a:rPr>
              <a:t>Both; the counties will calculate at the primary and the general for every election to determine the voter turnout.</a:t>
            </a:r>
          </a:p>
          <a:p>
            <a:pPr lvl="1">
              <a:buClr>
                <a:schemeClr val="bg1"/>
              </a:buClr>
              <a:buFont typeface="Wingdings" panose="05000000000000000000" pitchFamily="2" charset="2"/>
              <a:buChar char="v"/>
            </a:pPr>
            <a:endParaRPr lang="en-US" dirty="0">
              <a:solidFill>
                <a:schemeClr val="bg1"/>
              </a:solidFill>
            </a:endParaRPr>
          </a:p>
          <a:p>
            <a:pPr>
              <a:buClr>
                <a:schemeClr val="bg1"/>
              </a:buClr>
              <a:buFont typeface="Wingdings" panose="05000000000000000000" pitchFamily="2" charset="2"/>
              <a:buChar char="v"/>
            </a:pPr>
            <a:endParaRPr lang="en-US" dirty="0">
              <a:solidFill>
                <a:srgbClr val="FFFF00"/>
              </a:solidFill>
            </a:endParaRPr>
          </a:p>
          <a:p>
            <a:pPr>
              <a:buClr>
                <a:schemeClr val="bg1"/>
              </a:buClr>
              <a:buFont typeface="Wingdings" panose="05000000000000000000" pitchFamily="2" charset="2"/>
              <a:buChar char="v"/>
            </a:pPr>
            <a:endParaRPr lang="en-US" dirty="0">
              <a:solidFill>
                <a:schemeClr val="bg1"/>
              </a:solidFill>
            </a:endParaRPr>
          </a:p>
        </p:txBody>
      </p:sp>
    </p:spTree>
    <p:extLst>
      <p:ext uri="{BB962C8B-B14F-4D97-AF65-F5344CB8AC3E}">
        <p14:creationId xmlns:p14="http://schemas.microsoft.com/office/powerpoint/2010/main" val="18323132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010400" cy="1143000"/>
          </a:xfrm>
        </p:spPr>
        <p:txBody>
          <a:bodyPr>
            <a:normAutofit fontScale="90000"/>
          </a:bodyPr>
          <a:lstStyle/>
          <a:p>
            <a:r>
              <a:rPr lang="en-US" dirty="0">
                <a:solidFill>
                  <a:srgbClr val="002060"/>
                </a:solidFill>
                <a:latin typeface="Times New Roman" panose="02020603050405020304" pitchFamily="18" charset="0"/>
                <a:cs typeface="Times New Roman" panose="02020603050405020304" pitchFamily="18" charset="0"/>
              </a:rPr>
              <a:t>HB 2604 (Laws 2018, Ch. 247)</a:t>
            </a:r>
            <a:br>
              <a:rPr lang="en-US" dirty="0">
                <a:solidFill>
                  <a:srgbClr val="002060"/>
                </a:solidFill>
                <a:latin typeface="Times New Roman" panose="02020603050405020304" pitchFamily="18" charset="0"/>
                <a:cs typeface="Times New Roman" panose="02020603050405020304" pitchFamily="18" charset="0"/>
              </a:rPr>
            </a:br>
            <a:r>
              <a:rPr lang="en-US" sz="2000" dirty="0">
                <a:solidFill>
                  <a:srgbClr val="002060"/>
                </a:solidFill>
                <a:latin typeface="Times New Roman" panose="02020603050405020304" pitchFamily="18" charset="0"/>
                <a:cs typeface="Times New Roman" panose="02020603050405020304" pitchFamily="18" charset="0"/>
              </a:rPr>
              <a:t>consolidated elections; voter turnout (mesnard)</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5800" y="1219200"/>
            <a:ext cx="7391400" cy="4800600"/>
          </a:xfrm>
        </p:spPr>
        <p:txBody>
          <a:bodyPr>
            <a:normAutofit/>
          </a:bodyPr>
          <a:lstStyle/>
          <a:p>
            <a:pPr marL="68580" indent="0" algn="ctr">
              <a:buClr>
                <a:schemeClr val="bg1"/>
              </a:buClr>
              <a:buNone/>
            </a:pPr>
            <a:r>
              <a:rPr lang="en-US" sz="2400" dirty="0">
                <a:solidFill>
                  <a:srgbClr val="FF0000"/>
                </a:solidFill>
              </a:rPr>
              <a:t>QUESTIONS</a:t>
            </a:r>
          </a:p>
          <a:p>
            <a:pPr>
              <a:buClr>
                <a:schemeClr val="bg1"/>
              </a:buClr>
              <a:buFont typeface="Wingdings" panose="05000000000000000000" pitchFamily="2" charset="2"/>
              <a:buChar char="v"/>
            </a:pPr>
            <a:r>
              <a:rPr lang="en-US" sz="2200" dirty="0">
                <a:solidFill>
                  <a:schemeClr val="bg1"/>
                </a:solidFill>
              </a:rPr>
              <a:t>What happens if a city is required to move to statewide election dates?</a:t>
            </a:r>
          </a:p>
          <a:p>
            <a:pPr lvl="1">
              <a:buClr>
                <a:schemeClr val="bg1"/>
              </a:buClr>
              <a:buFont typeface="Wingdings" panose="05000000000000000000" pitchFamily="2" charset="2"/>
              <a:buChar char="v"/>
            </a:pPr>
            <a:r>
              <a:rPr lang="en-US" sz="2000" dirty="0">
                <a:solidFill>
                  <a:schemeClr val="bg1"/>
                </a:solidFill>
              </a:rPr>
              <a:t>The city has three years to prepare to move its election dates;</a:t>
            </a:r>
          </a:p>
          <a:p>
            <a:pPr lvl="1">
              <a:buClr>
                <a:schemeClr val="bg1"/>
              </a:buClr>
              <a:buFont typeface="Wingdings" panose="05000000000000000000" pitchFamily="2" charset="2"/>
              <a:buChar char="v"/>
            </a:pPr>
            <a:r>
              <a:rPr lang="en-US" sz="2000" dirty="0">
                <a:solidFill>
                  <a:schemeClr val="bg1"/>
                </a:solidFill>
              </a:rPr>
              <a:t>Term limits may be extended;</a:t>
            </a:r>
          </a:p>
          <a:p>
            <a:pPr lvl="1">
              <a:buClr>
                <a:schemeClr val="bg1"/>
              </a:buClr>
              <a:buFont typeface="Wingdings" panose="05000000000000000000" pitchFamily="2" charset="2"/>
              <a:buChar char="v"/>
            </a:pPr>
            <a:r>
              <a:rPr lang="en-US" sz="2000" dirty="0">
                <a:solidFill>
                  <a:schemeClr val="bg1"/>
                </a:solidFill>
              </a:rPr>
              <a:t>Alternative expenditure limits scheduled to expire the year when the city is required to comply with the election consolidation are given an extension until the next eligible regular election date (no penalties imposed).</a:t>
            </a:r>
          </a:p>
          <a:p>
            <a:pPr lvl="1">
              <a:buClr>
                <a:schemeClr val="bg1"/>
              </a:buClr>
              <a:buFont typeface="Wingdings" panose="05000000000000000000" pitchFamily="2" charset="2"/>
              <a:buChar char="v"/>
            </a:pPr>
            <a:endParaRPr lang="en-US" dirty="0">
              <a:solidFill>
                <a:schemeClr val="bg1"/>
              </a:solidFill>
            </a:endParaRPr>
          </a:p>
          <a:p>
            <a:pPr lvl="1">
              <a:buClr>
                <a:schemeClr val="bg1"/>
              </a:buClr>
              <a:buFont typeface="Wingdings" panose="05000000000000000000" pitchFamily="2" charset="2"/>
              <a:buChar char="v"/>
            </a:pPr>
            <a:endParaRPr lang="en-US" dirty="0">
              <a:solidFill>
                <a:schemeClr val="bg1"/>
              </a:solidFill>
            </a:endParaRPr>
          </a:p>
          <a:p>
            <a:pPr>
              <a:buClr>
                <a:schemeClr val="bg1"/>
              </a:buClr>
              <a:buFont typeface="Wingdings" panose="05000000000000000000" pitchFamily="2" charset="2"/>
              <a:buChar char="v"/>
            </a:pPr>
            <a:endParaRPr lang="en-US" dirty="0">
              <a:solidFill>
                <a:srgbClr val="FFFF00"/>
              </a:solidFill>
            </a:endParaRPr>
          </a:p>
          <a:p>
            <a:pPr>
              <a:buClr>
                <a:schemeClr val="bg1"/>
              </a:buClr>
              <a:buFont typeface="Wingdings" panose="05000000000000000000" pitchFamily="2" charset="2"/>
              <a:buChar char="v"/>
            </a:pPr>
            <a:endParaRPr lang="en-US" dirty="0">
              <a:solidFill>
                <a:schemeClr val="bg1"/>
              </a:solidFill>
            </a:endParaRPr>
          </a:p>
        </p:txBody>
      </p:sp>
    </p:spTree>
    <p:extLst>
      <p:ext uri="{BB962C8B-B14F-4D97-AF65-F5344CB8AC3E}">
        <p14:creationId xmlns:p14="http://schemas.microsoft.com/office/powerpoint/2010/main" val="1818914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010400" cy="1143000"/>
          </a:xfrm>
        </p:spPr>
        <p:txBody>
          <a:bodyPr>
            <a:normAutofit fontScale="90000"/>
          </a:bodyPr>
          <a:lstStyle/>
          <a:p>
            <a:r>
              <a:rPr lang="en-US" dirty="0">
                <a:solidFill>
                  <a:srgbClr val="002060"/>
                </a:solidFill>
                <a:latin typeface="Times New Roman" panose="02020603050405020304" pitchFamily="18" charset="0"/>
                <a:cs typeface="Times New Roman" panose="02020603050405020304" pitchFamily="18" charset="0"/>
              </a:rPr>
              <a:t>SB1249 (Laws 2018, Ch. 56)</a:t>
            </a:r>
            <a:br>
              <a:rPr lang="en-US" dirty="0">
                <a:solidFill>
                  <a:srgbClr val="002060"/>
                </a:solidFill>
                <a:latin typeface="Times New Roman" panose="02020603050405020304" pitchFamily="18" charset="0"/>
                <a:cs typeface="Times New Roman" panose="02020603050405020304" pitchFamily="18" charset="0"/>
              </a:rPr>
            </a:br>
            <a:r>
              <a:rPr lang="en-US" sz="2000" dirty="0">
                <a:solidFill>
                  <a:srgbClr val="002060"/>
                </a:solidFill>
                <a:latin typeface="Times New Roman" panose="02020603050405020304" pitchFamily="18" charset="0"/>
                <a:cs typeface="Times New Roman" panose="02020603050405020304" pitchFamily="18" charset="0"/>
              </a:rPr>
              <a:t>campaign finance violations; appeals (Burges)</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5800" y="1219200"/>
            <a:ext cx="7772400" cy="5334000"/>
          </a:xfrm>
        </p:spPr>
        <p:txBody>
          <a:bodyPr>
            <a:normAutofit/>
          </a:bodyPr>
          <a:lstStyle/>
          <a:p>
            <a:pPr marL="68580" indent="0">
              <a:buClr>
                <a:schemeClr val="bg1"/>
              </a:buClr>
              <a:buNone/>
            </a:pPr>
            <a:r>
              <a:rPr lang="en-US" u="sng" dirty="0">
                <a:solidFill>
                  <a:schemeClr val="bg1"/>
                </a:solidFill>
              </a:rPr>
              <a:t>PROVISIONS</a:t>
            </a:r>
            <a:r>
              <a:rPr lang="en-US" dirty="0">
                <a:solidFill>
                  <a:schemeClr val="bg1"/>
                </a:solidFill>
              </a:rPr>
              <a:t> (</a:t>
            </a:r>
            <a:r>
              <a:rPr lang="en-US" i="1" dirty="0">
                <a:solidFill>
                  <a:schemeClr val="bg1"/>
                </a:solidFill>
              </a:rPr>
              <a:t>A.R.S. § 16-938)</a:t>
            </a:r>
            <a:endParaRPr lang="en-US" dirty="0">
              <a:solidFill>
                <a:schemeClr val="bg1"/>
              </a:solidFill>
            </a:endParaRPr>
          </a:p>
          <a:p>
            <a:pPr>
              <a:buClr>
                <a:schemeClr val="bg1"/>
              </a:buClr>
              <a:buFont typeface="Wingdings" panose="05000000000000000000" pitchFamily="2" charset="2"/>
              <a:buChar char="v"/>
            </a:pPr>
            <a:r>
              <a:rPr lang="en-US" dirty="0">
                <a:solidFill>
                  <a:schemeClr val="bg1"/>
                </a:solidFill>
              </a:rPr>
              <a:t>Allows an alleged campaign finance violator to appeal the city or town attorney’s penalty directly to the superior court instead of through state agency appeals process.</a:t>
            </a:r>
          </a:p>
          <a:p>
            <a:pPr>
              <a:buClr>
                <a:schemeClr val="bg1"/>
              </a:buClr>
              <a:buFont typeface="Wingdings" panose="05000000000000000000" pitchFamily="2" charset="2"/>
              <a:buChar char="v"/>
            </a:pPr>
            <a:r>
              <a:rPr lang="en-US" dirty="0">
                <a:solidFill>
                  <a:schemeClr val="bg1"/>
                </a:solidFill>
              </a:rPr>
              <a:t>Requires a copy of the appeal to be provided to the city attorney.</a:t>
            </a:r>
          </a:p>
          <a:p>
            <a:pPr>
              <a:buClr>
                <a:schemeClr val="bg1"/>
              </a:buClr>
              <a:buFont typeface="Wingdings" panose="05000000000000000000" pitchFamily="2" charset="2"/>
              <a:buChar char="v"/>
            </a:pPr>
            <a:r>
              <a:rPr lang="en-US" dirty="0">
                <a:solidFill>
                  <a:schemeClr val="bg1"/>
                </a:solidFill>
              </a:rPr>
              <a:t>At the appeal hearing:</a:t>
            </a:r>
          </a:p>
          <a:p>
            <a:pPr lvl="1">
              <a:buClr>
                <a:schemeClr val="bg1"/>
              </a:buClr>
              <a:buFont typeface="Wingdings" panose="05000000000000000000" pitchFamily="2" charset="2"/>
              <a:buChar char="v"/>
            </a:pPr>
            <a:r>
              <a:rPr lang="en-US" dirty="0">
                <a:solidFill>
                  <a:schemeClr val="bg1"/>
                </a:solidFill>
              </a:rPr>
              <a:t>Requires the superior court to conduct a trial de novo (a new trial without considering the enforcement officer’s previous finding); and </a:t>
            </a:r>
          </a:p>
          <a:p>
            <a:pPr lvl="1">
              <a:buClr>
                <a:schemeClr val="bg1"/>
              </a:buClr>
              <a:buFont typeface="Wingdings" panose="05000000000000000000" pitchFamily="2" charset="2"/>
              <a:buChar char="v"/>
            </a:pPr>
            <a:r>
              <a:rPr lang="en-US" dirty="0">
                <a:solidFill>
                  <a:schemeClr val="bg1"/>
                </a:solidFill>
              </a:rPr>
              <a:t>The city or town attorney has the burden of proving any alleged violation by a preponderance of the evidence (sufficient to incline a fair and impartial mind to one side of the issue rather than the other).</a:t>
            </a:r>
          </a:p>
          <a:p>
            <a:pPr lvl="1">
              <a:buClr>
                <a:schemeClr val="bg1"/>
              </a:buClr>
              <a:buFont typeface="Wingdings" panose="05000000000000000000" pitchFamily="2" charset="2"/>
              <a:buChar char="v"/>
            </a:pPr>
            <a:r>
              <a:rPr lang="en-US" dirty="0">
                <a:solidFill>
                  <a:srgbClr val="FF0000"/>
                </a:solidFill>
              </a:rPr>
              <a:t>Effective January 1, 2019.</a:t>
            </a:r>
          </a:p>
          <a:p>
            <a:pPr marL="68580" indent="0">
              <a:buClr>
                <a:schemeClr val="bg1"/>
              </a:buClr>
              <a:buNone/>
            </a:pPr>
            <a:r>
              <a:rPr lang="en-US" u="sng" dirty="0">
                <a:solidFill>
                  <a:schemeClr val="bg1"/>
                </a:solidFill>
              </a:rPr>
              <a:t>BILL STATUS OVERVIEW</a:t>
            </a:r>
          </a:p>
          <a:p>
            <a:pPr>
              <a:buClr>
                <a:schemeClr val="bg1"/>
              </a:buClr>
              <a:buFont typeface="Wingdings" panose="05000000000000000000" pitchFamily="2" charset="2"/>
              <a:buChar char="v"/>
            </a:pPr>
            <a:r>
              <a:rPr lang="en-US" dirty="0">
                <a:solidFill>
                  <a:schemeClr val="bg1"/>
                </a:solidFill>
              </a:rPr>
              <a:t>3</a:t>
            </a:r>
            <a:r>
              <a:rPr lang="en-US" baseline="30000" dirty="0">
                <a:solidFill>
                  <a:schemeClr val="bg1"/>
                </a:solidFill>
              </a:rPr>
              <a:t>rd</a:t>
            </a:r>
            <a:r>
              <a:rPr lang="en-US" dirty="0">
                <a:solidFill>
                  <a:schemeClr val="bg1"/>
                </a:solidFill>
              </a:rPr>
              <a:t> Read: Senate 2/21/18 (30-0); House 3/20/18 (57-0-3-0)</a:t>
            </a:r>
          </a:p>
          <a:p>
            <a:pPr>
              <a:buClr>
                <a:schemeClr val="bg1"/>
              </a:buClr>
              <a:buFont typeface="Wingdings" panose="05000000000000000000" pitchFamily="2" charset="2"/>
              <a:buChar char="v"/>
            </a:pPr>
            <a:r>
              <a:rPr lang="en-US" dirty="0">
                <a:solidFill>
                  <a:schemeClr val="bg1"/>
                </a:solidFill>
              </a:rPr>
              <a:t>Signed by Governor Ducey 3/23/18</a:t>
            </a:r>
          </a:p>
          <a:p>
            <a:pPr>
              <a:buClr>
                <a:schemeClr val="bg1"/>
              </a:buClr>
              <a:buFont typeface="Wingdings" panose="05000000000000000000" pitchFamily="2" charset="2"/>
              <a:buChar char="v"/>
            </a:pPr>
            <a:endParaRPr lang="en-US" sz="1800" dirty="0">
              <a:solidFill>
                <a:schemeClr val="bg1"/>
              </a:solidFill>
            </a:endParaRPr>
          </a:p>
          <a:p>
            <a:pPr lvl="1">
              <a:buClr>
                <a:schemeClr val="bg1"/>
              </a:buClr>
              <a:buFont typeface="Wingdings" panose="05000000000000000000" pitchFamily="2" charset="2"/>
              <a:buChar char="v"/>
            </a:pPr>
            <a:endParaRPr lang="en-US" dirty="0">
              <a:solidFill>
                <a:schemeClr val="bg1"/>
              </a:solidFill>
            </a:endParaRPr>
          </a:p>
          <a:p>
            <a:pPr>
              <a:buClr>
                <a:schemeClr val="bg1"/>
              </a:buClr>
              <a:buFont typeface="Wingdings" panose="05000000000000000000" pitchFamily="2" charset="2"/>
              <a:buChar char="v"/>
            </a:pPr>
            <a:endParaRPr lang="en-US" dirty="0">
              <a:solidFill>
                <a:schemeClr val="bg1"/>
              </a:solidFill>
            </a:endParaRPr>
          </a:p>
        </p:txBody>
      </p:sp>
    </p:spTree>
    <p:extLst>
      <p:ext uri="{BB962C8B-B14F-4D97-AF65-F5344CB8AC3E}">
        <p14:creationId xmlns:p14="http://schemas.microsoft.com/office/powerpoint/2010/main" val="34768963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010400" cy="1143000"/>
          </a:xfrm>
        </p:spPr>
        <p:txBody>
          <a:bodyPr>
            <a:normAutofit fontScale="90000"/>
          </a:bodyPr>
          <a:lstStyle/>
          <a:p>
            <a:r>
              <a:rPr lang="en-US" dirty="0">
                <a:solidFill>
                  <a:srgbClr val="002060"/>
                </a:solidFill>
                <a:latin typeface="Times New Roman" panose="02020603050405020304" pitchFamily="18" charset="0"/>
                <a:cs typeface="Times New Roman" panose="02020603050405020304" pitchFamily="18" charset="0"/>
              </a:rPr>
              <a:t>SB1437 (Laws 2018, Ch. 261)</a:t>
            </a:r>
            <a:br>
              <a:rPr lang="en-US" dirty="0">
                <a:solidFill>
                  <a:srgbClr val="002060"/>
                </a:solidFill>
                <a:latin typeface="Times New Roman" panose="02020603050405020304" pitchFamily="18" charset="0"/>
                <a:cs typeface="Times New Roman" panose="02020603050405020304" pitchFamily="18" charset="0"/>
              </a:rPr>
            </a:br>
            <a:r>
              <a:rPr lang="en-US" sz="2000" dirty="0">
                <a:solidFill>
                  <a:srgbClr val="002060"/>
                </a:solidFill>
                <a:latin typeface="Times New Roman" panose="02020603050405020304" pitchFamily="18" charset="0"/>
                <a:cs typeface="Times New Roman" panose="02020603050405020304" pitchFamily="18" charset="0"/>
              </a:rPr>
              <a:t>elections; equipment; amendments (Burges)</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5800" y="1219200"/>
            <a:ext cx="7391400" cy="5334000"/>
          </a:xfrm>
        </p:spPr>
        <p:txBody>
          <a:bodyPr>
            <a:normAutofit/>
          </a:bodyPr>
          <a:lstStyle/>
          <a:p>
            <a:pPr marL="68580" indent="0">
              <a:buClr>
                <a:schemeClr val="bg1"/>
              </a:buClr>
              <a:buNone/>
            </a:pPr>
            <a:r>
              <a:rPr lang="en-US" u="sng" dirty="0">
                <a:solidFill>
                  <a:schemeClr val="bg1"/>
                </a:solidFill>
              </a:rPr>
              <a:t>PROVISIONS</a:t>
            </a:r>
            <a:r>
              <a:rPr lang="en-US" dirty="0">
                <a:solidFill>
                  <a:schemeClr val="bg1"/>
                </a:solidFill>
              </a:rPr>
              <a:t> (</a:t>
            </a:r>
            <a:r>
              <a:rPr lang="en-US" i="1" dirty="0">
                <a:solidFill>
                  <a:schemeClr val="bg1"/>
                </a:solidFill>
              </a:rPr>
              <a:t>NEARLY 50 STATUTES AFFECTED)</a:t>
            </a:r>
          </a:p>
          <a:p>
            <a:pPr marL="68580" indent="0">
              <a:buClr>
                <a:schemeClr val="bg1"/>
              </a:buClr>
              <a:buNone/>
            </a:pPr>
            <a:r>
              <a:rPr lang="en-US" b="1" i="1" dirty="0">
                <a:solidFill>
                  <a:schemeClr val="bg1"/>
                </a:solidFill>
              </a:rPr>
              <a:t>System Requirements</a:t>
            </a:r>
          </a:p>
          <a:p>
            <a:pPr>
              <a:buClr>
                <a:schemeClr val="bg1"/>
              </a:buClr>
              <a:buFont typeface="Wingdings" panose="05000000000000000000" pitchFamily="2" charset="2"/>
              <a:buChar char="v"/>
            </a:pPr>
            <a:r>
              <a:rPr lang="en-US" dirty="0">
                <a:solidFill>
                  <a:schemeClr val="bg1"/>
                </a:solidFill>
              </a:rPr>
              <a:t>Generally, the legislation removes and repeals outdated and antiquated language from the election statutes (lever voting equipment, ballot cards, tally boards, etc.);</a:t>
            </a:r>
          </a:p>
          <a:p>
            <a:pPr>
              <a:buClr>
                <a:schemeClr val="bg1"/>
              </a:buClr>
              <a:buFont typeface="Wingdings" panose="05000000000000000000" pitchFamily="2" charset="2"/>
              <a:buChar char="v"/>
            </a:pPr>
            <a:r>
              <a:rPr lang="en-US" dirty="0">
                <a:solidFill>
                  <a:schemeClr val="bg1"/>
                </a:solidFill>
              </a:rPr>
              <a:t>Updates ballot instructions to voters;</a:t>
            </a:r>
          </a:p>
          <a:p>
            <a:pPr>
              <a:buClr>
                <a:schemeClr val="bg1"/>
              </a:buClr>
              <a:buFont typeface="Wingdings" panose="05000000000000000000" pitchFamily="2" charset="2"/>
              <a:buChar char="v"/>
            </a:pPr>
            <a:r>
              <a:rPr lang="en-US" dirty="0">
                <a:solidFill>
                  <a:schemeClr val="bg1"/>
                </a:solidFill>
              </a:rPr>
              <a:t>Defines “e-pollbook” as an electronic system in which a voter is checked in, and through which a voter’s signature is recorded to indicate that the voter has voted; and</a:t>
            </a:r>
          </a:p>
          <a:p>
            <a:pPr>
              <a:buClr>
                <a:schemeClr val="bg1"/>
              </a:buClr>
              <a:buFont typeface="Wingdings" panose="05000000000000000000" pitchFamily="2" charset="2"/>
              <a:buChar char="v"/>
            </a:pPr>
            <a:r>
              <a:rPr lang="en-US" dirty="0">
                <a:solidFill>
                  <a:schemeClr val="bg1"/>
                </a:solidFill>
              </a:rPr>
              <a:t>Outlines how an electronic voting system must accommodate the ballot layout; </a:t>
            </a:r>
          </a:p>
          <a:p>
            <a:pPr>
              <a:buClr>
                <a:schemeClr val="bg1"/>
              </a:buClr>
              <a:buFont typeface="Wingdings" panose="05000000000000000000" pitchFamily="2" charset="2"/>
              <a:buChar char="v"/>
            </a:pPr>
            <a:endParaRPr lang="en-US" sz="1800" dirty="0">
              <a:solidFill>
                <a:schemeClr val="bg1"/>
              </a:solidFill>
            </a:endParaRPr>
          </a:p>
          <a:p>
            <a:pPr lvl="1">
              <a:buClr>
                <a:schemeClr val="bg1"/>
              </a:buClr>
              <a:buFont typeface="Wingdings" panose="05000000000000000000" pitchFamily="2" charset="2"/>
              <a:buChar char="v"/>
            </a:pPr>
            <a:endParaRPr lang="en-US" dirty="0">
              <a:solidFill>
                <a:schemeClr val="bg1"/>
              </a:solidFill>
            </a:endParaRPr>
          </a:p>
          <a:p>
            <a:pPr>
              <a:buClr>
                <a:schemeClr val="bg1"/>
              </a:buClr>
              <a:buFont typeface="Wingdings" panose="05000000000000000000" pitchFamily="2" charset="2"/>
              <a:buChar char="v"/>
            </a:pPr>
            <a:endParaRPr lang="en-US" dirty="0">
              <a:solidFill>
                <a:schemeClr val="bg1"/>
              </a:solidFill>
            </a:endParaRPr>
          </a:p>
        </p:txBody>
      </p:sp>
    </p:spTree>
    <p:extLst>
      <p:ext uri="{BB962C8B-B14F-4D97-AF65-F5344CB8AC3E}">
        <p14:creationId xmlns:p14="http://schemas.microsoft.com/office/powerpoint/2010/main" val="40227869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010400" cy="1143000"/>
          </a:xfrm>
        </p:spPr>
        <p:txBody>
          <a:bodyPr>
            <a:normAutofit fontScale="90000"/>
          </a:bodyPr>
          <a:lstStyle/>
          <a:p>
            <a:r>
              <a:rPr lang="en-US" dirty="0">
                <a:solidFill>
                  <a:srgbClr val="002060"/>
                </a:solidFill>
                <a:latin typeface="Times New Roman" panose="02020603050405020304" pitchFamily="18" charset="0"/>
                <a:cs typeface="Times New Roman" panose="02020603050405020304" pitchFamily="18" charset="0"/>
              </a:rPr>
              <a:t>SB1437 (Laws 2018, Ch. 261)</a:t>
            </a:r>
            <a:br>
              <a:rPr lang="en-US" dirty="0">
                <a:solidFill>
                  <a:srgbClr val="002060"/>
                </a:solidFill>
                <a:latin typeface="Times New Roman" panose="02020603050405020304" pitchFamily="18" charset="0"/>
                <a:cs typeface="Times New Roman" panose="02020603050405020304" pitchFamily="18" charset="0"/>
              </a:rPr>
            </a:br>
            <a:r>
              <a:rPr lang="en-US" sz="2000" dirty="0">
                <a:solidFill>
                  <a:srgbClr val="002060"/>
                </a:solidFill>
                <a:latin typeface="Times New Roman" panose="02020603050405020304" pitchFamily="18" charset="0"/>
                <a:cs typeface="Times New Roman" panose="02020603050405020304" pitchFamily="18" charset="0"/>
              </a:rPr>
              <a:t>elections; equipment; amendments (Burges)</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5800" y="1219200"/>
            <a:ext cx="7772400" cy="5334000"/>
          </a:xfrm>
        </p:spPr>
        <p:txBody>
          <a:bodyPr>
            <a:normAutofit/>
          </a:bodyPr>
          <a:lstStyle/>
          <a:p>
            <a:pPr marL="68580" indent="0">
              <a:buClr>
                <a:schemeClr val="bg1"/>
              </a:buClr>
              <a:buNone/>
            </a:pPr>
            <a:r>
              <a:rPr lang="en-US" u="sng" dirty="0">
                <a:solidFill>
                  <a:schemeClr val="bg1"/>
                </a:solidFill>
              </a:rPr>
              <a:t>PROVISIONS</a:t>
            </a:r>
            <a:r>
              <a:rPr lang="en-US" dirty="0">
                <a:solidFill>
                  <a:schemeClr val="bg1"/>
                </a:solidFill>
              </a:rPr>
              <a:t> (</a:t>
            </a:r>
            <a:r>
              <a:rPr lang="en-US" i="1" dirty="0">
                <a:solidFill>
                  <a:schemeClr val="bg1"/>
                </a:solidFill>
              </a:rPr>
              <a:t>NEARLY 50 STATUTES AFFECTED)</a:t>
            </a:r>
          </a:p>
          <a:p>
            <a:pPr marL="68580" indent="0">
              <a:buClr>
                <a:schemeClr val="bg1"/>
              </a:buClr>
              <a:buNone/>
            </a:pPr>
            <a:r>
              <a:rPr lang="en-US" b="1" i="1" dirty="0">
                <a:solidFill>
                  <a:schemeClr val="bg1"/>
                </a:solidFill>
              </a:rPr>
              <a:t>Polling Place Updates</a:t>
            </a:r>
          </a:p>
          <a:p>
            <a:pPr>
              <a:buClr>
                <a:schemeClr val="bg1"/>
              </a:buClr>
              <a:buFont typeface="Wingdings" panose="05000000000000000000" pitchFamily="2" charset="2"/>
              <a:buChar char="v"/>
            </a:pPr>
            <a:r>
              <a:rPr lang="en-US" dirty="0">
                <a:solidFill>
                  <a:schemeClr val="bg1"/>
                </a:solidFill>
              </a:rPr>
              <a:t>Removes the election marshal’s authority to act with the powers of a constable;</a:t>
            </a:r>
          </a:p>
          <a:p>
            <a:pPr>
              <a:buClr>
                <a:schemeClr val="bg1"/>
              </a:buClr>
              <a:buFont typeface="Wingdings" panose="05000000000000000000" pitchFamily="2" charset="2"/>
              <a:buChar char="v"/>
            </a:pPr>
            <a:r>
              <a:rPr lang="en-US" dirty="0">
                <a:solidFill>
                  <a:schemeClr val="bg1"/>
                </a:solidFill>
              </a:rPr>
              <a:t>Removes the requirement that a person at the end of the line when polls close must vote in the presence of the election board or officials;</a:t>
            </a:r>
          </a:p>
          <a:p>
            <a:pPr>
              <a:buClr>
                <a:schemeClr val="bg1"/>
              </a:buClr>
              <a:buFont typeface="Wingdings" panose="05000000000000000000" pitchFamily="2" charset="2"/>
              <a:buChar char="v"/>
            </a:pPr>
            <a:r>
              <a:rPr lang="en-US" dirty="0">
                <a:solidFill>
                  <a:schemeClr val="bg1"/>
                </a:solidFill>
              </a:rPr>
              <a:t>Removes the 5-minute limit for a voter in the voting booth; and </a:t>
            </a:r>
          </a:p>
          <a:p>
            <a:pPr>
              <a:buClr>
                <a:schemeClr val="bg1"/>
              </a:buClr>
              <a:buFont typeface="Wingdings" panose="05000000000000000000" pitchFamily="2" charset="2"/>
              <a:buChar char="v"/>
            </a:pPr>
            <a:r>
              <a:rPr lang="en-US" dirty="0">
                <a:solidFill>
                  <a:schemeClr val="bg1"/>
                </a:solidFill>
              </a:rPr>
              <a:t>Allows the voter to reenter the voting area as an official observer or to assist another voter.</a:t>
            </a:r>
          </a:p>
          <a:p>
            <a:pPr marL="68580" indent="0">
              <a:buClr>
                <a:schemeClr val="bg1"/>
              </a:buClr>
              <a:buNone/>
            </a:pPr>
            <a:endParaRPr lang="en-US" dirty="0">
              <a:solidFill>
                <a:schemeClr val="bg1"/>
              </a:solidFill>
            </a:endParaRPr>
          </a:p>
          <a:p>
            <a:pPr marL="68580" indent="0">
              <a:buClr>
                <a:schemeClr val="bg1"/>
              </a:buClr>
              <a:buNone/>
            </a:pPr>
            <a:r>
              <a:rPr lang="en-US" u="sng" dirty="0">
                <a:solidFill>
                  <a:schemeClr val="bg1"/>
                </a:solidFill>
              </a:rPr>
              <a:t>BILL STATUS OVERVIEW</a:t>
            </a:r>
          </a:p>
          <a:p>
            <a:pPr>
              <a:buClr>
                <a:schemeClr val="bg1"/>
              </a:buClr>
              <a:buFont typeface="Wingdings" panose="05000000000000000000" pitchFamily="2" charset="2"/>
              <a:buChar char="v"/>
            </a:pPr>
            <a:r>
              <a:rPr lang="en-US" dirty="0">
                <a:solidFill>
                  <a:schemeClr val="bg1"/>
                </a:solidFill>
              </a:rPr>
              <a:t>Third Read: Senate 2/15/18 (29-0-1); House 4/4/18 (60-0)</a:t>
            </a:r>
          </a:p>
          <a:p>
            <a:pPr>
              <a:buClr>
                <a:schemeClr val="bg1"/>
              </a:buClr>
              <a:buFont typeface="Wingdings" panose="05000000000000000000" pitchFamily="2" charset="2"/>
              <a:buChar char="v"/>
            </a:pPr>
            <a:r>
              <a:rPr lang="en-US" dirty="0">
                <a:solidFill>
                  <a:schemeClr val="bg1"/>
                </a:solidFill>
              </a:rPr>
              <a:t>Signed by Governor Ducey 4/25/18</a:t>
            </a:r>
          </a:p>
          <a:p>
            <a:pPr>
              <a:buClr>
                <a:schemeClr val="bg1"/>
              </a:buClr>
              <a:buFont typeface="Wingdings" panose="05000000000000000000" pitchFamily="2" charset="2"/>
              <a:buChar char="v"/>
            </a:pPr>
            <a:endParaRPr lang="en-US" sz="1800" dirty="0">
              <a:solidFill>
                <a:schemeClr val="bg1"/>
              </a:solidFill>
            </a:endParaRPr>
          </a:p>
          <a:p>
            <a:pPr lvl="1">
              <a:buClr>
                <a:schemeClr val="bg1"/>
              </a:buClr>
              <a:buFont typeface="Wingdings" panose="05000000000000000000" pitchFamily="2" charset="2"/>
              <a:buChar char="v"/>
            </a:pPr>
            <a:endParaRPr lang="en-US" dirty="0">
              <a:solidFill>
                <a:schemeClr val="bg1"/>
              </a:solidFill>
            </a:endParaRPr>
          </a:p>
          <a:p>
            <a:pPr>
              <a:buClr>
                <a:schemeClr val="bg1"/>
              </a:buClr>
              <a:buFont typeface="Wingdings" panose="05000000000000000000" pitchFamily="2" charset="2"/>
              <a:buChar char="v"/>
            </a:pPr>
            <a:endParaRPr lang="en-US" dirty="0">
              <a:solidFill>
                <a:schemeClr val="bg1"/>
              </a:solidFill>
            </a:endParaRPr>
          </a:p>
        </p:txBody>
      </p:sp>
      <p:pic>
        <p:nvPicPr>
          <p:cNvPr id="4098" name="Picture 2" descr="C:\Users\cwerther\AppData\Local\Microsoft\Windows\INetCache\IE\RRH88STF\Ballot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732113"/>
            <a:ext cx="1295400" cy="1085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4684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391400" cy="1143000"/>
          </a:xfrm>
        </p:spPr>
        <p:txBody>
          <a:bodyPr>
            <a:normAutofit fontScale="90000"/>
          </a:bodyPr>
          <a:lstStyle/>
          <a:p>
            <a:r>
              <a:rPr lang="en-US" dirty="0">
                <a:solidFill>
                  <a:srgbClr val="002060"/>
                </a:solidFill>
                <a:latin typeface="Times New Roman" panose="02020603050405020304" pitchFamily="18" charset="0"/>
                <a:cs typeface="Times New Roman" panose="02020603050405020304" pitchFamily="18" charset="0"/>
              </a:rPr>
              <a:t>StateWIDE REFERENDUM EFFORTS</a:t>
            </a: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1295400"/>
            <a:ext cx="7772400" cy="4724400"/>
          </a:xfrm>
        </p:spPr>
        <p:txBody>
          <a:bodyPr>
            <a:noAutofit/>
          </a:bodyPr>
          <a:lstStyle/>
          <a:p>
            <a:pPr marL="68580" indent="0">
              <a:buClr>
                <a:schemeClr val="bg1"/>
              </a:buClr>
              <a:buNone/>
            </a:pPr>
            <a:r>
              <a:rPr lang="en-US" sz="2300" dirty="0">
                <a:solidFill>
                  <a:schemeClr val="bg1"/>
                </a:solidFill>
              </a:rPr>
              <a:t>These measures have submitted applications; deadline to submit signatures is July 5, 2018.</a:t>
            </a:r>
          </a:p>
          <a:p>
            <a:pPr marL="525780" indent="-457200">
              <a:buClr>
                <a:schemeClr val="bg1"/>
              </a:buClr>
              <a:buAutoNum type="arabicPeriod"/>
            </a:pPr>
            <a:r>
              <a:rPr lang="en-US" sz="2300" b="1" dirty="0">
                <a:solidFill>
                  <a:srgbClr val="C00000"/>
                </a:solidFill>
              </a:rPr>
              <a:t>Stop Political Dirty Money</a:t>
            </a:r>
            <a:r>
              <a:rPr lang="en-US" sz="2300" dirty="0">
                <a:solidFill>
                  <a:srgbClr val="C00000"/>
                </a:solidFill>
              </a:rPr>
              <a:t>: </a:t>
            </a:r>
            <a:r>
              <a:rPr lang="en-US" sz="2300" dirty="0">
                <a:solidFill>
                  <a:schemeClr val="bg1"/>
                </a:solidFill>
              </a:rPr>
              <a:t>Seeks to refer a measure that requires all persons (including individuals, corporations, and other legal persons) who spend more than $10,000 in a political election cycle to disclose the identity of donors contributing more than $2,500.</a:t>
            </a:r>
          </a:p>
          <a:p>
            <a:pPr marL="525780" indent="-457200">
              <a:buClr>
                <a:schemeClr val="bg1"/>
              </a:buClr>
              <a:buAutoNum type="arabicPeriod"/>
            </a:pPr>
            <a:endParaRPr lang="en-US" sz="1200" dirty="0">
              <a:solidFill>
                <a:schemeClr val="bg1"/>
              </a:solidFill>
            </a:endParaRPr>
          </a:p>
          <a:p>
            <a:pPr marL="525780" indent="-457200">
              <a:buClr>
                <a:schemeClr val="bg1"/>
              </a:buClr>
              <a:buAutoNum type="arabicPeriod"/>
            </a:pPr>
            <a:r>
              <a:rPr lang="en-US" sz="2300" b="1" dirty="0">
                <a:solidFill>
                  <a:srgbClr val="C00000"/>
                </a:solidFill>
              </a:rPr>
              <a:t>Clean Energy for a Healthy Arizona: </a:t>
            </a:r>
            <a:r>
              <a:rPr lang="en-US" sz="2300" dirty="0">
                <a:solidFill>
                  <a:schemeClr val="bg1"/>
                </a:solidFill>
              </a:rPr>
              <a:t>Seeks to refer a measure that requires Arizona electric utilities to incrementally increase the share of power generated by renewable sources to 50% by 2030.</a:t>
            </a:r>
          </a:p>
        </p:txBody>
      </p:sp>
      <p:pic>
        <p:nvPicPr>
          <p:cNvPr id="5124" name="Picture 4" descr="C:\Users\cwerther\AppData\Local\Microsoft\Windows\INetCache\IE\4NDZ0LB0\petition_clipboard_pencils_far_left_by_jedsotherpoem-d6cwjt5[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160000">
            <a:off x="7723430" y="447179"/>
            <a:ext cx="1121746" cy="716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362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391400" cy="1143000"/>
          </a:xfrm>
        </p:spPr>
        <p:txBody>
          <a:bodyPr>
            <a:normAutofit/>
          </a:bodyPr>
          <a:lstStyle/>
          <a:p>
            <a:r>
              <a:rPr lang="en-US" sz="3200" dirty="0">
                <a:solidFill>
                  <a:srgbClr val="002060"/>
                </a:solidFill>
                <a:latin typeface="Times New Roman" panose="02020603050405020304" pitchFamily="18" charset="0"/>
                <a:cs typeface="Times New Roman" panose="02020603050405020304" pitchFamily="18" charset="0"/>
              </a:rPr>
              <a:t>StateWIDE REFERENDUM EFFORTS</a:t>
            </a:r>
            <a:endParaRPr lang="en-US" sz="32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1143000"/>
            <a:ext cx="7772400" cy="4800600"/>
          </a:xfrm>
        </p:spPr>
        <p:txBody>
          <a:bodyPr>
            <a:normAutofit lnSpcReduction="10000"/>
          </a:bodyPr>
          <a:lstStyle/>
          <a:p>
            <a:pPr marL="68580" indent="0">
              <a:buClr>
                <a:schemeClr val="bg1"/>
              </a:buClr>
              <a:buNone/>
            </a:pPr>
            <a:r>
              <a:rPr lang="en-US" sz="2300" dirty="0">
                <a:solidFill>
                  <a:schemeClr val="bg1"/>
                </a:solidFill>
              </a:rPr>
              <a:t>These measures have submitted applications; deadline to submit signatures is July 5, </a:t>
            </a:r>
            <a:r>
              <a:rPr lang="en-US" sz="2300" dirty="0" smtClean="0">
                <a:solidFill>
                  <a:schemeClr val="bg1"/>
                </a:solidFill>
              </a:rPr>
              <a:t>2018</a:t>
            </a:r>
            <a:r>
              <a:rPr lang="en-US" sz="2300" dirty="0">
                <a:solidFill>
                  <a:schemeClr val="bg1"/>
                </a:solidFill>
              </a:rPr>
              <a:t>.</a:t>
            </a:r>
          </a:p>
          <a:p>
            <a:pPr marL="525780" indent="-457200">
              <a:buClr>
                <a:schemeClr val="bg1"/>
              </a:buClr>
              <a:buAutoNum type="arabicPeriod" startAt="3"/>
            </a:pPr>
            <a:r>
              <a:rPr lang="en-US" sz="2300" b="1" dirty="0">
                <a:solidFill>
                  <a:srgbClr val="C00000"/>
                </a:solidFill>
              </a:rPr>
              <a:t>Invest in Education Act</a:t>
            </a:r>
            <a:r>
              <a:rPr lang="en-US" sz="2300" dirty="0">
                <a:solidFill>
                  <a:srgbClr val="C00000"/>
                </a:solidFill>
              </a:rPr>
              <a:t>: </a:t>
            </a:r>
            <a:r>
              <a:rPr lang="en-US" sz="2300" dirty="0">
                <a:solidFill>
                  <a:schemeClr val="bg1"/>
                </a:solidFill>
              </a:rPr>
              <a:t>Seeks to refer a measure that increases state income taxes on high-income earners.  The tax increase is exempt from the state shared revenue formula and directly funds education; therefore, cities and towns will not receive any additional funds from the proposed increase.</a:t>
            </a:r>
          </a:p>
          <a:p>
            <a:pPr marL="68580" indent="0">
              <a:buClr>
                <a:schemeClr val="bg1"/>
              </a:buClr>
              <a:buNone/>
            </a:pPr>
            <a:endParaRPr lang="en-US" sz="2300" dirty="0">
              <a:solidFill>
                <a:schemeClr val="bg1"/>
              </a:solidFill>
            </a:endParaRPr>
          </a:p>
          <a:p>
            <a:pPr marL="68580" indent="0">
              <a:buClr>
                <a:schemeClr val="bg1"/>
              </a:buClr>
              <a:buNone/>
            </a:pPr>
            <a:r>
              <a:rPr lang="en-US" sz="2300" dirty="0">
                <a:solidFill>
                  <a:schemeClr val="bg1"/>
                </a:solidFill>
              </a:rPr>
              <a:t>On the ballot: </a:t>
            </a:r>
          </a:p>
          <a:p>
            <a:pPr marL="68580" indent="0">
              <a:buClr>
                <a:schemeClr val="bg1"/>
              </a:buClr>
              <a:buNone/>
            </a:pPr>
            <a:r>
              <a:rPr lang="en-US" b="1" dirty="0">
                <a:solidFill>
                  <a:srgbClr val="C00000"/>
                </a:solidFill>
              </a:rPr>
              <a:t>Save Our Schools Arizona</a:t>
            </a:r>
            <a:r>
              <a:rPr lang="en-US" dirty="0">
                <a:solidFill>
                  <a:srgbClr val="C00000"/>
                </a:solidFill>
              </a:rPr>
              <a:t>: </a:t>
            </a:r>
            <a:r>
              <a:rPr lang="en-US" dirty="0">
                <a:solidFill>
                  <a:schemeClr val="bg1"/>
                </a:solidFill>
              </a:rPr>
              <a:t>Seeks to refer Laws 2017, Ch. 139 (S.B. 1431), which expands the Empowerment Scholarship Accounts (ESAs) program (aka school vouchers).  </a:t>
            </a:r>
          </a:p>
          <a:p>
            <a:pPr marL="525780" indent="-457200">
              <a:buClr>
                <a:schemeClr val="bg1"/>
              </a:buClr>
              <a:buAutoNum type="arabicPeriod"/>
            </a:pPr>
            <a:endParaRPr lang="en-US" sz="2200" dirty="0">
              <a:solidFill>
                <a:schemeClr val="bg1"/>
              </a:solidFill>
            </a:endParaRPr>
          </a:p>
        </p:txBody>
      </p:sp>
    </p:spTree>
    <p:extLst>
      <p:ext uri="{BB962C8B-B14F-4D97-AF65-F5344CB8AC3E}">
        <p14:creationId xmlns:p14="http://schemas.microsoft.com/office/powerpoint/2010/main" val="1237462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CASE LAW UPDATE</a:t>
            </a:r>
          </a:p>
        </p:txBody>
      </p:sp>
      <p:sp>
        <p:nvSpPr>
          <p:cNvPr id="3" name="Content Placeholder 2"/>
          <p:cNvSpPr>
            <a:spLocks noGrp="1"/>
          </p:cNvSpPr>
          <p:nvPr>
            <p:ph idx="1"/>
          </p:nvPr>
        </p:nvSpPr>
        <p:spPr>
          <a:xfrm>
            <a:off x="675968" y="1447800"/>
            <a:ext cx="7772400" cy="4162425"/>
          </a:xfrm>
        </p:spPr>
        <p:txBody>
          <a:bodyPr>
            <a:normAutofit/>
          </a:bodyPr>
          <a:lstStyle/>
          <a:p>
            <a:pPr marL="68580" indent="0">
              <a:buNone/>
            </a:pPr>
            <a:r>
              <a:rPr lang="en-US" sz="2400" b="1" i="1" dirty="0">
                <a:solidFill>
                  <a:schemeClr val="bg1"/>
                </a:solidFill>
              </a:rPr>
              <a:t>Perea v. Reagan (Save Our Schools Arizona)</a:t>
            </a:r>
            <a:endParaRPr lang="en-US" sz="800" i="1" dirty="0">
              <a:solidFill>
                <a:schemeClr val="bg1"/>
              </a:solidFill>
            </a:endParaRPr>
          </a:p>
          <a:p>
            <a:pPr>
              <a:buClrTx/>
              <a:buFont typeface="Wingdings" panose="05000000000000000000" pitchFamily="2" charset="2"/>
              <a:buChar char="v"/>
            </a:pPr>
            <a:r>
              <a:rPr lang="en-US" dirty="0">
                <a:solidFill>
                  <a:schemeClr val="bg1"/>
                </a:solidFill>
                <a:cs typeface="Arial" panose="020B0604020202020204" pitchFamily="34" charset="0"/>
              </a:rPr>
              <a:t>On August 8, 2017, SOS Arizona submitted referendum petitions </a:t>
            </a:r>
          </a:p>
          <a:p>
            <a:pPr>
              <a:buClrTx/>
              <a:buFont typeface="Wingdings" panose="05000000000000000000" pitchFamily="2" charset="2"/>
              <a:buChar char="v"/>
            </a:pPr>
            <a:r>
              <a:rPr lang="en-US" dirty="0">
                <a:solidFill>
                  <a:schemeClr val="bg1"/>
                </a:solidFill>
                <a:cs typeface="Arial" panose="020B0604020202020204" pitchFamily="34" charset="0"/>
              </a:rPr>
              <a:t>On August 11, 2017, petitioners challenged the registration and circulation of certain circulators of the SOS referendum petition; the court dismissed the case finding that the petitioners did not have standing; </a:t>
            </a:r>
          </a:p>
          <a:p>
            <a:pPr>
              <a:buClrTx/>
              <a:buFont typeface="Wingdings" panose="05000000000000000000" pitchFamily="2" charset="2"/>
              <a:buChar char="v"/>
            </a:pPr>
            <a:r>
              <a:rPr lang="en-US" dirty="0">
                <a:solidFill>
                  <a:schemeClr val="bg1"/>
                </a:solidFill>
                <a:cs typeface="Arial" panose="020B0604020202020204" pitchFamily="34" charset="0"/>
              </a:rPr>
              <a:t>On appeal, the Arizona Supreme Court upheld the dismissal.</a:t>
            </a:r>
          </a:p>
          <a:p>
            <a:pPr>
              <a:buClrTx/>
              <a:buFont typeface="Wingdings" panose="05000000000000000000" pitchFamily="2" charset="2"/>
              <a:buChar char="v"/>
            </a:pPr>
            <a:r>
              <a:rPr lang="en-US" dirty="0">
                <a:solidFill>
                  <a:schemeClr val="bg1"/>
                </a:solidFill>
                <a:cs typeface="Arial" panose="020B0604020202020204" pitchFamily="34" charset="0"/>
              </a:rPr>
              <a:t>During this timeframe, the petitions were verified by the State.</a:t>
            </a:r>
          </a:p>
          <a:p>
            <a:pPr>
              <a:buClrTx/>
              <a:buFont typeface="Wingdings" panose="05000000000000000000" pitchFamily="2" charset="2"/>
              <a:buChar char="v"/>
            </a:pPr>
            <a:r>
              <a:rPr lang="en-US" dirty="0">
                <a:solidFill>
                  <a:schemeClr val="bg1"/>
                </a:solidFill>
                <a:cs typeface="Arial" panose="020B0604020202020204" pitchFamily="34" charset="0"/>
              </a:rPr>
              <a:t>Petition will be on the ballot this Fall.</a:t>
            </a:r>
          </a:p>
          <a:p>
            <a:pPr>
              <a:buClrTx/>
              <a:buFont typeface="Wingdings" panose="05000000000000000000" pitchFamily="2" charset="2"/>
              <a:buChar char="v"/>
            </a:pPr>
            <a:endParaRPr lang="en-US" dirty="0"/>
          </a:p>
          <a:p>
            <a:endParaRPr lang="en-US" dirty="0"/>
          </a:p>
        </p:txBody>
      </p:sp>
      <p:pic>
        <p:nvPicPr>
          <p:cNvPr id="3076" name="Picture 4" descr="C:\Users\cwerther\AppData\Local\Microsoft\Windows\INetCache\IE\8GF011RN\appealx3[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76200"/>
            <a:ext cx="1152525" cy="115252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cwerther\AppData\Local\Microsoft\Windows\INetCache\IE\UYWWN1Q4\02b1c9c048f8387d4661b115a797d49a-d6cwjsp[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960000">
            <a:off x="6553200" y="652462"/>
            <a:ext cx="1722301" cy="1099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0589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010400" cy="1143000"/>
          </a:xfrm>
        </p:spPr>
        <p:txBody>
          <a:bodyPr>
            <a:normAutofit fontScale="90000"/>
          </a:bodyPr>
          <a:lstStyle/>
          <a:p>
            <a:r>
              <a:rPr lang="en-US" dirty="0">
                <a:solidFill>
                  <a:srgbClr val="002060"/>
                </a:solidFill>
                <a:latin typeface="Times New Roman" panose="02020603050405020304" pitchFamily="18" charset="0"/>
                <a:cs typeface="Times New Roman" panose="02020603050405020304" pitchFamily="18" charset="0"/>
              </a:rPr>
              <a:t>HB 2078 (Laws 2018, Ch. 77)</a:t>
            </a:r>
            <a:br>
              <a:rPr lang="en-US" dirty="0">
                <a:solidFill>
                  <a:srgbClr val="002060"/>
                </a:solidFill>
                <a:latin typeface="Times New Roman" panose="02020603050405020304" pitchFamily="18" charset="0"/>
                <a:cs typeface="Times New Roman" panose="02020603050405020304" pitchFamily="18" charset="0"/>
              </a:rPr>
            </a:br>
            <a:r>
              <a:rPr lang="en-US" sz="2000" dirty="0">
                <a:solidFill>
                  <a:srgbClr val="002060"/>
                </a:solidFill>
                <a:latin typeface="Times New Roman" panose="02020603050405020304" pitchFamily="18" charset="0"/>
                <a:cs typeface="Times New Roman" panose="02020603050405020304" pitchFamily="18" charset="0"/>
              </a:rPr>
              <a:t>political subdivisions; candidate committee (finchem)</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1143000"/>
            <a:ext cx="7772400" cy="5334000"/>
          </a:xfrm>
        </p:spPr>
        <p:txBody>
          <a:bodyPr>
            <a:normAutofit fontScale="92500" lnSpcReduction="10000"/>
          </a:bodyPr>
          <a:lstStyle/>
          <a:p>
            <a:pPr marL="68580" indent="0">
              <a:buNone/>
            </a:pPr>
            <a:r>
              <a:rPr lang="en-US" u="sng" dirty="0">
                <a:solidFill>
                  <a:schemeClr val="bg1"/>
                </a:solidFill>
              </a:rPr>
              <a:t>BACKGROUND	</a:t>
            </a:r>
          </a:p>
          <a:p>
            <a:pPr>
              <a:buClrTx/>
              <a:buFont typeface="Wingdings" panose="05000000000000000000" pitchFamily="2" charset="2"/>
              <a:buChar char="v"/>
            </a:pPr>
            <a:r>
              <a:rPr lang="en-US" dirty="0">
                <a:solidFill>
                  <a:schemeClr val="bg1"/>
                </a:solidFill>
              </a:rPr>
              <a:t>In 2016, campaign finance laws were repealed and replaced;</a:t>
            </a:r>
          </a:p>
          <a:p>
            <a:pPr>
              <a:buClrTx/>
              <a:buFont typeface="Wingdings" panose="05000000000000000000" pitchFamily="2" charset="2"/>
              <a:buChar char="v"/>
            </a:pPr>
            <a:r>
              <a:rPr lang="en-US" dirty="0">
                <a:solidFill>
                  <a:schemeClr val="bg1"/>
                </a:solidFill>
              </a:rPr>
              <a:t>Threshold Exemption Statement REPEALED; and</a:t>
            </a:r>
          </a:p>
          <a:p>
            <a:pPr>
              <a:buClrTx/>
              <a:buFont typeface="Wingdings" panose="05000000000000000000" pitchFamily="2" charset="2"/>
              <a:buChar char="v"/>
            </a:pPr>
            <a:r>
              <a:rPr lang="en-US" dirty="0">
                <a:solidFill>
                  <a:schemeClr val="bg1"/>
                </a:solidFill>
              </a:rPr>
              <a:t>Threshold amount required to register as a committee increased from $500 to $1,000 (with biennial increases of $100)</a:t>
            </a:r>
          </a:p>
          <a:p>
            <a:pPr>
              <a:buClrTx/>
              <a:buFont typeface="Wingdings" panose="05000000000000000000" pitchFamily="2" charset="2"/>
              <a:buChar char="v"/>
            </a:pPr>
            <a:endParaRPr lang="en-US" sz="1100" dirty="0">
              <a:solidFill>
                <a:schemeClr val="bg1"/>
              </a:solidFill>
            </a:endParaRPr>
          </a:p>
          <a:p>
            <a:pPr marL="68580" indent="0">
              <a:buNone/>
            </a:pPr>
            <a:r>
              <a:rPr lang="en-US" u="sng" dirty="0">
                <a:solidFill>
                  <a:schemeClr val="bg1"/>
                </a:solidFill>
              </a:rPr>
              <a:t>PROVISIONS</a:t>
            </a:r>
            <a:r>
              <a:rPr lang="en-US" dirty="0">
                <a:solidFill>
                  <a:schemeClr val="bg1"/>
                </a:solidFill>
              </a:rPr>
              <a:t> (</a:t>
            </a:r>
            <a:r>
              <a:rPr lang="en-US" i="1" dirty="0">
                <a:solidFill>
                  <a:schemeClr val="bg1"/>
                </a:solidFill>
              </a:rPr>
              <a:t>A.R.S. §§ 16-905, 16-928, 16-931)</a:t>
            </a:r>
            <a:endParaRPr lang="en-US" u="sng" dirty="0">
              <a:solidFill>
                <a:schemeClr val="bg1"/>
              </a:solidFill>
            </a:endParaRPr>
          </a:p>
          <a:p>
            <a:pPr>
              <a:buClr>
                <a:schemeClr val="bg1"/>
              </a:buClr>
              <a:buFont typeface="Wingdings" panose="05000000000000000000" pitchFamily="2" charset="2"/>
              <a:buChar char="v"/>
            </a:pPr>
            <a:r>
              <a:rPr lang="en-US" dirty="0">
                <a:solidFill>
                  <a:schemeClr val="bg1"/>
                </a:solidFill>
              </a:rPr>
              <a:t>This measure restores the $500 committee threshold amount ONLY for city and town candidates.</a:t>
            </a:r>
          </a:p>
          <a:p>
            <a:pPr>
              <a:buClr>
                <a:schemeClr val="bg1"/>
              </a:buClr>
              <a:buFont typeface="Wingdings" panose="05000000000000000000" pitchFamily="2" charset="2"/>
              <a:buChar char="v"/>
            </a:pPr>
            <a:r>
              <a:rPr lang="en-US" dirty="0">
                <a:solidFill>
                  <a:schemeClr val="bg1"/>
                </a:solidFill>
              </a:rPr>
              <a:t>The $500 threshold is EXEMPT from the biennial increase.</a:t>
            </a:r>
          </a:p>
          <a:p>
            <a:pPr>
              <a:buClr>
                <a:schemeClr val="bg1"/>
              </a:buClr>
              <a:buFont typeface="Wingdings" panose="05000000000000000000" pitchFamily="2" charset="2"/>
              <a:buChar char="v"/>
            </a:pPr>
            <a:r>
              <a:rPr lang="en-US" dirty="0">
                <a:solidFill>
                  <a:schemeClr val="bg1"/>
                </a:solidFill>
              </a:rPr>
              <a:t>The measure removes the payment of a fee by local jurisdictions that choose to opt-in to the Secretary’s campaign finance system.</a:t>
            </a:r>
          </a:p>
          <a:p>
            <a:pPr>
              <a:buClr>
                <a:schemeClr val="bg1"/>
              </a:buClr>
              <a:buFont typeface="Wingdings" panose="05000000000000000000" pitchFamily="2" charset="2"/>
              <a:buChar char="v"/>
            </a:pPr>
            <a:endParaRPr lang="en-US" sz="1100" dirty="0">
              <a:solidFill>
                <a:schemeClr val="bg1"/>
              </a:solidFill>
            </a:endParaRPr>
          </a:p>
          <a:p>
            <a:pPr marL="68580" indent="0">
              <a:buClr>
                <a:schemeClr val="bg1"/>
              </a:buClr>
              <a:buNone/>
            </a:pPr>
            <a:r>
              <a:rPr lang="en-US" u="sng" dirty="0">
                <a:solidFill>
                  <a:schemeClr val="bg1"/>
                </a:solidFill>
              </a:rPr>
              <a:t>BILL STATUS OVERVIEW</a:t>
            </a:r>
          </a:p>
          <a:p>
            <a:pPr>
              <a:buClr>
                <a:schemeClr val="bg1"/>
              </a:buClr>
              <a:buFont typeface="Wingdings" panose="05000000000000000000" pitchFamily="2" charset="2"/>
              <a:buChar char="v"/>
            </a:pPr>
            <a:r>
              <a:rPr lang="en-US" dirty="0">
                <a:solidFill>
                  <a:schemeClr val="bg1"/>
                </a:solidFill>
              </a:rPr>
              <a:t>Third Read: House 2/15/18 (59-0-1-0); Senate 3/21/18 (29-0-1)</a:t>
            </a:r>
          </a:p>
          <a:p>
            <a:pPr>
              <a:buClr>
                <a:schemeClr val="bg1"/>
              </a:buClr>
              <a:buFont typeface="Wingdings" panose="05000000000000000000" pitchFamily="2" charset="2"/>
              <a:buChar char="v"/>
            </a:pPr>
            <a:r>
              <a:rPr lang="en-US" dirty="0">
                <a:solidFill>
                  <a:schemeClr val="bg1"/>
                </a:solidFill>
              </a:rPr>
              <a:t>Signed by Governor Ducey 3/27/18</a:t>
            </a:r>
          </a:p>
        </p:txBody>
      </p:sp>
    </p:spTree>
    <p:extLst>
      <p:ext uri="{BB962C8B-B14F-4D97-AF65-F5344CB8AC3E}">
        <p14:creationId xmlns:p14="http://schemas.microsoft.com/office/powerpoint/2010/main" val="35575595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CASE LAW UPDATE</a:t>
            </a:r>
          </a:p>
        </p:txBody>
      </p:sp>
      <p:sp>
        <p:nvSpPr>
          <p:cNvPr id="3" name="Content Placeholder 2"/>
          <p:cNvSpPr>
            <a:spLocks noGrp="1"/>
          </p:cNvSpPr>
          <p:nvPr>
            <p:ph idx="1"/>
          </p:nvPr>
        </p:nvSpPr>
        <p:spPr>
          <a:xfrm>
            <a:off x="533400" y="1207770"/>
            <a:ext cx="8077200" cy="5105400"/>
          </a:xfrm>
        </p:spPr>
        <p:txBody>
          <a:bodyPr>
            <a:noAutofit/>
          </a:bodyPr>
          <a:lstStyle/>
          <a:p>
            <a:pPr marL="68580" indent="0">
              <a:buClr>
                <a:schemeClr val="bg1"/>
              </a:buClr>
              <a:buNone/>
            </a:pPr>
            <a:r>
              <a:rPr lang="en-US" sz="2100" b="1" i="1" dirty="0">
                <a:solidFill>
                  <a:schemeClr val="bg1"/>
                </a:solidFill>
              </a:rPr>
              <a:t>Legacy Foundation Action Fund v. Citizens Clean Elections Comm’n</a:t>
            </a:r>
          </a:p>
          <a:p>
            <a:pPr>
              <a:buClr>
                <a:schemeClr val="bg1"/>
              </a:buClr>
              <a:buFont typeface="Wingdings" panose="05000000000000000000" pitchFamily="2" charset="2"/>
              <a:buChar char="v"/>
            </a:pPr>
            <a:r>
              <a:rPr lang="en-US" dirty="0" smtClean="0">
                <a:solidFill>
                  <a:schemeClr val="bg1"/>
                </a:solidFill>
              </a:rPr>
              <a:t>In </a:t>
            </a:r>
            <a:r>
              <a:rPr lang="en-US" dirty="0">
                <a:solidFill>
                  <a:schemeClr val="bg1"/>
                </a:solidFill>
              </a:rPr>
              <a:t>2014 the Legacy Foundation Action Fund (LFAF) ran an television advertisement criticizing the work of the U.S. Conference of Mayors and its president, Mesa, Ariz. Mayor Scott Smith, who was also a candidate for governor.</a:t>
            </a:r>
          </a:p>
          <a:p>
            <a:pPr>
              <a:buClr>
                <a:schemeClr val="bg1"/>
              </a:buClr>
              <a:buFont typeface="Wingdings" panose="05000000000000000000" pitchFamily="2" charset="2"/>
              <a:buChar char="v"/>
            </a:pPr>
            <a:r>
              <a:rPr lang="en-US" dirty="0">
                <a:solidFill>
                  <a:schemeClr val="bg1"/>
                </a:solidFill>
              </a:rPr>
              <a:t>A complaint was filed by Smith’s campaign that LFAF had failed to register and disclose the ad as an independent expenditure.  The Secretary of State’s Office did not find reasonable cause; however, the Citizens Clean Elections Commission (CCEC) found reasonable cause to believe that LFAF’s ads, which ran from late March to early April, were express advocacy, not issue advocacy, and voted to impose a $96,000 fine against the Legacy Foundation Action Fund for failure to disclose.   </a:t>
            </a:r>
          </a:p>
          <a:p>
            <a:pPr>
              <a:buClr>
                <a:schemeClr val="bg1"/>
              </a:buClr>
              <a:buFont typeface="Wingdings" panose="05000000000000000000" pitchFamily="2" charset="2"/>
              <a:buChar char="v"/>
            </a:pPr>
            <a:endParaRPr lang="en-US" dirty="0">
              <a:solidFill>
                <a:schemeClr val="bg1"/>
              </a:solidFill>
            </a:endParaRPr>
          </a:p>
        </p:txBody>
      </p:sp>
      <p:pic>
        <p:nvPicPr>
          <p:cNvPr id="1026" name="Picture 2" descr="C:\Users\cwerther\AppData\Local\Microsoft\Windows\INetCache\IE\I8UH0JOU\large-Stylized-dollar-bill-Money--66.6-3350[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304800"/>
            <a:ext cx="1437088" cy="902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11527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CASE LAW UPDATE</a:t>
            </a:r>
          </a:p>
        </p:txBody>
      </p:sp>
      <p:sp>
        <p:nvSpPr>
          <p:cNvPr id="3" name="Content Placeholder 2"/>
          <p:cNvSpPr>
            <a:spLocks noGrp="1"/>
          </p:cNvSpPr>
          <p:nvPr>
            <p:ph idx="1"/>
          </p:nvPr>
        </p:nvSpPr>
        <p:spPr>
          <a:xfrm>
            <a:off x="533400" y="1143000"/>
            <a:ext cx="8229600" cy="5105400"/>
          </a:xfrm>
        </p:spPr>
        <p:txBody>
          <a:bodyPr>
            <a:noAutofit/>
          </a:bodyPr>
          <a:lstStyle/>
          <a:p>
            <a:pPr marL="68580" indent="0">
              <a:buClr>
                <a:schemeClr val="bg1"/>
              </a:buClr>
              <a:buNone/>
            </a:pPr>
            <a:r>
              <a:rPr lang="en-US" sz="2100" b="1" i="1" dirty="0">
                <a:solidFill>
                  <a:schemeClr val="bg1"/>
                </a:solidFill>
              </a:rPr>
              <a:t>Legacy Foundation Action Fund v. Citizens Clean Elections Comm’n</a:t>
            </a:r>
          </a:p>
          <a:p>
            <a:pPr>
              <a:buClr>
                <a:schemeClr val="bg1"/>
              </a:buClr>
              <a:buFont typeface="Wingdings" panose="05000000000000000000" pitchFamily="2" charset="2"/>
              <a:buChar char="v"/>
            </a:pPr>
            <a:r>
              <a:rPr lang="en-US" dirty="0">
                <a:solidFill>
                  <a:schemeClr val="bg1"/>
                </a:solidFill>
              </a:rPr>
              <a:t>On April 14, 2015, Appellant the Legacy Foundation Action Fund (LFAF) filed a Notice of Appeal and Complaint for Judicial Review of Administrative Decision in superior court.</a:t>
            </a:r>
          </a:p>
          <a:p>
            <a:pPr>
              <a:buClr>
                <a:schemeClr val="bg1"/>
              </a:buClr>
              <a:buFont typeface="Wingdings" panose="05000000000000000000" pitchFamily="2" charset="2"/>
              <a:buChar char="v"/>
            </a:pPr>
            <a:r>
              <a:rPr lang="en-US" dirty="0">
                <a:solidFill>
                  <a:schemeClr val="bg1"/>
                </a:solidFill>
              </a:rPr>
              <a:t>On May 4, 2015, CCEC filed a Motion To Dismiss contending LFAF had filed after the 14 day deadline and the court agreed and dismissed the case.</a:t>
            </a:r>
          </a:p>
          <a:p>
            <a:pPr>
              <a:buClr>
                <a:schemeClr val="bg1"/>
              </a:buClr>
              <a:buFont typeface="Wingdings" panose="05000000000000000000" pitchFamily="2" charset="2"/>
              <a:buChar char="v"/>
            </a:pPr>
            <a:r>
              <a:rPr lang="en-US" dirty="0">
                <a:solidFill>
                  <a:schemeClr val="bg1"/>
                </a:solidFill>
              </a:rPr>
              <a:t>June 2015, the Secretary’s Office motioned to intervene.</a:t>
            </a:r>
          </a:p>
          <a:p>
            <a:pPr>
              <a:buClr>
                <a:schemeClr val="bg1"/>
              </a:buClr>
              <a:buFont typeface="Wingdings" panose="05000000000000000000" pitchFamily="2" charset="2"/>
              <a:buChar char="v"/>
            </a:pPr>
            <a:r>
              <a:rPr lang="en-US" dirty="0">
                <a:solidFill>
                  <a:schemeClr val="bg1"/>
                </a:solidFill>
              </a:rPr>
              <a:t>LFAF appealed; the Court of Appeals affirmed the lower court’s decision.</a:t>
            </a:r>
          </a:p>
          <a:p>
            <a:pPr>
              <a:buClr>
                <a:schemeClr val="bg1"/>
              </a:buClr>
              <a:buFont typeface="Wingdings" panose="05000000000000000000" pitchFamily="2" charset="2"/>
              <a:buChar char="v"/>
            </a:pPr>
            <a:r>
              <a:rPr lang="en-US" dirty="0">
                <a:solidFill>
                  <a:schemeClr val="bg1"/>
                </a:solidFill>
              </a:rPr>
              <a:t>LFAF filed for review with the Arizona Supreme Court.</a:t>
            </a:r>
          </a:p>
          <a:p>
            <a:pPr>
              <a:buClr>
                <a:schemeClr val="bg1"/>
              </a:buClr>
              <a:buFont typeface="Wingdings" panose="05000000000000000000" pitchFamily="2" charset="2"/>
              <a:buChar char="v"/>
            </a:pPr>
            <a:r>
              <a:rPr lang="en-US" dirty="0">
                <a:solidFill>
                  <a:schemeClr val="bg1"/>
                </a:solidFill>
              </a:rPr>
              <a:t>On January 25, 2018, the Arizona Supreme Court affirmed the lower court’s decision that Legacy Foundation, as a party subject to the Clean Elections Act, must abide by the 14-day deadline to appeal and rejected Legacy Foundation’s argument that they were subject to the longer court rule timeframe.</a:t>
            </a:r>
          </a:p>
          <a:p>
            <a:pPr>
              <a:buClr>
                <a:schemeClr val="bg1"/>
              </a:buClr>
              <a:buFont typeface="Wingdings" panose="05000000000000000000" pitchFamily="2" charset="2"/>
              <a:buChar char="v"/>
            </a:pPr>
            <a:endParaRPr lang="en-US" dirty="0">
              <a:solidFill>
                <a:schemeClr val="bg1"/>
              </a:solidFill>
            </a:endParaRPr>
          </a:p>
        </p:txBody>
      </p:sp>
      <p:pic>
        <p:nvPicPr>
          <p:cNvPr id="1026" name="Picture 2" descr="C:\Users\cwerther\AppData\Local\Microsoft\Windows\INetCache\IE\I8UH0JOU\large-Stylized-dollar-bill-Money--66.6-3350[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3000" y="304800"/>
            <a:ext cx="1437088" cy="902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283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CASE LAW UPDATE</a:t>
            </a:r>
          </a:p>
        </p:txBody>
      </p:sp>
      <p:sp>
        <p:nvSpPr>
          <p:cNvPr id="3" name="Content Placeholder 2"/>
          <p:cNvSpPr>
            <a:spLocks noGrp="1"/>
          </p:cNvSpPr>
          <p:nvPr>
            <p:ph idx="1"/>
          </p:nvPr>
        </p:nvSpPr>
        <p:spPr>
          <a:xfrm>
            <a:off x="533400" y="1143000"/>
            <a:ext cx="7772400" cy="5257800"/>
          </a:xfrm>
        </p:spPr>
        <p:txBody>
          <a:bodyPr>
            <a:normAutofit/>
          </a:bodyPr>
          <a:lstStyle/>
          <a:p>
            <a:pPr marL="68580" indent="0">
              <a:buNone/>
            </a:pPr>
            <a:r>
              <a:rPr lang="en-US" sz="2400" b="1" i="1" dirty="0">
                <a:solidFill>
                  <a:schemeClr val="bg1"/>
                </a:solidFill>
              </a:rPr>
              <a:t>Horne v. Polk</a:t>
            </a:r>
          </a:p>
          <a:p>
            <a:pPr>
              <a:buClrTx/>
              <a:buFont typeface="Wingdings" panose="05000000000000000000" pitchFamily="2" charset="2"/>
              <a:buChar char="v"/>
            </a:pPr>
            <a:r>
              <a:rPr lang="en-US" dirty="0">
                <a:solidFill>
                  <a:schemeClr val="bg1"/>
                </a:solidFill>
              </a:rPr>
              <a:t>The Secretary of State made a reasonable cause determination that Attorney General Horne and his campaign had violated campaign finance laws.  Due to the conflict of referring the matter to the Attorney General’s Office, the solicitor general referred the investigation to Yavapai County Attorney Sheila Polk.  Polk investigated, found violations and ultimately attempted to prosecute based her findings that the AG had violated the law.</a:t>
            </a:r>
          </a:p>
          <a:p>
            <a:pPr>
              <a:buClrTx/>
              <a:buFont typeface="Wingdings" panose="05000000000000000000" pitchFamily="2" charset="2"/>
              <a:buChar char="v"/>
            </a:pPr>
            <a:r>
              <a:rPr lang="en-US" dirty="0">
                <a:solidFill>
                  <a:schemeClr val="bg1"/>
                </a:solidFill>
              </a:rPr>
              <a:t>Horne appealed those findings, but the superior court and court of appeals affirmed.</a:t>
            </a:r>
          </a:p>
          <a:p>
            <a:pPr>
              <a:buClrTx/>
              <a:buFont typeface="Wingdings" panose="05000000000000000000" pitchFamily="2" charset="2"/>
              <a:buChar char="v"/>
            </a:pPr>
            <a:r>
              <a:rPr lang="en-US" dirty="0">
                <a:solidFill>
                  <a:schemeClr val="bg1"/>
                </a:solidFill>
              </a:rPr>
              <a:t>On May 25, 2017, the Arizona Supreme Court found due process concerns because the same office combined prosecutorial and adjudicative functions and there was not a neutral adjudicator.  The Court vacated the court decisions and remanded for further proceedings.</a:t>
            </a:r>
          </a:p>
          <a:p>
            <a:pPr marL="68580" indent="0">
              <a:buClr>
                <a:schemeClr val="bg1"/>
              </a:buClr>
              <a:buNone/>
            </a:pPr>
            <a:endParaRPr lang="en-US" dirty="0">
              <a:solidFill>
                <a:schemeClr val="bg1"/>
              </a:solidFill>
            </a:endParaRPr>
          </a:p>
          <a:p>
            <a:pPr>
              <a:buClr>
                <a:schemeClr val="bg1"/>
              </a:buClr>
              <a:buFont typeface="Wingdings" panose="05000000000000000000" pitchFamily="2" charset="2"/>
              <a:buChar char="v"/>
            </a:pPr>
            <a:endParaRPr lang="en-US" dirty="0">
              <a:solidFill>
                <a:schemeClr val="bg1"/>
              </a:solidFill>
            </a:endParaRPr>
          </a:p>
          <a:p>
            <a:pPr marL="68580" indent="0">
              <a:buNone/>
            </a:pPr>
            <a:endParaRPr lang="en-US" dirty="0"/>
          </a:p>
          <a:p>
            <a:endParaRPr lang="en-US" dirty="0"/>
          </a:p>
        </p:txBody>
      </p:sp>
      <p:pic>
        <p:nvPicPr>
          <p:cNvPr id="4" name="Picture 4" descr="C:\Users\cwerther\AppData\Local\Microsoft\Windows\INetCache\IE\8GF011RN\appealx3[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76200"/>
            <a:ext cx="1152525" cy="1152525"/>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cwerther\AppData\Local\Microsoft\Windows\INetCache\IE\32PYX7TQ\judge_hammer[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2400" y="3200400"/>
            <a:ext cx="1109663" cy="1109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21978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CASE LAW UPDATE</a:t>
            </a:r>
          </a:p>
        </p:txBody>
      </p:sp>
      <p:sp>
        <p:nvSpPr>
          <p:cNvPr id="3" name="Content Placeholder 2"/>
          <p:cNvSpPr>
            <a:spLocks noGrp="1"/>
          </p:cNvSpPr>
          <p:nvPr>
            <p:ph idx="1"/>
          </p:nvPr>
        </p:nvSpPr>
        <p:spPr>
          <a:xfrm>
            <a:off x="533400" y="1371600"/>
            <a:ext cx="7772400" cy="4876800"/>
          </a:xfrm>
        </p:spPr>
        <p:txBody>
          <a:bodyPr>
            <a:normAutofit/>
          </a:bodyPr>
          <a:lstStyle/>
          <a:p>
            <a:pPr marL="68580" indent="0">
              <a:buNone/>
            </a:pPr>
            <a:r>
              <a:rPr lang="en-US" sz="2400" b="1" i="1" dirty="0">
                <a:solidFill>
                  <a:schemeClr val="bg1"/>
                </a:solidFill>
              </a:rPr>
              <a:t>Arizona Advocacy Network v. State or Arizona (CV 2017-096705)</a:t>
            </a:r>
          </a:p>
          <a:p>
            <a:pPr>
              <a:buClrTx/>
              <a:buFont typeface="Wingdings" panose="05000000000000000000" pitchFamily="2" charset="2"/>
              <a:buChar char="v"/>
            </a:pPr>
            <a:r>
              <a:rPr lang="en-US" sz="2400" dirty="0">
                <a:solidFill>
                  <a:schemeClr val="bg1"/>
                </a:solidFill>
              </a:rPr>
              <a:t>On Nov. 15, 2017, the plaintiffs filed a challenge against SB1516 provisions are in conflict with the Clean Elections Act.  Specifically, provisions that restrict enforcement of independent expenditure reporting to the Secretary of State, the requirements of committee registration, and the redefinition of “contributions” and “expenditures.”</a:t>
            </a:r>
          </a:p>
          <a:p>
            <a:pPr>
              <a:buClrTx/>
              <a:buFont typeface="Wingdings" panose="05000000000000000000" pitchFamily="2" charset="2"/>
              <a:buChar char="v"/>
            </a:pPr>
            <a:r>
              <a:rPr lang="en-US" sz="2400" dirty="0">
                <a:solidFill>
                  <a:schemeClr val="bg1"/>
                </a:solidFill>
              </a:rPr>
              <a:t>Case pending.</a:t>
            </a:r>
          </a:p>
        </p:txBody>
      </p:sp>
      <p:pic>
        <p:nvPicPr>
          <p:cNvPr id="4" name="Picture 4" descr="C:\Users\cwerther\AppData\Local\Microsoft\Windows\INetCache\IE\8GF011RN\appealx3[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76200"/>
            <a:ext cx="1152525" cy="1152525"/>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cwerther\AppData\Local\Microsoft\Windows\INetCache\IE\32PYX7TQ\money-clipart7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1800" y="4648200"/>
            <a:ext cx="1419308"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8505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CASE LAW UPDATE</a:t>
            </a:r>
          </a:p>
        </p:txBody>
      </p:sp>
      <p:sp>
        <p:nvSpPr>
          <p:cNvPr id="3" name="Content Placeholder 2"/>
          <p:cNvSpPr>
            <a:spLocks noGrp="1"/>
          </p:cNvSpPr>
          <p:nvPr>
            <p:ph idx="1"/>
          </p:nvPr>
        </p:nvSpPr>
        <p:spPr>
          <a:xfrm>
            <a:off x="533400" y="1181100"/>
            <a:ext cx="7772400" cy="5105400"/>
          </a:xfrm>
        </p:spPr>
        <p:txBody>
          <a:bodyPr>
            <a:normAutofit lnSpcReduction="10000"/>
          </a:bodyPr>
          <a:lstStyle/>
          <a:p>
            <a:pPr marL="68580" indent="0">
              <a:buNone/>
            </a:pPr>
            <a:r>
              <a:rPr lang="en-US" sz="2400" b="1" i="1" dirty="0">
                <a:solidFill>
                  <a:schemeClr val="bg1"/>
                </a:solidFill>
              </a:rPr>
              <a:t>Madonna, et al. v. State of Arizona</a:t>
            </a:r>
          </a:p>
          <a:p>
            <a:pPr marL="68580" indent="0">
              <a:buNone/>
            </a:pPr>
            <a:endParaRPr lang="en-US" sz="800" dirty="0">
              <a:solidFill>
                <a:schemeClr val="bg1"/>
              </a:solidFill>
            </a:endParaRPr>
          </a:p>
          <a:p>
            <a:pPr>
              <a:buClrTx/>
              <a:buFont typeface="Wingdings" panose="05000000000000000000" pitchFamily="2" charset="2"/>
              <a:buChar char="v"/>
            </a:pPr>
            <a:r>
              <a:rPr lang="en-US" sz="2300" dirty="0">
                <a:solidFill>
                  <a:schemeClr val="bg1"/>
                </a:solidFill>
              </a:rPr>
              <a:t>HB 2244 passed requiring strict compliance for STATEWIDE initiative measures.</a:t>
            </a:r>
          </a:p>
          <a:p>
            <a:pPr>
              <a:buClrTx/>
              <a:buFont typeface="Wingdings" panose="05000000000000000000" pitchFamily="2" charset="2"/>
              <a:buChar char="v"/>
            </a:pPr>
            <a:r>
              <a:rPr lang="en-US" sz="2300" dirty="0">
                <a:solidFill>
                  <a:schemeClr val="bg1"/>
                </a:solidFill>
              </a:rPr>
              <a:t>Plaintiffs (including Sandy Bahr and Animal Defense League of Arizona) filed a complaint seeking the Court to order that HB2244 (strict compliance standard for statewide initiatives) violates Article III of the Arizona Constitution by superseding the prior decisions of the judiciary that initiatives are subject to a substantial compliance standard; and enjoin the State from implementing or enforcing HB2244.</a:t>
            </a:r>
          </a:p>
          <a:p>
            <a:pPr>
              <a:buClrTx/>
              <a:buFont typeface="Wingdings" panose="05000000000000000000" pitchFamily="2" charset="2"/>
              <a:buChar char="v"/>
            </a:pPr>
            <a:r>
              <a:rPr lang="en-US" sz="2300" dirty="0">
                <a:solidFill>
                  <a:schemeClr val="bg1"/>
                </a:solidFill>
              </a:rPr>
              <a:t>On August 8, 2017, the court found that the matter was not ripe for judicial review and none of the plaintiffs had a pending measure that was affected.</a:t>
            </a:r>
          </a:p>
          <a:p>
            <a:pPr marL="68580" indent="0">
              <a:buClr>
                <a:schemeClr val="bg1"/>
              </a:buClr>
              <a:buNone/>
            </a:pPr>
            <a:endParaRPr lang="en-US" dirty="0">
              <a:solidFill>
                <a:schemeClr val="bg1"/>
              </a:solidFill>
            </a:endParaRPr>
          </a:p>
          <a:p>
            <a:pPr>
              <a:buClr>
                <a:schemeClr val="bg1"/>
              </a:buClr>
              <a:buFont typeface="Wingdings" panose="05000000000000000000" pitchFamily="2" charset="2"/>
              <a:buChar char="v"/>
            </a:pPr>
            <a:endParaRPr lang="en-US" dirty="0">
              <a:solidFill>
                <a:schemeClr val="bg1"/>
              </a:solidFill>
            </a:endParaRPr>
          </a:p>
          <a:p>
            <a:pPr marL="68580" indent="0">
              <a:buNone/>
            </a:pPr>
            <a:endParaRPr lang="en-US" dirty="0"/>
          </a:p>
          <a:p>
            <a:endParaRPr lang="en-US" dirty="0"/>
          </a:p>
        </p:txBody>
      </p:sp>
      <p:pic>
        <p:nvPicPr>
          <p:cNvPr id="4" name="Picture 4" descr="C:\Users\cwerther\AppData\Local\Microsoft\Windows\INetCache\IE\8GF011RN\appealx3[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76200"/>
            <a:ext cx="1152525" cy="1152525"/>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C:\Users\cwerther\AppData\Local\Microsoft\Windows\INetCache\IE\32PYX7TQ\clipboard[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652462"/>
            <a:ext cx="1524000" cy="110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4940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CASE LAW UPDATE</a:t>
            </a:r>
          </a:p>
        </p:txBody>
      </p:sp>
      <p:sp>
        <p:nvSpPr>
          <p:cNvPr id="3" name="Content Placeholder 2"/>
          <p:cNvSpPr>
            <a:spLocks noGrp="1"/>
          </p:cNvSpPr>
          <p:nvPr>
            <p:ph idx="1"/>
          </p:nvPr>
        </p:nvSpPr>
        <p:spPr>
          <a:xfrm>
            <a:off x="533400" y="1181100"/>
            <a:ext cx="7772400" cy="5105400"/>
          </a:xfrm>
        </p:spPr>
        <p:txBody>
          <a:bodyPr>
            <a:normAutofit/>
          </a:bodyPr>
          <a:lstStyle/>
          <a:p>
            <a:pPr marL="68580" indent="0">
              <a:buNone/>
            </a:pPr>
            <a:r>
              <a:rPr lang="en-US" sz="2400" b="1" i="1" dirty="0">
                <a:solidFill>
                  <a:schemeClr val="bg1"/>
                </a:solidFill>
              </a:rPr>
              <a:t>Madonna, et al. v. State of Arizona</a:t>
            </a:r>
          </a:p>
          <a:p>
            <a:pPr marL="68580" indent="0">
              <a:buNone/>
            </a:pPr>
            <a:endParaRPr lang="en-US" sz="800" dirty="0">
              <a:solidFill>
                <a:schemeClr val="bg1"/>
              </a:solidFill>
            </a:endParaRPr>
          </a:p>
          <a:p>
            <a:pPr>
              <a:buClrTx/>
              <a:buFont typeface="Wingdings" panose="05000000000000000000" pitchFamily="2" charset="2"/>
              <a:buChar char="v"/>
            </a:pPr>
            <a:r>
              <a:rPr lang="en-US" sz="2300" dirty="0">
                <a:solidFill>
                  <a:schemeClr val="bg1"/>
                </a:solidFill>
              </a:rPr>
              <a:t>On May 8, 2018, the Arizona Court of Appeals affirmed the superior court’s decision holding that the petitioners had not yet engaged in the initiative petition process so there is no particularized injury.  Further, the petitioners have not taken any concrete, affirmative steps such as filing an application or obtaining a serial number to begin circulating petitions for a 2018 ballot measure.  The Court held that no justiciable issue or controversy exists.</a:t>
            </a:r>
          </a:p>
          <a:p>
            <a:pPr marL="68580" indent="0">
              <a:buClr>
                <a:schemeClr val="bg1"/>
              </a:buClr>
              <a:buNone/>
            </a:pPr>
            <a:endParaRPr lang="en-US" dirty="0">
              <a:solidFill>
                <a:schemeClr val="bg1"/>
              </a:solidFill>
            </a:endParaRPr>
          </a:p>
          <a:p>
            <a:pPr marL="68580" indent="0">
              <a:buNone/>
            </a:pPr>
            <a:endParaRPr lang="en-US" dirty="0"/>
          </a:p>
          <a:p>
            <a:endParaRPr lang="en-US" dirty="0"/>
          </a:p>
        </p:txBody>
      </p:sp>
      <p:pic>
        <p:nvPicPr>
          <p:cNvPr id="4" name="Picture 4" descr="C:\Users\cwerther\AppData\Local\Microsoft\Windows\INetCache\IE\8GF011RN\appealx3[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76200"/>
            <a:ext cx="1152525" cy="1152525"/>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cwerther\AppData\Local\Microsoft\Windows\INetCache\IE\UYWWN1Q4\02b1c9c048f8387d4661b115a797d49a-d6cwjsp[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7637" y="4800600"/>
            <a:ext cx="2624606" cy="1676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174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CASE LAW UPDATE</a:t>
            </a:r>
          </a:p>
        </p:txBody>
      </p:sp>
      <p:sp>
        <p:nvSpPr>
          <p:cNvPr id="3" name="Content Placeholder 2"/>
          <p:cNvSpPr>
            <a:spLocks noGrp="1"/>
          </p:cNvSpPr>
          <p:nvPr>
            <p:ph idx="1"/>
          </p:nvPr>
        </p:nvSpPr>
        <p:spPr>
          <a:xfrm>
            <a:off x="533400" y="1181100"/>
            <a:ext cx="7772400" cy="647700"/>
          </a:xfrm>
        </p:spPr>
        <p:txBody>
          <a:bodyPr>
            <a:normAutofit/>
          </a:bodyPr>
          <a:lstStyle/>
          <a:p>
            <a:pPr marL="68580" indent="0">
              <a:buNone/>
            </a:pPr>
            <a:r>
              <a:rPr lang="en-US" sz="2400" b="1" i="1" dirty="0" smtClean="0">
                <a:solidFill>
                  <a:schemeClr val="bg1"/>
                </a:solidFill>
              </a:rPr>
              <a:t>Compliance Standards – State v. Local </a:t>
            </a:r>
            <a:endParaRPr lang="en-US" sz="2400" b="1" i="1" dirty="0">
              <a:solidFill>
                <a:schemeClr val="bg1"/>
              </a:solidFill>
            </a:endParaRPr>
          </a:p>
          <a:p>
            <a:pPr marL="68580" indent="0">
              <a:buNone/>
            </a:pPr>
            <a:endParaRPr lang="en-US" sz="800" dirty="0">
              <a:solidFill>
                <a:schemeClr val="bg1"/>
              </a:solidFill>
            </a:endParaRPr>
          </a:p>
          <a:p>
            <a:pPr marL="68580" indent="0">
              <a:buNone/>
            </a:pPr>
            <a:endParaRPr lang="en-US" dirty="0"/>
          </a:p>
          <a:p>
            <a:endParaRPr lang="en-US" dirty="0"/>
          </a:p>
        </p:txBody>
      </p:sp>
      <p:pic>
        <p:nvPicPr>
          <p:cNvPr id="4" name="Picture 4" descr="C:\Users\cwerther\AppData\Local\Microsoft\Windows\INetCache\IE\8GF011RN\appealx3[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76200"/>
            <a:ext cx="1152525" cy="11525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1981200"/>
            <a:ext cx="7162208" cy="2602777"/>
          </a:xfrm>
          <a:prstGeom prst="rect">
            <a:avLst/>
          </a:prstGeom>
        </p:spPr>
      </p:pic>
    </p:spTree>
    <p:extLst>
      <p:ext uri="{BB962C8B-B14F-4D97-AF65-F5344CB8AC3E}">
        <p14:creationId xmlns:p14="http://schemas.microsoft.com/office/powerpoint/2010/main" val="40669856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CASE LAW UPDATE</a:t>
            </a:r>
          </a:p>
        </p:txBody>
      </p:sp>
      <p:sp>
        <p:nvSpPr>
          <p:cNvPr id="3" name="Content Placeholder 2"/>
          <p:cNvSpPr>
            <a:spLocks noGrp="1"/>
          </p:cNvSpPr>
          <p:nvPr>
            <p:ph idx="1"/>
          </p:nvPr>
        </p:nvSpPr>
        <p:spPr>
          <a:xfrm>
            <a:off x="533400" y="1181100"/>
            <a:ext cx="7772400" cy="5105400"/>
          </a:xfrm>
        </p:spPr>
        <p:txBody>
          <a:bodyPr>
            <a:normAutofit/>
          </a:bodyPr>
          <a:lstStyle/>
          <a:p>
            <a:pPr marL="68580" indent="0">
              <a:buNone/>
            </a:pPr>
            <a:r>
              <a:rPr lang="en-US" sz="2400" b="1" dirty="0">
                <a:solidFill>
                  <a:schemeClr val="bg1"/>
                </a:solidFill>
              </a:rPr>
              <a:t>CANDIDATE CHALLENGES RE RESIDENCY</a:t>
            </a:r>
          </a:p>
          <a:p>
            <a:pPr marL="68580" indent="0">
              <a:buNone/>
            </a:pPr>
            <a:endParaRPr lang="en-US" sz="800" dirty="0">
              <a:solidFill>
                <a:schemeClr val="bg1"/>
              </a:solidFill>
            </a:endParaRPr>
          </a:p>
          <a:p>
            <a:pPr>
              <a:buClrTx/>
              <a:buFont typeface="Wingdings" panose="05000000000000000000" pitchFamily="2" charset="2"/>
              <a:buChar char="v"/>
            </a:pPr>
            <a:r>
              <a:rPr lang="en-US" sz="2300" b="1" i="1" dirty="0">
                <a:solidFill>
                  <a:schemeClr val="bg1"/>
                </a:solidFill>
              </a:rPr>
              <a:t>Elias v. Kirkpatrick</a:t>
            </a:r>
            <a:r>
              <a:rPr lang="en-US" sz="2300" dirty="0">
                <a:solidFill>
                  <a:schemeClr val="bg1"/>
                </a:solidFill>
              </a:rPr>
              <a:t>: Plaintiff alleges Ann Kirkpatrick does not have residency in CD </a:t>
            </a:r>
            <a:r>
              <a:rPr lang="en-US" sz="2300" dirty="0" smtClean="0">
                <a:solidFill>
                  <a:schemeClr val="bg1"/>
                </a:solidFill>
              </a:rPr>
              <a:t>2 </a:t>
            </a:r>
            <a:r>
              <a:rPr lang="en-US" sz="2300" dirty="0">
                <a:solidFill>
                  <a:schemeClr val="bg1"/>
                </a:solidFill>
              </a:rPr>
              <a:t>(residency not required for Congressional seats) and therefore the information she provided on her nomination form was false; the Court found Kirkpatrick has an intent to remain in Tucson and remains on the ballot.</a:t>
            </a:r>
          </a:p>
          <a:p>
            <a:pPr>
              <a:buClrTx/>
              <a:buFont typeface="Wingdings" panose="05000000000000000000" pitchFamily="2" charset="2"/>
              <a:buChar char="v"/>
            </a:pPr>
            <a:r>
              <a:rPr lang="en-US" sz="2300" b="1" i="1" dirty="0">
                <a:solidFill>
                  <a:schemeClr val="bg1"/>
                </a:solidFill>
              </a:rPr>
              <a:t>Backus v. Shooter</a:t>
            </a:r>
            <a:r>
              <a:rPr lang="en-US" sz="2300" dirty="0">
                <a:solidFill>
                  <a:schemeClr val="bg1"/>
                </a:solidFill>
              </a:rPr>
              <a:t>: Plaintiff brought challenge alleging Don Shooter’s residency; the court ruled that Shooter can remain on the ballot because despite his wife living in Phoenix, his primary residence remains listed as Yuma.  Appeal filed.</a:t>
            </a:r>
          </a:p>
          <a:p>
            <a:pPr>
              <a:buClrTx/>
              <a:buFont typeface="Wingdings" panose="05000000000000000000" pitchFamily="2" charset="2"/>
              <a:buChar char="v"/>
            </a:pPr>
            <a:endParaRPr lang="en-US" sz="2300" dirty="0">
              <a:solidFill>
                <a:schemeClr val="bg1"/>
              </a:solidFill>
            </a:endParaRPr>
          </a:p>
          <a:p>
            <a:pPr marL="68580" indent="0">
              <a:buClr>
                <a:schemeClr val="bg1"/>
              </a:buClr>
              <a:buNone/>
            </a:pPr>
            <a:endParaRPr lang="en-US" dirty="0">
              <a:solidFill>
                <a:schemeClr val="bg1"/>
              </a:solidFill>
            </a:endParaRPr>
          </a:p>
          <a:p>
            <a:pPr marL="68580" indent="0">
              <a:buNone/>
            </a:pPr>
            <a:endParaRPr lang="en-US" dirty="0"/>
          </a:p>
          <a:p>
            <a:endParaRPr lang="en-US" dirty="0"/>
          </a:p>
        </p:txBody>
      </p:sp>
      <p:pic>
        <p:nvPicPr>
          <p:cNvPr id="4" name="Picture 4" descr="C:\Users\cwerther\AppData\Local\Microsoft\Windows\INetCache\IE\8GF011RN\appealx3[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76200"/>
            <a:ext cx="1152525" cy="1152525"/>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Program Files (x86)\Microsoft Office\MEDIA\CAGCAT10\j0185604.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91400" y="838200"/>
            <a:ext cx="922630" cy="923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8148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CASE LAW UPDATE</a:t>
            </a:r>
          </a:p>
        </p:txBody>
      </p:sp>
      <p:sp>
        <p:nvSpPr>
          <p:cNvPr id="3" name="Content Placeholder 2"/>
          <p:cNvSpPr>
            <a:spLocks noGrp="1"/>
          </p:cNvSpPr>
          <p:nvPr>
            <p:ph idx="1"/>
          </p:nvPr>
        </p:nvSpPr>
        <p:spPr>
          <a:xfrm>
            <a:off x="533400" y="1417638"/>
            <a:ext cx="7772400" cy="5105400"/>
          </a:xfrm>
        </p:spPr>
        <p:txBody>
          <a:bodyPr>
            <a:normAutofit/>
          </a:bodyPr>
          <a:lstStyle/>
          <a:p>
            <a:pPr marL="68580" indent="0">
              <a:buNone/>
            </a:pPr>
            <a:r>
              <a:rPr lang="en-US" sz="2400" b="1" i="1" dirty="0">
                <a:solidFill>
                  <a:schemeClr val="bg1"/>
                </a:solidFill>
              </a:rPr>
              <a:t>LULAC v. Reagan, Fontes (U.S. District Court)</a:t>
            </a:r>
          </a:p>
          <a:p>
            <a:pPr>
              <a:buClrTx/>
              <a:buFont typeface="Wingdings" panose="05000000000000000000" pitchFamily="2" charset="2"/>
              <a:buChar char="v"/>
            </a:pPr>
            <a:r>
              <a:rPr lang="en-US" sz="2300" dirty="0">
                <a:solidFill>
                  <a:schemeClr val="bg1"/>
                </a:solidFill>
              </a:rPr>
              <a:t>On November 7, 2017, LULAC-Arizona and Arizona Students Association filed an action against the Secretary and Recorder Fontes alleging that Arizona’s dual voter registration policies violate the First and Fourteenth Amendments to the United States Constitution. Specifically, the lawsuit alleged that Arizona treats voter registration applicants differently depending on whether they use Arizona’s state registration form (the “State Form”) or the national registration form (the “Federal Form”). </a:t>
            </a:r>
          </a:p>
        </p:txBody>
      </p:sp>
      <p:pic>
        <p:nvPicPr>
          <p:cNvPr id="4" name="Picture 4" descr="C:\Users\cwerther\AppData\Local\Microsoft\Windows\INetCache\IE\8GF011RN\appealx3[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76200"/>
            <a:ext cx="1152525" cy="1152525"/>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cwerther\AppData\Local\Microsoft\Windows\INetCache\IE\UYWWN1Q4\6730005_G[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838200"/>
            <a:ext cx="1397000" cy="104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4337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CASE LAW UPDATE</a:t>
            </a:r>
          </a:p>
        </p:txBody>
      </p:sp>
      <p:sp>
        <p:nvSpPr>
          <p:cNvPr id="3" name="Content Placeholder 2"/>
          <p:cNvSpPr>
            <a:spLocks noGrp="1"/>
          </p:cNvSpPr>
          <p:nvPr>
            <p:ph idx="1"/>
          </p:nvPr>
        </p:nvSpPr>
        <p:spPr>
          <a:xfrm>
            <a:off x="533400" y="1295400"/>
            <a:ext cx="7772400" cy="4876800"/>
          </a:xfrm>
        </p:spPr>
        <p:txBody>
          <a:bodyPr>
            <a:normAutofit/>
          </a:bodyPr>
          <a:lstStyle/>
          <a:p>
            <a:pPr marL="68580" indent="0">
              <a:buNone/>
            </a:pPr>
            <a:r>
              <a:rPr lang="en-US" sz="2400" b="1" i="1" dirty="0">
                <a:solidFill>
                  <a:schemeClr val="bg1"/>
                </a:solidFill>
              </a:rPr>
              <a:t>LULAC v. Reagan, Fontes (U.S. District Court)</a:t>
            </a:r>
          </a:p>
          <a:p>
            <a:pPr>
              <a:buClrTx/>
              <a:buFont typeface="Wingdings" panose="05000000000000000000" pitchFamily="2" charset="2"/>
              <a:buChar char="v"/>
            </a:pPr>
            <a:r>
              <a:rPr lang="en-US" sz="2300" dirty="0">
                <a:solidFill>
                  <a:schemeClr val="bg1"/>
                </a:solidFill>
              </a:rPr>
              <a:t>On June 4, 2018, the parties entered into a consent decree that stipulates: </a:t>
            </a:r>
          </a:p>
          <a:p>
            <a:pPr lvl="1">
              <a:buClrTx/>
              <a:buFont typeface="Wingdings" panose="05000000000000000000" pitchFamily="2" charset="2"/>
              <a:buChar char="v"/>
            </a:pPr>
            <a:r>
              <a:rPr lang="en-US" sz="1800" dirty="0">
                <a:solidFill>
                  <a:schemeClr val="bg1"/>
                </a:solidFill>
              </a:rPr>
              <a:t>the Secretary shall revise the Procedures Manual to incorporate the terms of this Consent Decree (“Procedures Manual Revisions”);</a:t>
            </a:r>
          </a:p>
          <a:p>
            <a:pPr lvl="1">
              <a:buClrTx/>
              <a:buFont typeface="Wingdings" panose="05000000000000000000" pitchFamily="2" charset="2"/>
              <a:buChar char="v"/>
            </a:pPr>
            <a:r>
              <a:rPr lang="en-US" sz="1800" dirty="0">
                <a:solidFill>
                  <a:schemeClr val="bg1"/>
                </a:solidFill>
              </a:rPr>
              <a:t>check all State Form applications submitted without documentary proof of citizenship against the MVD database Proxy Table, via the automated processes in the Database, to determine whether the MVD has citizenship on file for the applicants’;</a:t>
            </a:r>
          </a:p>
          <a:p>
            <a:pPr lvl="1">
              <a:buClrTx/>
              <a:buFont typeface="Wingdings" panose="05000000000000000000" pitchFamily="2" charset="2"/>
              <a:buChar char="v"/>
            </a:pPr>
            <a:r>
              <a:rPr lang="en-US" sz="1800" dirty="0">
                <a:solidFill>
                  <a:schemeClr val="bg1"/>
                </a:solidFill>
              </a:rPr>
              <a:t>The counties have the option of following this procedure for voter registration forms submitted after January 1, 2017;</a:t>
            </a:r>
          </a:p>
          <a:p>
            <a:pPr lvl="1">
              <a:buClrTx/>
              <a:buFont typeface="Wingdings" panose="05000000000000000000" pitchFamily="2" charset="2"/>
              <a:buChar char="v"/>
            </a:pPr>
            <a:r>
              <a:rPr lang="en-US" sz="1800" dirty="0">
                <a:solidFill>
                  <a:schemeClr val="bg1"/>
                </a:solidFill>
              </a:rPr>
              <a:t>Voters who move between counties in Arizona will not have to show proof of citizenship if the voter’s information has already been provided and is in the system.</a:t>
            </a:r>
            <a:endParaRPr lang="en-US" sz="1800" dirty="0"/>
          </a:p>
        </p:txBody>
      </p:sp>
      <p:pic>
        <p:nvPicPr>
          <p:cNvPr id="4" name="Picture 4" descr="C:\Users\cwerther\AppData\Local\Microsoft\Windows\INetCache\IE\8GF011RN\appealx3[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76200"/>
            <a:ext cx="1152525" cy="1152525"/>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C:\Users\cwerther\AppData\Local\Microsoft\Windows\INetCache\IE\UYWWN1Q4\6730005_G[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696637"/>
            <a:ext cx="1435100" cy="1076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949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010400" cy="1143000"/>
          </a:xfrm>
        </p:spPr>
        <p:txBody>
          <a:bodyPr>
            <a:normAutofit fontScale="90000"/>
          </a:bodyPr>
          <a:lstStyle/>
          <a:p>
            <a:r>
              <a:rPr lang="en-US" dirty="0">
                <a:solidFill>
                  <a:srgbClr val="002060"/>
                </a:solidFill>
                <a:latin typeface="Times New Roman" panose="02020603050405020304" pitchFamily="18" charset="0"/>
                <a:cs typeface="Times New Roman" panose="02020603050405020304" pitchFamily="18" charset="0"/>
              </a:rPr>
              <a:t>HB 2078 (Laws 2018, Ch. 77)</a:t>
            </a:r>
            <a:br>
              <a:rPr lang="en-US" dirty="0">
                <a:solidFill>
                  <a:srgbClr val="002060"/>
                </a:solidFill>
                <a:latin typeface="Times New Roman" panose="02020603050405020304" pitchFamily="18" charset="0"/>
                <a:cs typeface="Times New Roman" panose="02020603050405020304" pitchFamily="18" charset="0"/>
              </a:rPr>
            </a:br>
            <a:r>
              <a:rPr lang="en-US" sz="2000" dirty="0">
                <a:solidFill>
                  <a:srgbClr val="002060"/>
                </a:solidFill>
                <a:latin typeface="Times New Roman" panose="02020603050405020304" pitchFamily="18" charset="0"/>
                <a:cs typeface="Times New Roman" panose="02020603050405020304" pitchFamily="18" charset="0"/>
              </a:rPr>
              <a:t>political subdivisions; candidate committee (finchem)</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33400" y="1066800"/>
            <a:ext cx="7772400" cy="5334000"/>
          </a:xfrm>
        </p:spPr>
        <p:txBody>
          <a:bodyPr>
            <a:normAutofit/>
          </a:bodyPr>
          <a:lstStyle/>
          <a:p>
            <a:pPr marL="68580" indent="0" algn="ctr">
              <a:buNone/>
            </a:pPr>
            <a:r>
              <a:rPr lang="en-US" sz="2200" dirty="0">
                <a:solidFill>
                  <a:srgbClr val="FF0000"/>
                </a:solidFill>
              </a:rPr>
              <a:t>ANSWERS TO FREQUENTLY ASKED QUESTIONS</a:t>
            </a:r>
          </a:p>
          <a:p>
            <a:pPr>
              <a:buClrTx/>
              <a:buFont typeface="Wingdings" panose="05000000000000000000" pitchFamily="2" charset="2"/>
              <a:buChar char="v"/>
            </a:pPr>
            <a:r>
              <a:rPr lang="en-US" sz="2200" dirty="0">
                <a:solidFill>
                  <a:schemeClr val="bg1"/>
                </a:solidFill>
              </a:rPr>
              <a:t>Beginning August 3, 2018, your candidate committees must register, within ten days, as a committee if they receive contributions or make expenditures, </a:t>
            </a:r>
            <a:r>
              <a:rPr lang="en-US" sz="2200" i="1" dirty="0">
                <a:solidFill>
                  <a:schemeClr val="bg1"/>
                </a:solidFill>
              </a:rPr>
              <a:t>in any combination,</a:t>
            </a:r>
            <a:r>
              <a:rPr lang="en-US" sz="2200" dirty="0">
                <a:solidFill>
                  <a:schemeClr val="bg1"/>
                </a:solidFill>
              </a:rPr>
              <a:t> of at least $500 in connection with that candidacy. </a:t>
            </a:r>
          </a:p>
          <a:p>
            <a:pPr>
              <a:buClrTx/>
              <a:buFont typeface="Wingdings" panose="05000000000000000000" pitchFamily="2" charset="2"/>
              <a:buChar char="v"/>
            </a:pPr>
            <a:r>
              <a:rPr lang="en-US" sz="2200" dirty="0">
                <a:solidFill>
                  <a:schemeClr val="bg1"/>
                </a:solidFill>
              </a:rPr>
              <a:t>This legislation does NOT reinstate the Threshold Exemption Statement.</a:t>
            </a:r>
          </a:p>
          <a:p>
            <a:pPr lvl="1">
              <a:buClrTx/>
              <a:buFont typeface="Wingdings" panose="05000000000000000000" pitchFamily="2" charset="2"/>
              <a:buChar char="v"/>
            </a:pPr>
            <a:r>
              <a:rPr lang="en-US" sz="1800" dirty="0">
                <a:solidFill>
                  <a:schemeClr val="bg1"/>
                </a:solidFill>
              </a:rPr>
              <a:t>Candidates who receive/spend at least $500 will register as a committee and begin reporting.</a:t>
            </a:r>
          </a:p>
          <a:p>
            <a:pPr lvl="1">
              <a:buClrTx/>
              <a:buFont typeface="Wingdings" panose="05000000000000000000" pitchFamily="2" charset="2"/>
              <a:buChar char="v"/>
            </a:pPr>
            <a:r>
              <a:rPr lang="en-US" sz="1800" dirty="0">
                <a:solidFill>
                  <a:schemeClr val="bg1"/>
                </a:solidFill>
              </a:rPr>
              <a:t>Candidates who receive/spend less than $500 will NOT register – there is no threshold statement to submit.</a:t>
            </a:r>
          </a:p>
          <a:p>
            <a:pPr>
              <a:buClrTx/>
              <a:buFont typeface="Wingdings" panose="05000000000000000000" pitchFamily="2" charset="2"/>
              <a:buChar char="v"/>
            </a:pPr>
            <a:r>
              <a:rPr lang="en-US" sz="2200" dirty="0">
                <a:solidFill>
                  <a:schemeClr val="bg1"/>
                </a:solidFill>
              </a:rPr>
              <a:t>There will NOT be a new Statement of Organization form – the existing form is sufficient (it does not reference the threshold amounts and can be used for various jurisdictions).</a:t>
            </a:r>
          </a:p>
          <a:p>
            <a:pPr lvl="1">
              <a:buClrTx/>
              <a:buFont typeface="Wingdings" panose="05000000000000000000" pitchFamily="2" charset="2"/>
              <a:buChar char="v"/>
            </a:pPr>
            <a:endParaRPr lang="en-US" dirty="0">
              <a:solidFill>
                <a:schemeClr val="bg1"/>
              </a:solidFill>
            </a:endParaRPr>
          </a:p>
        </p:txBody>
      </p:sp>
    </p:spTree>
    <p:extLst>
      <p:ext uri="{BB962C8B-B14F-4D97-AF65-F5344CB8AC3E}">
        <p14:creationId xmlns:p14="http://schemas.microsoft.com/office/powerpoint/2010/main" val="35565163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CASE LAW UPDATE</a:t>
            </a:r>
          </a:p>
        </p:txBody>
      </p:sp>
      <p:sp>
        <p:nvSpPr>
          <p:cNvPr id="3" name="Content Placeholder 2"/>
          <p:cNvSpPr>
            <a:spLocks noGrp="1"/>
          </p:cNvSpPr>
          <p:nvPr>
            <p:ph idx="1"/>
          </p:nvPr>
        </p:nvSpPr>
        <p:spPr>
          <a:xfrm>
            <a:off x="533400" y="1295400"/>
            <a:ext cx="7772400" cy="4876800"/>
          </a:xfrm>
        </p:spPr>
        <p:txBody>
          <a:bodyPr>
            <a:normAutofit/>
          </a:bodyPr>
          <a:lstStyle/>
          <a:p>
            <a:pPr marL="68580" indent="0">
              <a:buNone/>
            </a:pPr>
            <a:r>
              <a:rPr lang="en-US" sz="2400" b="1" i="1" dirty="0">
                <a:solidFill>
                  <a:schemeClr val="bg1"/>
                </a:solidFill>
              </a:rPr>
              <a:t>Lair v. Motl (9</a:t>
            </a:r>
            <a:r>
              <a:rPr lang="en-US" sz="2400" b="1" i="1" baseline="30000" dirty="0">
                <a:solidFill>
                  <a:schemeClr val="bg1"/>
                </a:solidFill>
              </a:rPr>
              <a:t>th</a:t>
            </a:r>
            <a:r>
              <a:rPr lang="en-US" sz="2400" b="1" i="1" dirty="0">
                <a:solidFill>
                  <a:schemeClr val="bg1"/>
                </a:solidFill>
              </a:rPr>
              <a:t> Circuit)</a:t>
            </a:r>
          </a:p>
          <a:p>
            <a:pPr>
              <a:buClrTx/>
              <a:buFont typeface="Wingdings" panose="05000000000000000000" pitchFamily="2" charset="2"/>
              <a:buChar char="v"/>
            </a:pPr>
            <a:r>
              <a:rPr lang="en-US" sz="2300" dirty="0">
                <a:solidFill>
                  <a:schemeClr val="bg1"/>
                </a:solidFill>
              </a:rPr>
              <a:t>Montana enacted contribution limits to candidates for state office.  Political parties and campaign donors brought an action challenging the constitutionality of the state’s contribution limits.</a:t>
            </a:r>
          </a:p>
          <a:p>
            <a:pPr>
              <a:buClrTx/>
              <a:buFont typeface="Wingdings" panose="05000000000000000000" pitchFamily="2" charset="2"/>
              <a:buChar char="v"/>
            </a:pPr>
            <a:r>
              <a:rPr lang="en-US" sz="2300" dirty="0">
                <a:solidFill>
                  <a:schemeClr val="bg1"/>
                </a:solidFill>
              </a:rPr>
              <a:t>The District Court found that these limits violated First Amendment speech protections because they were unduly restrictive.</a:t>
            </a:r>
          </a:p>
          <a:p>
            <a:pPr>
              <a:buClrTx/>
              <a:buFont typeface="Wingdings" panose="05000000000000000000" pitchFamily="2" charset="2"/>
              <a:buChar char="v"/>
            </a:pPr>
            <a:r>
              <a:rPr lang="en-US" sz="2300" dirty="0" smtClean="0">
                <a:solidFill>
                  <a:schemeClr val="bg1"/>
                </a:solidFill>
              </a:rPr>
              <a:t>On October 23, 2017, the </a:t>
            </a:r>
            <a:r>
              <a:rPr lang="en-US" sz="2300" dirty="0">
                <a:solidFill>
                  <a:schemeClr val="bg1"/>
                </a:solidFill>
              </a:rPr>
              <a:t>9</a:t>
            </a:r>
            <a:r>
              <a:rPr lang="en-US" sz="2300" baseline="30000" dirty="0">
                <a:solidFill>
                  <a:schemeClr val="bg1"/>
                </a:solidFill>
              </a:rPr>
              <a:t>th</a:t>
            </a:r>
            <a:r>
              <a:rPr lang="en-US" sz="2300" dirty="0">
                <a:solidFill>
                  <a:schemeClr val="bg1"/>
                </a:solidFill>
              </a:rPr>
              <a:t> Circuit reversed and held that the limits are justified by and adequately tailored to the state’s interest in combating quid pro quo corruption or its appearance.</a:t>
            </a:r>
          </a:p>
        </p:txBody>
      </p:sp>
      <p:pic>
        <p:nvPicPr>
          <p:cNvPr id="4" name="Picture 4" descr="C:\Users\cwerther\AppData\Local\Microsoft\Windows\INetCache\IE\8GF011RN\appealx3[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76200"/>
            <a:ext cx="1152525" cy="1152525"/>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C:\Users\cwerther\AppData\Local\Microsoft\Windows\INetCache\IE\RRH88STF\no_olympics_money[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1115854"/>
            <a:ext cx="1227517" cy="711960"/>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descr="C:\Users\cwerther\AppData\Local\Microsoft\Windows\INetCache\IE\4NDZ0LB0\cash1[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1143000"/>
            <a:ext cx="703207" cy="703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2310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CASE LAW UPDATE</a:t>
            </a:r>
          </a:p>
        </p:txBody>
      </p:sp>
      <p:sp>
        <p:nvSpPr>
          <p:cNvPr id="3" name="Content Placeholder 2"/>
          <p:cNvSpPr>
            <a:spLocks noGrp="1"/>
          </p:cNvSpPr>
          <p:nvPr>
            <p:ph idx="1"/>
          </p:nvPr>
        </p:nvSpPr>
        <p:spPr>
          <a:xfrm>
            <a:off x="533400" y="1219200"/>
            <a:ext cx="7772400" cy="4876800"/>
          </a:xfrm>
        </p:spPr>
        <p:txBody>
          <a:bodyPr>
            <a:normAutofit fontScale="92500"/>
          </a:bodyPr>
          <a:lstStyle/>
          <a:p>
            <a:pPr marL="68580" indent="0">
              <a:buNone/>
            </a:pPr>
            <a:r>
              <a:rPr lang="en-US" sz="2400" b="1" i="1" dirty="0">
                <a:solidFill>
                  <a:schemeClr val="bg1"/>
                </a:solidFill>
              </a:rPr>
              <a:t>Minnesota Voters Alliance v. Mansky (U.S. Supreme Court)</a:t>
            </a:r>
          </a:p>
          <a:p>
            <a:pPr>
              <a:buClrTx/>
              <a:buFont typeface="Wingdings" panose="05000000000000000000" pitchFamily="2" charset="2"/>
              <a:buChar char="v"/>
            </a:pPr>
            <a:r>
              <a:rPr lang="en-US" sz="2300" dirty="0">
                <a:solidFill>
                  <a:schemeClr val="bg1"/>
                </a:solidFill>
              </a:rPr>
              <a:t>The State prohibits individuals from wearing political apparel at or around polling places on election days.  A man wearing a t-shirt with a Tea Party logo and a button that advocated for a photo ID requirement was told that he was in violation of the law.  </a:t>
            </a:r>
          </a:p>
          <a:p>
            <a:pPr>
              <a:buClrTx/>
              <a:buFont typeface="Wingdings" panose="05000000000000000000" pitchFamily="2" charset="2"/>
              <a:buChar char="v"/>
            </a:pPr>
            <a:r>
              <a:rPr lang="en-US" sz="2300" dirty="0">
                <a:solidFill>
                  <a:schemeClr val="bg1"/>
                </a:solidFill>
              </a:rPr>
              <a:t>The plaintiffs claimed that statute violated his First Amendment rights and was selectively enforced, in violation of the Equal Protection Clause.</a:t>
            </a:r>
          </a:p>
          <a:p>
            <a:pPr>
              <a:buClrTx/>
              <a:buFont typeface="Wingdings" panose="05000000000000000000" pitchFamily="2" charset="2"/>
              <a:buChar char="v"/>
            </a:pPr>
            <a:r>
              <a:rPr lang="en-US" sz="2300" dirty="0">
                <a:solidFill>
                  <a:schemeClr val="bg1"/>
                </a:solidFill>
              </a:rPr>
              <a:t>The Court held that Minnesota’s ban on political apparel at polling places violates the First Amendment’s free speech clause.  The law was vague because it provides little guidance about what kind of apparel may or may not be worn to the polls, and the state has not provided any “objective, workable standards.”</a:t>
            </a:r>
          </a:p>
          <a:p>
            <a:pPr>
              <a:buClrTx/>
              <a:buFont typeface="Wingdings" panose="05000000000000000000" pitchFamily="2" charset="2"/>
              <a:buChar char="v"/>
            </a:pPr>
            <a:endParaRPr lang="en-US" sz="2300" dirty="0">
              <a:solidFill>
                <a:schemeClr val="bg1"/>
              </a:solidFill>
            </a:endParaRPr>
          </a:p>
        </p:txBody>
      </p:sp>
      <p:pic>
        <p:nvPicPr>
          <p:cNvPr id="4" name="Picture 4" descr="C:\Users\cwerther\AppData\Local\Microsoft\Windows\INetCache\IE\8GF011RN\appealx3[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76200"/>
            <a:ext cx="1152525" cy="1152525"/>
          </a:xfrm>
          <a:prstGeom prst="rect">
            <a:avLst/>
          </a:prstGeom>
          <a:noFill/>
          <a:extLst>
            <a:ext uri="{909E8E84-426E-40DD-AFC4-6F175D3DCCD1}">
              <a14:hiddenFill xmlns:a14="http://schemas.microsoft.com/office/drawing/2010/main">
                <a:solidFill>
                  <a:srgbClr val="FFFFFF"/>
                </a:solidFill>
              </a14:hiddenFill>
            </a:ext>
          </a:extLst>
        </p:spPr>
      </p:pic>
      <p:pic>
        <p:nvPicPr>
          <p:cNvPr id="16386" name="Picture 2" descr="C:\Users\cwerther\AppData\Local\Microsoft\Windows\INetCache\IE\32PYX7TQ\ryanlerch-red-tshirt[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0" y="2514600"/>
            <a:ext cx="1235053" cy="999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65519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CASE LAW UPDATE</a:t>
            </a:r>
          </a:p>
        </p:txBody>
      </p:sp>
      <p:sp>
        <p:nvSpPr>
          <p:cNvPr id="3" name="Content Placeholder 2"/>
          <p:cNvSpPr>
            <a:spLocks noGrp="1"/>
          </p:cNvSpPr>
          <p:nvPr>
            <p:ph idx="1"/>
          </p:nvPr>
        </p:nvSpPr>
        <p:spPr>
          <a:xfrm>
            <a:off x="533400" y="1219200"/>
            <a:ext cx="7772400" cy="4876800"/>
          </a:xfrm>
        </p:spPr>
        <p:txBody>
          <a:bodyPr>
            <a:normAutofit lnSpcReduction="10000"/>
          </a:bodyPr>
          <a:lstStyle/>
          <a:p>
            <a:pPr marL="68580" indent="0">
              <a:buNone/>
            </a:pPr>
            <a:r>
              <a:rPr lang="en-US" sz="2400" b="1" i="1" dirty="0">
                <a:solidFill>
                  <a:schemeClr val="bg1"/>
                </a:solidFill>
              </a:rPr>
              <a:t>Husted v. Randolph (U.S. Supreme Court)</a:t>
            </a:r>
          </a:p>
          <a:p>
            <a:pPr>
              <a:buClrTx/>
              <a:buFont typeface="Wingdings" panose="05000000000000000000" pitchFamily="2" charset="2"/>
              <a:buChar char="v"/>
            </a:pPr>
            <a:r>
              <a:rPr lang="en-US" sz="2300" dirty="0">
                <a:solidFill>
                  <a:schemeClr val="bg1"/>
                </a:solidFill>
              </a:rPr>
              <a:t>Plaintiff brought a challenge alleging Ohio was violating the National Voter Registration Act (NVRA) by purging voters from its voter registration database based on a voter’s inactivity.</a:t>
            </a:r>
          </a:p>
          <a:p>
            <a:pPr>
              <a:buClrTx/>
              <a:buFont typeface="Wingdings" panose="05000000000000000000" pitchFamily="2" charset="2"/>
              <a:buChar char="v"/>
            </a:pPr>
            <a:r>
              <a:rPr lang="en-US" sz="2300" dirty="0">
                <a:solidFill>
                  <a:schemeClr val="bg1"/>
                </a:solidFill>
              </a:rPr>
              <a:t>Ohio uses the failure to vote for two years as a rough way of identifying voters who may have moved, and it then sends a preaddressed, postage prepaid card to these individuals asking them to verify that they still reside at the same address.  Voters who do not return this card and fail to vote in any election for four more years are presumed to have moved and are removed from the rolls.  </a:t>
            </a:r>
          </a:p>
          <a:p>
            <a:pPr>
              <a:buClrTx/>
              <a:buFont typeface="Wingdings" panose="05000000000000000000" pitchFamily="2" charset="2"/>
              <a:buChar char="v"/>
            </a:pPr>
            <a:r>
              <a:rPr lang="en-US" sz="2300" dirty="0">
                <a:solidFill>
                  <a:schemeClr val="bg1"/>
                </a:solidFill>
              </a:rPr>
              <a:t>On June 11, 2018, the Court upheld Ohio’s process and found it does not violate NVRA.</a:t>
            </a:r>
          </a:p>
        </p:txBody>
      </p:sp>
      <p:pic>
        <p:nvPicPr>
          <p:cNvPr id="4" name="Picture 4" descr="C:\Users\cwerther\AppData\Local\Microsoft\Windows\INetCache\IE\8GF011RN\appealx3[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76200"/>
            <a:ext cx="1152525" cy="115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0242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CASE LAW UPDATE</a:t>
            </a:r>
          </a:p>
        </p:txBody>
      </p:sp>
      <p:sp>
        <p:nvSpPr>
          <p:cNvPr id="3" name="Content Placeholder 2"/>
          <p:cNvSpPr>
            <a:spLocks noGrp="1"/>
          </p:cNvSpPr>
          <p:nvPr>
            <p:ph idx="1"/>
          </p:nvPr>
        </p:nvSpPr>
        <p:spPr>
          <a:xfrm>
            <a:off x="533400" y="1219200"/>
            <a:ext cx="7772400" cy="4876800"/>
          </a:xfrm>
        </p:spPr>
        <p:txBody>
          <a:bodyPr>
            <a:normAutofit/>
          </a:bodyPr>
          <a:lstStyle/>
          <a:p>
            <a:pPr marL="68580" indent="0">
              <a:buNone/>
            </a:pPr>
            <a:r>
              <a:rPr lang="en-US" sz="2400" b="1" i="1" dirty="0">
                <a:solidFill>
                  <a:schemeClr val="bg1"/>
                </a:solidFill>
              </a:rPr>
              <a:t>Gill v. Whitford (U.S. Supreme Court)</a:t>
            </a:r>
          </a:p>
          <a:p>
            <a:pPr>
              <a:buClrTx/>
              <a:buFont typeface="Wingdings" panose="05000000000000000000" pitchFamily="2" charset="2"/>
              <a:buChar char="v"/>
            </a:pPr>
            <a:r>
              <a:rPr lang="en-US" sz="2300" dirty="0">
                <a:solidFill>
                  <a:schemeClr val="bg1"/>
                </a:solidFill>
              </a:rPr>
              <a:t>Plaintiffs (12 Democratic voters) challenged the Wisconsin legislative redistricting plan alleging that the plan unfairly favored Republican voters and candidates by packing Democratic voters in certain districts to diminish their votes.</a:t>
            </a:r>
          </a:p>
          <a:p>
            <a:pPr>
              <a:buClrTx/>
              <a:buFont typeface="Wingdings" panose="05000000000000000000" pitchFamily="2" charset="2"/>
              <a:buChar char="v"/>
            </a:pPr>
            <a:r>
              <a:rPr lang="en-US" sz="2300" dirty="0">
                <a:solidFill>
                  <a:schemeClr val="bg1"/>
                </a:solidFill>
              </a:rPr>
              <a:t>On June 18, 2018, the Court unanimously held that the plaintiffs had failed to demonstrate standing because they had not shown any specific, individual injury to their right to vote.  The case is remanded back to the lower court. </a:t>
            </a:r>
          </a:p>
          <a:p>
            <a:pPr>
              <a:buClrTx/>
              <a:buFont typeface="Wingdings" panose="05000000000000000000" pitchFamily="2" charset="2"/>
              <a:buChar char="v"/>
            </a:pPr>
            <a:endParaRPr lang="en-US" sz="2300" dirty="0">
              <a:solidFill>
                <a:schemeClr val="bg1"/>
              </a:solidFill>
            </a:endParaRPr>
          </a:p>
          <a:p>
            <a:pPr>
              <a:buClrTx/>
              <a:buFont typeface="Wingdings" panose="05000000000000000000" pitchFamily="2" charset="2"/>
              <a:buChar char="v"/>
            </a:pPr>
            <a:endParaRPr lang="en-US" sz="2300" dirty="0">
              <a:solidFill>
                <a:schemeClr val="bg1"/>
              </a:solidFill>
            </a:endParaRPr>
          </a:p>
        </p:txBody>
      </p:sp>
      <p:pic>
        <p:nvPicPr>
          <p:cNvPr id="4" name="Picture 4" descr="C:\Users\cwerther\AppData\Local\Microsoft\Windows\INetCache\IE\8GF011RN\appealx3[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76200"/>
            <a:ext cx="1152525" cy="1152525"/>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C:\Users\cwerther\AppData\Local\Microsoft\Windows\INetCache\IE\32PYX7TQ\Wisconsin_outline[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8600" y="1371600"/>
            <a:ext cx="1143000" cy="1236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06054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2060"/>
                </a:solidFill>
              </a:rPr>
              <a:t>CASE LAW UPDATE</a:t>
            </a:r>
          </a:p>
        </p:txBody>
      </p:sp>
      <p:sp>
        <p:nvSpPr>
          <p:cNvPr id="3" name="Content Placeholder 2"/>
          <p:cNvSpPr>
            <a:spLocks noGrp="1"/>
          </p:cNvSpPr>
          <p:nvPr>
            <p:ph idx="1"/>
          </p:nvPr>
        </p:nvSpPr>
        <p:spPr>
          <a:xfrm>
            <a:off x="533400" y="1219200"/>
            <a:ext cx="7391400" cy="4800600"/>
          </a:xfrm>
        </p:spPr>
        <p:txBody>
          <a:bodyPr>
            <a:normAutofit fontScale="77500" lnSpcReduction="20000"/>
          </a:bodyPr>
          <a:lstStyle/>
          <a:p>
            <a:pPr marL="68580" indent="0">
              <a:buNone/>
            </a:pPr>
            <a:r>
              <a:rPr lang="en-US" sz="2400" b="1" i="1" dirty="0" smtClean="0">
                <a:solidFill>
                  <a:schemeClr val="bg1"/>
                </a:solidFill>
              </a:rPr>
              <a:t>Abbot v. Perez (U.S</a:t>
            </a:r>
            <a:r>
              <a:rPr lang="en-US" sz="2400" b="1" i="1" dirty="0">
                <a:solidFill>
                  <a:schemeClr val="bg1"/>
                </a:solidFill>
              </a:rPr>
              <a:t>. Supreme Court)</a:t>
            </a:r>
          </a:p>
          <a:p>
            <a:pPr>
              <a:buClrTx/>
              <a:buFont typeface="Wingdings" panose="05000000000000000000" pitchFamily="2" charset="2"/>
              <a:buChar char="v"/>
            </a:pPr>
            <a:r>
              <a:rPr lang="en-US" sz="2300" dirty="0" smtClean="0">
                <a:solidFill>
                  <a:schemeClr val="bg1"/>
                </a:solidFill>
              </a:rPr>
              <a:t>In 2011, Texas adopted new congressional and legislative districting plans attempting to balance the U.S. Constitution’s requirements that forbids racial gerrymandering with the requirements of the Voting Rights Act, which cannot provide less opportunity for racial minorities to elect representatives of their choice.  The </a:t>
            </a:r>
            <a:r>
              <a:rPr lang="en-US" sz="2300" dirty="0" smtClean="0">
                <a:solidFill>
                  <a:schemeClr val="bg1"/>
                </a:solidFill>
              </a:rPr>
              <a:t>plans </a:t>
            </a:r>
            <a:r>
              <a:rPr lang="en-US" sz="2300" dirty="0" smtClean="0">
                <a:solidFill>
                  <a:schemeClr val="bg1"/>
                </a:solidFill>
              </a:rPr>
              <a:t>were immediately challenged and the Texas court redrew the maps in 2013.</a:t>
            </a:r>
          </a:p>
          <a:p>
            <a:pPr>
              <a:buClrTx/>
              <a:buFont typeface="Wingdings" panose="05000000000000000000" pitchFamily="2" charset="2"/>
              <a:buChar char="v"/>
            </a:pPr>
            <a:r>
              <a:rPr lang="en-US" sz="2300" dirty="0" smtClean="0">
                <a:solidFill>
                  <a:schemeClr val="bg1"/>
                </a:solidFill>
              </a:rPr>
              <a:t>The case was litigated for years and in 2017, the Texas court found defects in several of the districts in the 2011 plan and invalidated multiple districts holding there was discriminatory intent when the plan was created.  Additionally, several districts were invalidated under the VRA because they deprived Latinos of the equal opportunity to elect candidates of their choice.</a:t>
            </a:r>
            <a:endParaRPr lang="en-US" sz="2300" dirty="0" smtClean="0">
              <a:solidFill>
                <a:schemeClr val="bg1"/>
              </a:solidFill>
            </a:endParaRPr>
          </a:p>
          <a:p>
            <a:pPr>
              <a:buClrTx/>
              <a:buFont typeface="Wingdings" panose="05000000000000000000" pitchFamily="2" charset="2"/>
              <a:buChar char="v"/>
            </a:pPr>
            <a:r>
              <a:rPr lang="en-US" sz="2300" dirty="0" smtClean="0">
                <a:solidFill>
                  <a:schemeClr val="bg1"/>
                </a:solidFill>
              </a:rPr>
              <a:t>The U.S. Supreme Court found that the burden of proof lies </a:t>
            </a:r>
            <a:r>
              <a:rPr lang="en-US" sz="2300" dirty="0" smtClean="0">
                <a:solidFill>
                  <a:schemeClr val="bg1"/>
                </a:solidFill>
              </a:rPr>
              <a:t>with the challenger, not the state; and the lower court should not have enjoined the use of the 2013 maps, which were drawn by the court so there was no lingering discriminatory intent.  The Court held that the evidence by plaintiffs was “plainly insufficient” to prove that the 2013 Legislature acted in “bad faith’ when it enacted the districts.</a:t>
            </a:r>
          </a:p>
        </p:txBody>
      </p:sp>
      <p:pic>
        <p:nvPicPr>
          <p:cNvPr id="4" name="Picture 4" descr="C:\Users\cwerther\AppData\Local\Microsoft\Windows\INetCache\IE\8GF011RN\appealx3[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76200"/>
            <a:ext cx="1152525" cy="1152525"/>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C:\Users\cwerther\AppData\Local\Microsoft\Windows\INetCache\IE\UYWWN1Q4\TX50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0400" y="441960"/>
            <a:ext cx="1663351" cy="1573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9046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2060"/>
                </a:solidFill>
              </a:rPr>
              <a:t>State Procedures manual</a:t>
            </a:r>
          </a:p>
        </p:txBody>
      </p:sp>
      <p:sp>
        <p:nvSpPr>
          <p:cNvPr id="3" name="Content Placeholder 2"/>
          <p:cNvSpPr>
            <a:spLocks noGrp="1"/>
          </p:cNvSpPr>
          <p:nvPr>
            <p:ph idx="1"/>
          </p:nvPr>
        </p:nvSpPr>
        <p:spPr>
          <a:xfrm>
            <a:off x="685800" y="1143000"/>
            <a:ext cx="7696200" cy="4953000"/>
          </a:xfrm>
        </p:spPr>
        <p:txBody>
          <a:bodyPr>
            <a:noAutofit/>
          </a:bodyPr>
          <a:lstStyle/>
          <a:p>
            <a:pPr>
              <a:spcBef>
                <a:spcPts val="0"/>
              </a:spcBef>
              <a:buClrTx/>
              <a:buFont typeface="Wingdings" panose="05000000000000000000" pitchFamily="2" charset="2"/>
              <a:buChar char="v"/>
            </a:pPr>
            <a:r>
              <a:rPr lang="en-US" sz="2300" dirty="0">
                <a:solidFill>
                  <a:schemeClr val="bg1"/>
                </a:solidFill>
              </a:rPr>
              <a:t>The Arizona Secretary of State's Office drafted the State of Arizona Election Procedures Manual for the 2017-2018 election cycle.</a:t>
            </a:r>
          </a:p>
          <a:p>
            <a:pPr>
              <a:spcBef>
                <a:spcPts val="0"/>
              </a:spcBef>
              <a:buClrTx/>
              <a:buFont typeface="Wingdings" panose="05000000000000000000" pitchFamily="2" charset="2"/>
              <a:buChar char="v"/>
            </a:pPr>
            <a:r>
              <a:rPr lang="en-US" sz="2300" dirty="0">
                <a:solidFill>
                  <a:schemeClr val="bg1"/>
                </a:solidFill>
              </a:rPr>
              <a:t>The Manual was submitted to the Governor and Attorney General for approval on March 30, 2018. </a:t>
            </a:r>
          </a:p>
          <a:p>
            <a:pPr>
              <a:spcBef>
                <a:spcPts val="0"/>
              </a:spcBef>
              <a:buClrTx/>
              <a:buFont typeface="Wingdings" panose="05000000000000000000" pitchFamily="2" charset="2"/>
              <a:buChar char="v"/>
            </a:pPr>
            <a:r>
              <a:rPr lang="en-US" sz="2300" dirty="0">
                <a:solidFill>
                  <a:schemeClr val="bg1"/>
                </a:solidFill>
              </a:rPr>
              <a:t>Addition of new chapters:</a:t>
            </a:r>
          </a:p>
          <a:p>
            <a:pPr lvl="1">
              <a:spcBef>
                <a:spcPts val="0"/>
              </a:spcBef>
              <a:buClrTx/>
              <a:buFont typeface="Wingdings" panose="05000000000000000000" pitchFamily="2" charset="2"/>
              <a:buChar char="v"/>
            </a:pPr>
            <a:r>
              <a:rPr lang="en-US" sz="1900" dirty="0">
                <a:solidFill>
                  <a:schemeClr val="bg1"/>
                </a:solidFill>
              </a:rPr>
              <a:t>Campaign Finance;</a:t>
            </a:r>
          </a:p>
          <a:p>
            <a:pPr lvl="1">
              <a:spcBef>
                <a:spcPts val="0"/>
              </a:spcBef>
              <a:buClrTx/>
              <a:buFont typeface="Wingdings" panose="05000000000000000000" pitchFamily="2" charset="2"/>
              <a:buChar char="v"/>
            </a:pPr>
            <a:r>
              <a:rPr lang="en-US" sz="1900" dirty="0">
                <a:solidFill>
                  <a:schemeClr val="bg1"/>
                </a:solidFill>
              </a:rPr>
              <a:t>Holding Public Office</a:t>
            </a:r>
          </a:p>
          <a:p>
            <a:pPr lvl="2">
              <a:spcBef>
                <a:spcPts val="0"/>
              </a:spcBef>
              <a:buClrTx/>
              <a:buFont typeface="Wingdings" panose="05000000000000000000" pitchFamily="2" charset="2"/>
              <a:buChar char="v"/>
            </a:pPr>
            <a:r>
              <a:rPr lang="en-US" sz="1700" dirty="0">
                <a:solidFill>
                  <a:schemeClr val="bg1"/>
                </a:solidFill>
              </a:rPr>
              <a:t>Qualifications to Hold City or Town Office</a:t>
            </a:r>
          </a:p>
          <a:p>
            <a:pPr lvl="2">
              <a:spcBef>
                <a:spcPts val="0"/>
              </a:spcBef>
              <a:buClrTx/>
              <a:buFont typeface="Wingdings" panose="05000000000000000000" pitchFamily="2" charset="2"/>
              <a:buChar char="v"/>
            </a:pPr>
            <a:r>
              <a:rPr lang="en-US" sz="1700" dirty="0">
                <a:solidFill>
                  <a:schemeClr val="bg1"/>
                </a:solidFill>
              </a:rPr>
              <a:t>Running for Public Office – Federal, State and Local Elections;</a:t>
            </a:r>
          </a:p>
          <a:p>
            <a:pPr>
              <a:spcBef>
                <a:spcPts val="0"/>
              </a:spcBef>
              <a:buClrTx/>
              <a:buFont typeface="Wingdings" panose="05000000000000000000" pitchFamily="2" charset="2"/>
              <a:buChar char="v"/>
            </a:pPr>
            <a:endParaRPr lang="en-US" sz="1800" dirty="0">
              <a:solidFill>
                <a:schemeClr val="bg1"/>
              </a:solidFill>
            </a:endParaRPr>
          </a:p>
          <a:p>
            <a:pPr>
              <a:spcBef>
                <a:spcPts val="0"/>
              </a:spcBef>
              <a:buClrTx/>
              <a:buFont typeface="Wingdings" panose="05000000000000000000" pitchFamily="2" charset="2"/>
              <a:buChar char="v"/>
            </a:pPr>
            <a:endParaRPr lang="en-US" sz="1800" dirty="0">
              <a:solidFill>
                <a:srgbClr val="002060"/>
              </a:solidFill>
            </a:endParaRPr>
          </a:p>
          <a:p>
            <a:pPr marL="68580" indent="0">
              <a:spcBef>
                <a:spcPts val="0"/>
              </a:spcBef>
              <a:buClrTx/>
              <a:buNone/>
            </a:pPr>
            <a:r>
              <a:rPr lang="en-US" sz="1800" dirty="0">
                <a:solidFill>
                  <a:srgbClr val="002060"/>
                </a:solidFill>
                <a:hlinkClick r:id="rId3"/>
              </a:rPr>
              <a:t>https://azsos.gov/elections/arizona-election-laws-publications</a:t>
            </a:r>
            <a:endParaRPr lang="en-US" sz="1800" dirty="0">
              <a:solidFill>
                <a:srgbClr val="002060"/>
              </a:solidFill>
            </a:endParaRPr>
          </a:p>
          <a:p>
            <a:pPr>
              <a:spcBef>
                <a:spcPts val="0"/>
              </a:spcBef>
              <a:buClrTx/>
              <a:buFont typeface="Wingdings" panose="05000000000000000000" pitchFamily="2" charset="2"/>
              <a:buChar char="v"/>
            </a:pPr>
            <a:endParaRPr lang="en-US" sz="1800" dirty="0">
              <a:solidFill>
                <a:schemeClr val="bg1"/>
              </a:solidFill>
            </a:endParaRPr>
          </a:p>
        </p:txBody>
      </p:sp>
      <p:pic>
        <p:nvPicPr>
          <p:cNvPr id="20482" name="Picture 2" descr="C:\Users\cwerther\AppData\Local\Microsoft\Windows\INetCache\IE\4NDZ0LB0\resources_3d_human_with_directory_book[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00800" y="2629316"/>
            <a:ext cx="2362200" cy="1446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7750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2060"/>
                </a:solidFill>
              </a:rPr>
              <a:t>OTHER MATERIALS</a:t>
            </a:r>
          </a:p>
        </p:txBody>
      </p:sp>
      <p:sp>
        <p:nvSpPr>
          <p:cNvPr id="3" name="Content Placeholder 2"/>
          <p:cNvSpPr>
            <a:spLocks noGrp="1"/>
          </p:cNvSpPr>
          <p:nvPr>
            <p:ph idx="1"/>
          </p:nvPr>
        </p:nvSpPr>
        <p:spPr>
          <a:xfrm>
            <a:off x="685800" y="1143000"/>
            <a:ext cx="7696200" cy="4953000"/>
          </a:xfrm>
        </p:spPr>
        <p:txBody>
          <a:bodyPr>
            <a:noAutofit/>
          </a:bodyPr>
          <a:lstStyle/>
          <a:p>
            <a:pPr>
              <a:spcBef>
                <a:spcPts val="0"/>
              </a:spcBef>
              <a:buClrTx/>
              <a:buFont typeface="Wingdings" panose="05000000000000000000" pitchFamily="2" charset="2"/>
              <a:buChar char="v"/>
            </a:pPr>
            <a:r>
              <a:rPr lang="en-US" sz="2800" dirty="0">
                <a:solidFill>
                  <a:schemeClr val="bg1"/>
                </a:solidFill>
              </a:rPr>
              <a:t>State Publications</a:t>
            </a:r>
          </a:p>
          <a:p>
            <a:pPr lvl="1">
              <a:spcBef>
                <a:spcPts val="0"/>
              </a:spcBef>
              <a:buClrTx/>
              <a:buFont typeface="Wingdings" panose="05000000000000000000" pitchFamily="2" charset="2"/>
              <a:buChar char="v"/>
            </a:pPr>
            <a:r>
              <a:rPr lang="en-US" sz="2600" dirty="0">
                <a:solidFill>
                  <a:schemeClr val="bg1"/>
                </a:solidFill>
              </a:rPr>
              <a:t>Candidate Campaign Finance Handbook (June 2018)</a:t>
            </a:r>
          </a:p>
          <a:p>
            <a:pPr lvl="1">
              <a:spcBef>
                <a:spcPts val="0"/>
              </a:spcBef>
              <a:buClrTx/>
              <a:buFont typeface="Wingdings" panose="05000000000000000000" pitchFamily="2" charset="2"/>
              <a:buChar char="v"/>
            </a:pPr>
            <a:r>
              <a:rPr lang="en-US" sz="2600" dirty="0">
                <a:solidFill>
                  <a:schemeClr val="bg1"/>
                </a:solidFill>
              </a:rPr>
              <a:t>Financial Disclosure Statement Guide (May 2018)</a:t>
            </a:r>
          </a:p>
          <a:p>
            <a:pPr lvl="1">
              <a:spcBef>
                <a:spcPts val="0"/>
              </a:spcBef>
              <a:buClrTx/>
              <a:buFont typeface="Wingdings" panose="05000000000000000000" pitchFamily="2" charset="2"/>
              <a:buChar char="v"/>
            </a:pPr>
            <a:r>
              <a:rPr lang="en-US" sz="2600" dirty="0">
                <a:solidFill>
                  <a:schemeClr val="bg1"/>
                </a:solidFill>
              </a:rPr>
              <a:t>Initiative and Referendum Guide (May 2018)</a:t>
            </a:r>
          </a:p>
          <a:p>
            <a:pPr lvl="1">
              <a:spcBef>
                <a:spcPts val="0"/>
              </a:spcBef>
              <a:buClrTx/>
              <a:buFont typeface="Wingdings" panose="05000000000000000000" pitchFamily="2" charset="2"/>
              <a:buChar char="v"/>
            </a:pPr>
            <a:r>
              <a:rPr lang="en-US" sz="2600" dirty="0">
                <a:solidFill>
                  <a:schemeClr val="bg1"/>
                </a:solidFill>
              </a:rPr>
              <a:t>Recall Handbook (2013)</a:t>
            </a:r>
          </a:p>
          <a:p>
            <a:pPr>
              <a:spcBef>
                <a:spcPts val="0"/>
              </a:spcBef>
              <a:buClrTx/>
              <a:buFont typeface="Wingdings" panose="05000000000000000000" pitchFamily="2" charset="2"/>
              <a:buChar char="v"/>
            </a:pPr>
            <a:r>
              <a:rPr lang="en-US" sz="2800" dirty="0">
                <a:solidFill>
                  <a:schemeClr val="bg1"/>
                </a:solidFill>
              </a:rPr>
              <a:t>League Election Manual</a:t>
            </a:r>
          </a:p>
          <a:p>
            <a:pPr lvl="1">
              <a:spcBef>
                <a:spcPts val="0"/>
              </a:spcBef>
              <a:buClrTx/>
              <a:buFont typeface="Wingdings" panose="05000000000000000000" pitchFamily="2" charset="2"/>
              <a:buChar char="v"/>
            </a:pPr>
            <a:r>
              <a:rPr lang="en-US" sz="2600" dirty="0">
                <a:solidFill>
                  <a:schemeClr val="bg1"/>
                </a:solidFill>
              </a:rPr>
              <a:t>Current Version – November 2017</a:t>
            </a:r>
          </a:p>
          <a:p>
            <a:pPr lvl="1">
              <a:spcBef>
                <a:spcPts val="0"/>
              </a:spcBef>
              <a:buClrTx/>
              <a:buFont typeface="Wingdings" panose="05000000000000000000" pitchFamily="2" charset="2"/>
              <a:buChar char="v"/>
            </a:pPr>
            <a:r>
              <a:rPr lang="en-US" sz="2600" dirty="0">
                <a:solidFill>
                  <a:schemeClr val="bg1"/>
                </a:solidFill>
              </a:rPr>
              <a:t>Updated version expected Fall 2018</a:t>
            </a:r>
          </a:p>
          <a:p>
            <a:pPr>
              <a:spcBef>
                <a:spcPts val="0"/>
              </a:spcBef>
              <a:buClrTx/>
              <a:buFont typeface="Wingdings" panose="05000000000000000000" pitchFamily="2" charset="2"/>
              <a:buChar char="v"/>
            </a:pPr>
            <a:endParaRPr lang="en-US" sz="1800" dirty="0">
              <a:solidFill>
                <a:schemeClr val="bg1"/>
              </a:solidFill>
            </a:endParaRPr>
          </a:p>
          <a:p>
            <a:pPr>
              <a:spcBef>
                <a:spcPts val="0"/>
              </a:spcBef>
              <a:buClrTx/>
              <a:buFont typeface="Wingdings" panose="05000000000000000000" pitchFamily="2" charset="2"/>
              <a:buChar char="v"/>
            </a:pPr>
            <a:endParaRPr lang="en-US" sz="1800" dirty="0">
              <a:solidFill>
                <a:schemeClr val="bg1"/>
              </a:solidFill>
            </a:endParaRPr>
          </a:p>
          <a:p>
            <a:pPr>
              <a:spcBef>
                <a:spcPts val="0"/>
              </a:spcBef>
              <a:buClrTx/>
              <a:buFont typeface="Wingdings" panose="05000000000000000000" pitchFamily="2" charset="2"/>
              <a:buChar char="v"/>
            </a:pPr>
            <a:endParaRPr lang="en-US" sz="1800" dirty="0">
              <a:solidFill>
                <a:schemeClr val="bg1"/>
              </a:solidFill>
            </a:endParaRPr>
          </a:p>
          <a:p>
            <a:pPr>
              <a:spcBef>
                <a:spcPts val="0"/>
              </a:spcBef>
              <a:buClrTx/>
              <a:buFont typeface="Wingdings" panose="05000000000000000000" pitchFamily="2" charset="2"/>
              <a:buChar char="v"/>
            </a:pPr>
            <a:endParaRPr lang="en-US" sz="1800" dirty="0">
              <a:solidFill>
                <a:schemeClr val="bg1"/>
              </a:solidFill>
            </a:endParaRPr>
          </a:p>
        </p:txBody>
      </p:sp>
      <p:pic>
        <p:nvPicPr>
          <p:cNvPr id="21506" name="Picture 2" descr="C:\Users\cwerther\AppData\Local\Microsoft\Windows\INetCache\IE\UYWWN1Q4\Ccs_training_read[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3301073"/>
            <a:ext cx="1828800" cy="1901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695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8624" y="609600"/>
            <a:ext cx="7848600" cy="1143000"/>
          </a:xfrm>
        </p:spPr>
        <p:txBody>
          <a:bodyPr>
            <a:normAutofit/>
          </a:bodyPr>
          <a:lstStyle/>
          <a:p>
            <a:pPr algn="ctr"/>
            <a:r>
              <a:rPr lang="en-US" dirty="0">
                <a:solidFill>
                  <a:schemeClr val="bg1">
                    <a:lumMod val="65000"/>
                    <a:lumOff val="35000"/>
                  </a:schemeClr>
                </a:solidFill>
              </a:rPr>
              <a:t>Questions?</a:t>
            </a:r>
          </a:p>
        </p:txBody>
      </p:sp>
      <p:pic>
        <p:nvPicPr>
          <p:cNvPr id="22533" name="Picture 5" descr="C:\Users\cwerther\AppData\Local\Microsoft\Windows\INetCache\IE\RRH88STF\question_makrs_cutie_mark_by_rildraw-d4byewl[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0" y="1295400"/>
            <a:ext cx="4686249" cy="4642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89013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4401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010400" cy="1143000"/>
          </a:xfrm>
        </p:spPr>
        <p:txBody>
          <a:bodyPr>
            <a:normAutofit fontScale="90000"/>
          </a:bodyPr>
          <a:lstStyle/>
          <a:p>
            <a:r>
              <a:rPr lang="en-US" dirty="0">
                <a:solidFill>
                  <a:srgbClr val="002060"/>
                </a:solidFill>
                <a:latin typeface="Times New Roman" panose="02020603050405020304" pitchFamily="18" charset="0"/>
                <a:cs typeface="Times New Roman" panose="02020603050405020304" pitchFamily="18" charset="0"/>
              </a:rPr>
              <a:t>HB 2078 (Laws 2018, Ch. 77)</a:t>
            </a:r>
            <a:br>
              <a:rPr lang="en-US" dirty="0">
                <a:solidFill>
                  <a:srgbClr val="002060"/>
                </a:solidFill>
                <a:latin typeface="Times New Roman" panose="02020603050405020304" pitchFamily="18" charset="0"/>
                <a:cs typeface="Times New Roman" panose="02020603050405020304" pitchFamily="18" charset="0"/>
              </a:rPr>
            </a:br>
            <a:r>
              <a:rPr lang="en-US" sz="2000" dirty="0">
                <a:solidFill>
                  <a:srgbClr val="002060"/>
                </a:solidFill>
                <a:latin typeface="Times New Roman" panose="02020603050405020304" pitchFamily="18" charset="0"/>
                <a:cs typeface="Times New Roman" panose="02020603050405020304" pitchFamily="18" charset="0"/>
              </a:rPr>
              <a:t>political subdivisions; candidate committee (finchem)</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1219200"/>
            <a:ext cx="7772400" cy="4648200"/>
          </a:xfrm>
        </p:spPr>
        <p:txBody>
          <a:bodyPr>
            <a:normAutofit lnSpcReduction="10000"/>
          </a:bodyPr>
          <a:lstStyle/>
          <a:p>
            <a:pPr marL="68580" indent="0" algn="ctr">
              <a:buNone/>
            </a:pPr>
            <a:r>
              <a:rPr lang="en-US" sz="2300" dirty="0">
                <a:solidFill>
                  <a:srgbClr val="FF0000"/>
                </a:solidFill>
              </a:rPr>
              <a:t>ANSWERS TO FREQUENTLY ASKED QUESTIONS</a:t>
            </a:r>
          </a:p>
          <a:p>
            <a:pPr>
              <a:buClrTx/>
              <a:buFont typeface="Wingdings" panose="05000000000000000000" pitchFamily="2" charset="2"/>
              <a:buChar char="v"/>
            </a:pPr>
            <a:r>
              <a:rPr lang="en-US" sz="2300" dirty="0">
                <a:solidFill>
                  <a:schemeClr val="bg1"/>
                </a:solidFill>
              </a:rPr>
              <a:t>A candidate who receives/spends less than $500 can register, but is not required to register as a committee.  Once a candidate registers, the candidate must file campaign finance reports.</a:t>
            </a:r>
          </a:p>
          <a:p>
            <a:pPr>
              <a:buClrTx/>
              <a:buFont typeface="Wingdings" panose="05000000000000000000" pitchFamily="2" charset="2"/>
              <a:buChar char="v"/>
            </a:pPr>
            <a:r>
              <a:rPr lang="en-US" sz="2300" dirty="0">
                <a:solidFill>
                  <a:schemeClr val="bg1"/>
                </a:solidFill>
              </a:rPr>
              <a:t>A candidate who has currently reached the $500 threshold is NOT required to register until the effective date (August 3, 2018).  The candidate has ten days from the effective date to register.</a:t>
            </a:r>
          </a:p>
          <a:p>
            <a:pPr>
              <a:buClrTx/>
              <a:buFont typeface="Wingdings" panose="05000000000000000000" pitchFamily="2" charset="2"/>
              <a:buChar char="v"/>
            </a:pPr>
            <a:r>
              <a:rPr lang="en-US" sz="2300" dirty="0">
                <a:solidFill>
                  <a:schemeClr val="bg1"/>
                </a:solidFill>
              </a:rPr>
              <a:t>This legislation affects CANDIDATE COMMITTEES, NOT PACs.  The PAC threshold remains $1,100 and is subject to the biennial increase (it will increase to $1,200 on January 1, 2019).</a:t>
            </a:r>
          </a:p>
          <a:p>
            <a:pPr lvl="1">
              <a:buClrTx/>
              <a:buFont typeface="Wingdings" panose="05000000000000000000" pitchFamily="2" charset="2"/>
              <a:buChar char="v"/>
            </a:pPr>
            <a:endParaRPr lang="en-US" dirty="0">
              <a:solidFill>
                <a:schemeClr val="bg1"/>
              </a:solidFill>
            </a:endParaRPr>
          </a:p>
        </p:txBody>
      </p:sp>
    </p:spTree>
    <p:extLst>
      <p:ext uri="{BB962C8B-B14F-4D97-AF65-F5344CB8AC3E}">
        <p14:creationId xmlns:p14="http://schemas.microsoft.com/office/powerpoint/2010/main" val="38799405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010400" cy="1143000"/>
          </a:xfrm>
        </p:spPr>
        <p:txBody>
          <a:bodyPr>
            <a:normAutofit fontScale="90000"/>
          </a:bodyPr>
          <a:lstStyle/>
          <a:p>
            <a:r>
              <a:rPr lang="en-US" dirty="0">
                <a:solidFill>
                  <a:srgbClr val="002060"/>
                </a:solidFill>
                <a:latin typeface="Times New Roman" panose="02020603050405020304" pitchFamily="18" charset="0"/>
                <a:cs typeface="Times New Roman" panose="02020603050405020304" pitchFamily="18" charset="0"/>
              </a:rPr>
              <a:t>HB 2078 (Laws 2018, Ch. 77)</a:t>
            </a:r>
            <a:br>
              <a:rPr lang="en-US" dirty="0">
                <a:solidFill>
                  <a:srgbClr val="002060"/>
                </a:solidFill>
                <a:latin typeface="Times New Roman" panose="02020603050405020304" pitchFamily="18" charset="0"/>
                <a:cs typeface="Times New Roman" panose="02020603050405020304" pitchFamily="18" charset="0"/>
              </a:rPr>
            </a:br>
            <a:r>
              <a:rPr lang="en-US" sz="2000" dirty="0">
                <a:solidFill>
                  <a:srgbClr val="002060"/>
                </a:solidFill>
                <a:latin typeface="Times New Roman" panose="02020603050405020304" pitchFamily="18" charset="0"/>
                <a:cs typeface="Times New Roman" panose="02020603050405020304" pitchFamily="18" charset="0"/>
              </a:rPr>
              <a:t>political subdivisions; candidate committee (finchem)</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85800" y="1981200"/>
            <a:ext cx="7772400" cy="3733800"/>
          </a:xfrm>
        </p:spPr>
        <p:txBody>
          <a:bodyPr>
            <a:normAutofit fontScale="92500" lnSpcReduction="10000"/>
          </a:bodyPr>
          <a:lstStyle/>
          <a:p>
            <a:pPr marL="525780" indent="-457200">
              <a:buClrTx/>
              <a:buFont typeface="+mj-lt"/>
              <a:buAutoNum type="arabicPeriod"/>
            </a:pPr>
            <a:r>
              <a:rPr lang="en-US" dirty="0">
                <a:solidFill>
                  <a:schemeClr val="bg1"/>
                </a:solidFill>
              </a:rPr>
              <a:t>It’s August 5, 2018,  and a mayoral candidate has received $300 and spends $201.  Does she have to register as a committee?</a:t>
            </a:r>
          </a:p>
          <a:p>
            <a:pPr marL="525780" indent="-457200">
              <a:buClrTx/>
              <a:buFont typeface="+mj-lt"/>
              <a:buAutoNum type="arabicPeriod"/>
            </a:pPr>
            <a:endParaRPr lang="en-US" dirty="0">
              <a:solidFill>
                <a:schemeClr val="bg1"/>
              </a:solidFill>
            </a:endParaRPr>
          </a:p>
          <a:p>
            <a:pPr marL="525780" indent="-457200">
              <a:buClrTx/>
              <a:buFont typeface="+mj-lt"/>
              <a:buAutoNum type="arabicPeriod"/>
            </a:pPr>
            <a:r>
              <a:rPr lang="en-US" dirty="0">
                <a:solidFill>
                  <a:schemeClr val="bg1"/>
                </a:solidFill>
              </a:rPr>
              <a:t>If yes, when does she have to make her first report?</a:t>
            </a:r>
          </a:p>
          <a:p>
            <a:pPr marL="525780" indent="-457200">
              <a:buClrTx/>
              <a:buFont typeface="+mj-lt"/>
              <a:buAutoNum type="arabicPeriod"/>
            </a:pPr>
            <a:endParaRPr lang="en-US" dirty="0">
              <a:solidFill>
                <a:schemeClr val="bg1"/>
              </a:solidFill>
            </a:endParaRPr>
          </a:p>
          <a:p>
            <a:pPr marL="525780" indent="-457200">
              <a:buClrTx/>
              <a:buFont typeface="+mj-lt"/>
              <a:buAutoNum type="arabicPeriod"/>
            </a:pPr>
            <a:r>
              <a:rPr lang="en-US" dirty="0">
                <a:solidFill>
                  <a:schemeClr val="bg1"/>
                </a:solidFill>
              </a:rPr>
              <a:t>A town council candidate has raised $100 and spent $200.  Does he need to file a Threshold Exemption Statement?</a:t>
            </a:r>
          </a:p>
          <a:p>
            <a:pPr marL="525780" indent="-457200">
              <a:buClrTx/>
              <a:buFont typeface="+mj-lt"/>
              <a:buAutoNum type="arabicPeriod"/>
            </a:pPr>
            <a:endParaRPr lang="en-US" dirty="0">
              <a:solidFill>
                <a:schemeClr val="bg1"/>
              </a:solidFill>
            </a:endParaRPr>
          </a:p>
          <a:p>
            <a:pPr marL="525780" indent="-457200">
              <a:buClrTx/>
              <a:buFont typeface="+mj-lt"/>
              <a:buAutoNum type="arabicPeriod"/>
            </a:pPr>
            <a:r>
              <a:rPr lang="en-US" dirty="0">
                <a:solidFill>
                  <a:schemeClr val="bg1"/>
                </a:solidFill>
              </a:rPr>
              <a:t>Does he have to register as a candidate committee?</a:t>
            </a:r>
          </a:p>
          <a:p>
            <a:pPr marL="525780" indent="-457200">
              <a:buClrTx/>
              <a:buFont typeface="+mj-lt"/>
              <a:buAutoNum type="arabicPeriod"/>
            </a:pPr>
            <a:endParaRPr lang="en-US" dirty="0">
              <a:solidFill>
                <a:schemeClr val="bg1"/>
              </a:solidFill>
            </a:endParaRPr>
          </a:p>
          <a:p>
            <a:pPr marL="525780" indent="-457200">
              <a:buClrTx/>
              <a:buFont typeface="+mj-lt"/>
              <a:buAutoNum type="arabicPeriod"/>
            </a:pPr>
            <a:r>
              <a:rPr lang="en-US" dirty="0">
                <a:solidFill>
                  <a:schemeClr val="bg1"/>
                </a:solidFill>
              </a:rPr>
              <a:t>A PAC receives $400 and spends $200.  Is registration required?</a:t>
            </a:r>
          </a:p>
          <a:p>
            <a:pPr marL="68580" indent="0">
              <a:buClrTx/>
              <a:buNone/>
            </a:pPr>
            <a:endParaRPr lang="en-US" dirty="0">
              <a:solidFill>
                <a:schemeClr val="bg1"/>
              </a:solidFill>
            </a:endParaRPr>
          </a:p>
          <a:p>
            <a:pPr>
              <a:buClrTx/>
              <a:buFont typeface="Wingdings" panose="05000000000000000000" pitchFamily="2" charset="2"/>
              <a:buChar char="v"/>
            </a:pPr>
            <a:endParaRPr lang="en-US" dirty="0">
              <a:solidFill>
                <a:schemeClr val="bg1"/>
              </a:solidFill>
            </a:endParaRPr>
          </a:p>
        </p:txBody>
      </p:sp>
      <p:sp>
        <p:nvSpPr>
          <p:cNvPr id="4" name="TextBox 3"/>
          <p:cNvSpPr txBox="1"/>
          <p:nvPr/>
        </p:nvSpPr>
        <p:spPr>
          <a:xfrm>
            <a:off x="1295400" y="1240482"/>
            <a:ext cx="5867400" cy="461665"/>
          </a:xfrm>
          <a:prstGeom prst="rect">
            <a:avLst/>
          </a:prstGeom>
          <a:noFill/>
        </p:spPr>
        <p:txBody>
          <a:bodyPr wrap="square" rtlCol="0">
            <a:spAutoFit/>
          </a:bodyPr>
          <a:lstStyle/>
          <a:p>
            <a:pPr algn="ctr"/>
            <a:r>
              <a:rPr lang="en-US" sz="2400" b="1" dirty="0">
                <a:solidFill>
                  <a:srgbClr val="FF0000"/>
                </a:solidFill>
              </a:rPr>
              <a:t>HYPOTHETICALS</a:t>
            </a:r>
          </a:p>
        </p:txBody>
      </p:sp>
    </p:spTree>
    <p:extLst>
      <p:ext uri="{BB962C8B-B14F-4D97-AF65-F5344CB8AC3E}">
        <p14:creationId xmlns:p14="http://schemas.microsoft.com/office/powerpoint/2010/main" val="2564496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010400" cy="1143000"/>
          </a:xfrm>
        </p:spPr>
        <p:txBody>
          <a:bodyPr>
            <a:normAutofit fontScale="90000"/>
          </a:bodyPr>
          <a:lstStyle/>
          <a:p>
            <a:r>
              <a:rPr lang="en-US" dirty="0">
                <a:solidFill>
                  <a:srgbClr val="002060"/>
                </a:solidFill>
                <a:latin typeface="Times New Roman" panose="02020603050405020304" pitchFamily="18" charset="0"/>
                <a:cs typeface="Times New Roman" panose="02020603050405020304" pitchFamily="18" charset="0"/>
              </a:rPr>
              <a:t>HB 2078 (Laws 2018, Ch. 77)</a:t>
            </a:r>
            <a:br>
              <a:rPr lang="en-US" dirty="0">
                <a:solidFill>
                  <a:srgbClr val="002060"/>
                </a:solidFill>
                <a:latin typeface="Times New Roman" panose="02020603050405020304" pitchFamily="18" charset="0"/>
                <a:cs typeface="Times New Roman" panose="02020603050405020304" pitchFamily="18" charset="0"/>
              </a:rPr>
            </a:br>
            <a:r>
              <a:rPr lang="en-US" sz="2000" dirty="0">
                <a:solidFill>
                  <a:srgbClr val="002060"/>
                </a:solidFill>
                <a:latin typeface="Times New Roman" panose="02020603050405020304" pitchFamily="18" charset="0"/>
                <a:cs typeface="Times New Roman" panose="02020603050405020304" pitchFamily="18" charset="0"/>
              </a:rPr>
              <a:t>political subdivisions; candidate committee (finchem)</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2810945487"/>
              </p:ext>
            </p:extLst>
          </p:nvPr>
        </p:nvGraphicFramePr>
        <p:xfrm>
          <a:off x="609600" y="1417638"/>
          <a:ext cx="7772400" cy="4033520"/>
        </p:xfrm>
        <a:graphic>
          <a:graphicData uri="http://schemas.openxmlformats.org/drawingml/2006/table">
            <a:tbl>
              <a:tblPr firstRow="1" bandRow="1">
                <a:tableStyleId>{21E4AEA4-8DFA-4A89-87EB-49C32662AFE0}</a:tableStyleId>
              </a:tblPr>
              <a:tblGrid>
                <a:gridCol w="2590800">
                  <a:extLst>
                    <a:ext uri="{9D8B030D-6E8A-4147-A177-3AD203B41FA5}">
                      <a16:colId xmlns:a16="http://schemas.microsoft.com/office/drawing/2014/main" xmlns="" val="20000"/>
                    </a:ext>
                  </a:extLst>
                </a:gridCol>
                <a:gridCol w="2590800">
                  <a:extLst>
                    <a:ext uri="{9D8B030D-6E8A-4147-A177-3AD203B41FA5}">
                      <a16:colId xmlns:a16="http://schemas.microsoft.com/office/drawing/2014/main" xmlns="" val="20001"/>
                    </a:ext>
                  </a:extLst>
                </a:gridCol>
                <a:gridCol w="2590800">
                  <a:extLst>
                    <a:ext uri="{9D8B030D-6E8A-4147-A177-3AD203B41FA5}">
                      <a16:colId xmlns:a16="http://schemas.microsoft.com/office/drawing/2014/main" xmlns="" val="20002"/>
                    </a:ext>
                  </a:extLst>
                </a:gridCol>
              </a:tblGrid>
              <a:tr h="370840">
                <a:tc>
                  <a:txBody>
                    <a:bodyPr/>
                    <a:lstStyle/>
                    <a:p>
                      <a:pPr algn="ctr"/>
                      <a:endParaRPr lang="en-US" dirty="0"/>
                    </a:p>
                  </a:txBody>
                  <a:tcPr>
                    <a:solidFill>
                      <a:srgbClr val="002060"/>
                    </a:solidFill>
                  </a:tcPr>
                </a:tc>
                <a:tc>
                  <a:txBody>
                    <a:bodyPr/>
                    <a:lstStyle/>
                    <a:p>
                      <a:pPr algn="ctr"/>
                      <a:r>
                        <a:rPr lang="en-US" dirty="0"/>
                        <a:t>CITY/TOWN</a:t>
                      </a:r>
                    </a:p>
                  </a:txBody>
                  <a:tcPr>
                    <a:solidFill>
                      <a:srgbClr val="002060"/>
                    </a:solidFill>
                  </a:tcPr>
                </a:tc>
                <a:tc>
                  <a:txBody>
                    <a:bodyPr/>
                    <a:lstStyle/>
                    <a:p>
                      <a:pPr algn="ctr"/>
                      <a:r>
                        <a:rPr lang="en-US" dirty="0"/>
                        <a:t>STATE</a:t>
                      </a:r>
                    </a:p>
                  </a:txBody>
                  <a:tcPr>
                    <a:solidFill>
                      <a:srgbClr val="002060"/>
                    </a:solidFill>
                  </a:tcPr>
                </a:tc>
                <a:extLst>
                  <a:ext uri="{0D108BD9-81ED-4DB2-BD59-A6C34878D82A}">
                    <a16:rowId xmlns:a16="http://schemas.microsoft.com/office/drawing/2014/main" xmlns="" val="10000"/>
                  </a:ext>
                </a:extLst>
              </a:tr>
              <a:tr h="370840">
                <a:tc>
                  <a:txBody>
                    <a:bodyPr/>
                    <a:lstStyle/>
                    <a:p>
                      <a:pPr algn="ctr"/>
                      <a:r>
                        <a:rPr lang="en-US" dirty="0"/>
                        <a:t>THRESHOLD EXEMPTION STATEMENT</a:t>
                      </a:r>
                    </a:p>
                  </a:txBody>
                  <a:tcPr/>
                </a:tc>
                <a:tc>
                  <a:txBody>
                    <a:bodyPr/>
                    <a:lstStyle/>
                    <a:p>
                      <a:pPr algn="ctr"/>
                      <a:r>
                        <a:rPr lang="en-US" dirty="0"/>
                        <a:t>NONE</a:t>
                      </a:r>
                      <a:r>
                        <a:rPr lang="en-US" baseline="0" dirty="0"/>
                        <a:t> - REPEALED</a:t>
                      </a:r>
                      <a:endParaRPr lang="en-US" dirty="0"/>
                    </a:p>
                  </a:txBody>
                  <a:tcPr/>
                </a:tc>
                <a:tc>
                  <a:txBody>
                    <a:bodyPr/>
                    <a:lstStyle/>
                    <a:p>
                      <a:pPr algn="ctr"/>
                      <a:r>
                        <a:rPr lang="en-US" dirty="0"/>
                        <a:t>NONE</a:t>
                      </a:r>
                      <a:r>
                        <a:rPr lang="en-US" baseline="0" dirty="0"/>
                        <a:t> - </a:t>
                      </a:r>
                      <a:r>
                        <a:rPr lang="en-US" dirty="0"/>
                        <a:t>REPEALED</a:t>
                      </a:r>
                    </a:p>
                  </a:txBody>
                  <a:tcPr/>
                </a:tc>
                <a:extLst>
                  <a:ext uri="{0D108BD9-81ED-4DB2-BD59-A6C34878D82A}">
                    <a16:rowId xmlns:a16="http://schemas.microsoft.com/office/drawing/2014/main" xmlns="" val="10001"/>
                  </a:ext>
                </a:extLst>
              </a:tr>
              <a:tr h="370840">
                <a:tc>
                  <a:txBody>
                    <a:bodyPr/>
                    <a:lstStyle/>
                    <a:p>
                      <a:pPr algn="ctr"/>
                      <a:r>
                        <a:rPr lang="en-US" dirty="0"/>
                        <a:t>CANDIDATE</a:t>
                      </a:r>
                      <a:r>
                        <a:rPr lang="en-US" baseline="0" dirty="0"/>
                        <a:t> </a:t>
                      </a:r>
                      <a:r>
                        <a:rPr lang="en-US" dirty="0"/>
                        <a:t>COMMITTEE REGISTRATION</a:t>
                      </a:r>
                    </a:p>
                    <a:p>
                      <a:pPr algn="ctr"/>
                      <a:r>
                        <a:rPr lang="en-US" dirty="0"/>
                        <a:t>REQUIRED</a:t>
                      </a:r>
                    </a:p>
                  </a:txBody>
                  <a:tcPr/>
                </a:tc>
                <a:tc>
                  <a:txBody>
                    <a:bodyPr/>
                    <a:lstStyle/>
                    <a:p>
                      <a:pPr algn="ctr"/>
                      <a:r>
                        <a:rPr lang="en-US" b="1" dirty="0">
                          <a:solidFill>
                            <a:srgbClr val="FF0000"/>
                          </a:solidFill>
                        </a:rPr>
                        <a:t>AT $500</a:t>
                      </a:r>
                    </a:p>
                  </a:txBody>
                  <a:tcPr/>
                </a:tc>
                <a:tc>
                  <a:txBody>
                    <a:bodyPr/>
                    <a:lstStyle/>
                    <a:p>
                      <a:pPr algn="ctr"/>
                      <a:r>
                        <a:rPr lang="en-US" dirty="0"/>
                        <a:t>AT $1,100 </a:t>
                      </a:r>
                    </a:p>
                    <a:p>
                      <a:pPr algn="ctr"/>
                      <a:r>
                        <a:rPr lang="en-US" dirty="0"/>
                        <a:t>(2017-2018</a:t>
                      </a:r>
                      <a:r>
                        <a:rPr lang="en-US" baseline="0" dirty="0"/>
                        <a:t> </a:t>
                      </a:r>
                    </a:p>
                    <a:p>
                      <a:pPr algn="ctr"/>
                      <a:r>
                        <a:rPr lang="en-US" baseline="0" dirty="0"/>
                        <a:t>election cycle)</a:t>
                      </a:r>
                      <a:endParaRPr lang="en-US" dirty="0"/>
                    </a:p>
                  </a:txBody>
                  <a:tcPr/>
                </a:tc>
                <a:extLst>
                  <a:ext uri="{0D108BD9-81ED-4DB2-BD59-A6C34878D82A}">
                    <a16:rowId xmlns:a16="http://schemas.microsoft.com/office/drawing/2014/main" xmlns="" val="10002"/>
                  </a:ext>
                </a:extLst>
              </a:tr>
              <a:tr h="370840">
                <a:tc>
                  <a:txBody>
                    <a:bodyPr/>
                    <a:lstStyle/>
                    <a:p>
                      <a:pPr algn="ctr"/>
                      <a:r>
                        <a:rPr lang="en-US" dirty="0"/>
                        <a:t>POLITICAL</a:t>
                      </a:r>
                      <a:r>
                        <a:rPr lang="en-US" baseline="0" dirty="0"/>
                        <a:t> ACTION COMMITTEE REGISTRATION REQUIRED</a:t>
                      </a:r>
                      <a:endParaRPr lang="en-US" dirty="0"/>
                    </a:p>
                  </a:txBody>
                  <a:tcPr/>
                </a:tc>
                <a:tc>
                  <a:txBody>
                    <a:bodyPr/>
                    <a:lstStyle/>
                    <a:p>
                      <a:pPr algn="ctr"/>
                      <a:r>
                        <a:rPr lang="en-US" dirty="0"/>
                        <a:t>AT $1,100 </a:t>
                      </a:r>
                    </a:p>
                    <a:p>
                      <a:pPr algn="ctr"/>
                      <a:r>
                        <a:rPr lang="en-US" dirty="0"/>
                        <a:t>(2017-2018</a:t>
                      </a:r>
                      <a:r>
                        <a:rPr lang="en-US" baseline="0" dirty="0"/>
                        <a:t> </a:t>
                      </a:r>
                    </a:p>
                    <a:p>
                      <a:pPr algn="ctr"/>
                      <a:r>
                        <a:rPr lang="en-US" baseline="0" dirty="0"/>
                        <a:t>election cycle)</a:t>
                      </a:r>
                      <a:endParaRPr lang="en-US" dirty="0"/>
                    </a:p>
                  </a:txBody>
                  <a:tcPr/>
                </a:tc>
                <a:tc>
                  <a:txBody>
                    <a:bodyPr/>
                    <a:lstStyle/>
                    <a:p>
                      <a:pPr algn="ctr"/>
                      <a:r>
                        <a:rPr lang="en-US" dirty="0"/>
                        <a:t>AT $1,100 </a:t>
                      </a:r>
                    </a:p>
                    <a:p>
                      <a:pPr algn="ctr"/>
                      <a:r>
                        <a:rPr lang="en-US" dirty="0"/>
                        <a:t>(2017-2018</a:t>
                      </a:r>
                      <a:r>
                        <a:rPr lang="en-US" baseline="0" dirty="0"/>
                        <a:t> </a:t>
                      </a:r>
                    </a:p>
                    <a:p>
                      <a:pPr algn="ctr"/>
                      <a:r>
                        <a:rPr lang="en-US" baseline="0" dirty="0"/>
                        <a:t>election cycle)</a:t>
                      </a:r>
                      <a:endParaRPr lang="en-US" dirty="0"/>
                    </a:p>
                  </a:txBody>
                  <a:tcPr/>
                </a:tc>
                <a:extLst>
                  <a:ext uri="{0D108BD9-81ED-4DB2-BD59-A6C34878D82A}">
                    <a16:rowId xmlns:a16="http://schemas.microsoft.com/office/drawing/2014/main" xmlns="" val="10003"/>
                  </a:ext>
                </a:extLst>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5793689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467600" cy="1143000"/>
          </a:xfrm>
        </p:spPr>
        <p:txBody>
          <a:bodyPr>
            <a:normAutofit/>
          </a:bodyPr>
          <a:lstStyle/>
          <a:p>
            <a:r>
              <a:rPr lang="en-US" dirty="0">
                <a:solidFill>
                  <a:srgbClr val="002060"/>
                </a:solidFill>
                <a:latin typeface="Times New Roman" panose="02020603050405020304" pitchFamily="18" charset="0"/>
                <a:cs typeface="Times New Roman" panose="02020603050405020304" pitchFamily="18" charset="0"/>
              </a:rPr>
              <a:t>HB 2153 (Laws 2018, Ch. 134)</a:t>
            </a:r>
            <a:br>
              <a:rPr lang="en-US" dirty="0">
                <a:solidFill>
                  <a:srgbClr val="002060"/>
                </a:solidFill>
                <a:latin typeface="Times New Roman" panose="02020603050405020304" pitchFamily="18" charset="0"/>
                <a:cs typeface="Times New Roman" panose="02020603050405020304" pitchFamily="18" charset="0"/>
              </a:rPr>
            </a:br>
            <a:r>
              <a:rPr lang="en-US" sz="2000" dirty="0">
                <a:solidFill>
                  <a:srgbClr val="002060"/>
                </a:solidFill>
                <a:latin typeface="Times New Roman" panose="02020603050405020304" pitchFamily="18" charset="0"/>
                <a:cs typeface="Times New Roman" panose="02020603050405020304" pitchFamily="18" charset="0"/>
              </a:rPr>
              <a:t>campaign finance; nonprofits; disclosure (leach)</a:t>
            </a: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1371600"/>
            <a:ext cx="7772400" cy="4876800"/>
          </a:xfrm>
        </p:spPr>
        <p:txBody>
          <a:bodyPr>
            <a:normAutofit/>
          </a:bodyPr>
          <a:lstStyle/>
          <a:p>
            <a:pPr marL="68580" indent="0">
              <a:buClrTx/>
              <a:buNone/>
            </a:pPr>
            <a:r>
              <a:rPr lang="en-US" u="sng" dirty="0">
                <a:solidFill>
                  <a:schemeClr val="bg1"/>
                </a:solidFill>
              </a:rPr>
              <a:t>BACKGROUND</a:t>
            </a:r>
          </a:p>
          <a:p>
            <a:pPr marL="68580" indent="0">
              <a:buClrTx/>
              <a:buNone/>
            </a:pPr>
            <a:r>
              <a:rPr lang="en-US" dirty="0">
                <a:solidFill>
                  <a:schemeClr val="bg1"/>
                </a:solidFill>
              </a:rPr>
              <a:t>An “entity” means a corporation, limited liability company, labor organization, partnership, trust, association, organization, joint venture, cooperative, unincorporated organization or association or other organized group that consists of more than one individual.  A.R.S. § 16-901(22).</a:t>
            </a:r>
          </a:p>
          <a:p>
            <a:pPr marL="68580" indent="0">
              <a:buClrTx/>
              <a:buNone/>
            </a:pPr>
            <a:endParaRPr lang="en-US" sz="800" i="1" dirty="0">
              <a:solidFill>
                <a:schemeClr val="bg1"/>
              </a:solidFill>
            </a:endParaRPr>
          </a:p>
          <a:p>
            <a:pPr marL="68580" indent="0">
              <a:buClrTx/>
              <a:buNone/>
            </a:pPr>
            <a:r>
              <a:rPr lang="en-US" i="1" dirty="0">
                <a:solidFill>
                  <a:schemeClr val="bg1"/>
                </a:solidFill>
              </a:rPr>
              <a:t>Political Action Committee </a:t>
            </a:r>
            <a:r>
              <a:rPr lang="en-US" i="1" dirty="0" smtClean="0">
                <a:solidFill>
                  <a:schemeClr val="bg1"/>
                </a:solidFill>
              </a:rPr>
              <a:t>Requirements - </a:t>
            </a:r>
            <a:r>
              <a:rPr lang="en-US" i="1" dirty="0">
                <a:solidFill>
                  <a:schemeClr val="bg1"/>
                </a:solidFill>
              </a:rPr>
              <a:t>A.R.S. § </a:t>
            </a:r>
            <a:r>
              <a:rPr lang="en-US" i="1" dirty="0" smtClean="0">
                <a:solidFill>
                  <a:schemeClr val="bg1"/>
                </a:solidFill>
              </a:rPr>
              <a:t>16-905(B)</a:t>
            </a:r>
            <a:endParaRPr lang="en-US" i="1" dirty="0">
              <a:solidFill>
                <a:schemeClr val="bg1"/>
              </a:solidFill>
            </a:endParaRPr>
          </a:p>
          <a:p>
            <a:pPr marL="525780" indent="-457200">
              <a:buClrTx/>
              <a:buFont typeface="+mj-lt"/>
              <a:buAutoNum type="arabicPeriod"/>
            </a:pPr>
            <a:r>
              <a:rPr lang="en-US" dirty="0">
                <a:solidFill>
                  <a:schemeClr val="bg1"/>
                </a:solidFill>
              </a:rPr>
              <a:t>An entity has to register as a PAC if the entity is organized for the primary purpose of influencing the result of an election;  and </a:t>
            </a:r>
          </a:p>
          <a:p>
            <a:pPr marL="525780" indent="-457200">
              <a:buClrTx/>
              <a:buFont typeface="+mj-lt"/>
              <a:buAutoNum type="arabicPeriod"/>
            </a:pPr>
            <a:r>
              <a:rPr lang="en-US" dirty="0">
                <a:solidFill>
                  <a:schemeClr val="bg1"/>
                </a:solidFill>
              </a:rPr>
              <a:t>The entity knowingly receives contributions or makes expenditures, in any combination, of at least $1,100 in connection with any election during a calendar year.</a:t>
            </a:r>
          </a:p>
          <a:p>
            <a:pPr marL="525780" indent="-457200">
              <a:buClrTx/>
              <a:buAutoNum type="arabicPeriod"/>
            </a:pPr>
            <a:endParaRPr lang="en-US" dirty="0">
              <a:solidFill>
                <a:schemeClr val="bg1"/>
              </a:solidFill>
            </a:endParaRPr>
          </a:p>
          <a:p>
            <a:pPr marL="68580" indent="0">
              <a:buClrTx/>
              <a:buNone/>
            </a:pPr>
            <a:endParaRPr lang="en-US" dirty="0">
              <a:solidFill>
                <a:schemeClr val="bg1"/>
              </a:solidFill>
            </a:endParaRPr>
          </a:p>
          <a:p>
            <a:pPr marL="68580" indent="0">
              <a:buClrTx/>
              <a:buNone/>
            </a:pPr>
            <a:endParaRPr lang="en-US" dirty="0">
              <a:solidFill>
                <a:schemeClr val="bg1"/>
              </a:solidFill>
            </a:endParaRPr>
          </a:p>
          <a:p>
            <a:pPr marL="468630" lvl="1" indent="0">
              <a:buClrTx/>
              <a:buNone/>
            </a:pPr>
            <a:endParaRPr lang="en-US" dirty="0">
              <a:solidFill>
                <a:schemeClr val="bg1"/>
              </a:solidFill>
            </a:endParaRPr>
          </a:p>
        </p:txBody>
      </p:sp>
    </p:spTree>
    <p:extLst>
      <p:ext uri="{BB962C8B-B14F-4D97-AF65-F5344CB8AC3E}">
        <p14:creationId xmlns:p14="http://schemas.microsoft.com/office/powerpoint/2010/main" val="17651426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7467600" cy="1143000"/>
          </a:xfrm>
        </p:spPr>
        <p:txBody>
          <a:bodyPr>
            <a:normAutofit/>
          </a:bodyPr>
          <a:lstStyle/>
          <a:p>
            <a:r>
              <a:rPr lang="en-US" dirty="0">
                <a:solidFill>
                  <a:srgbClr val="002060"/>
                </a:solidFill>
                <a:latin typeface="Times New Roman" panose="02020603050405020304" pitchFamily="18" charset="0"/>
                <a:cs typeface="Times New Roman" panose="02020603050405020304" pitchFamily="18" charset="0"/>
              </a:rPr>
              <a:t>HB 2153 (Laws 2018, Ch. 134)</a:t>
            </a:r>
            <a:br>
              <a:rPr lang="en-US" dirty="0">
                <a:solidFill>
                  <a:srgbClr val="002060"/>
                </a:solidFill>
                <a:latin typeface="Times New Roman" panose="02020603050405020304" pitchFamily="18" charset="0"/>
                <a:cs typeface="Times New Roman" panose="02020603050405020304" pitchFamily="18" charset="0"/>
              </a:rPr>
            </a:br>
            <a:r>
              <a:rPr lang="en-US" sz="2000" dirty="0">
                <a:solidFill>
                  <a:srgbClr val="002060"/>
                </a:solidFill>
                <a:latin typeface="Times New Roman" panose="02020603050405020304" pitchFamily="18" charset="0"/>
                <a:cs typeface="Times New Roman" panose="02020603050405020304" pitchFamily="18" charset="0"/>
              </a:rPr>
              <a:t>campaign finance; nonprofits; disclosure (leach)</a:t>
            </a:r>
            <a:endParaRPr lang="en-US" sz="2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09600" y="1371600"/>
            <a:ext cx="7772400" cy="5181600"/>
          </a:xfrm>
        </p:spPr>
        <p:txBody>
          <a:bodyPr>
            <a:normAutofit/>
          </a:bodyPr>
          <a:lstStyle/>
          <a:p>
            <a:pPr marL="68580" indent="0">
              <a:buClrTx/>
              <a:buNone/>
            </a:pPr>
            <a:r>
              <a:rPr lang="en-US" u="sng" dirty="0">
                <a:solidFill>
                  <a:schemeClr val="bg1"/>
                </a:solidFill>
              </a:rPr>
              <a:t>PROVISIONS</a:t>
            </a:r>
            <a:r>
              <a:rPr lang="en-US" dirty="0">
                <a:solidFill>
                  <a:schemeClr val="bg1"/>
                </a:solidFill>
              </a:rPr>
              <a:t> (</a:t>
            </a:r>
            <a:r>
              <a:rPr lang="en-US" i="1" dirty="0">
                <a:solidFill>
                  <a:schemeClr val="bg1"/>
                </a:solidFill>
              </a:rPr>
              <a:t>A.R.S. §§ 16-901, 16-905)</a:t>
            </a:r>
            <a:endParaRPr lang="en-US" u="sng" dirty="0">
              <a:solidFill>
                <a:schemeClr val="bg1"/>
              </a:solidFill>
            </a:endParaRPr>
          </a:p>
          <a:p>
            <a:pPr>
              <a:buClrTx/>
              <a:buFont typeface="Wingdings" panose="05000000000000000000" pitchFamily="2" charset="2"/>
              <a:buChar char="v"/>
            </a:pPr>
            <a:r>
              <a:rPr lang="en-US" dirty="0">
                <a:solidFill>
                  <a:schemeClr val="bg1"/>
                </a:solidFill>
              </a:rPr>
              <a:t>An entity’s registration or standing with the Arizona Corporation Commission is no longer a factor when considering whether the entity has to register as a PAC.</a:t>
            </a:r>
          </a:p>
          <a:p>
            <a:pPr>
              <a:buClrTx/>
              <a:buFont typeface="Wingdings" panose="05000000000000000000" pitchFamily="2" charset="2"/>
              <a:buChar char="v"/>
            </a:pPr>
            <a:r>
              <a:rPr lang="en-US" dirty="0">
                <a:solidFill>
                  <a:schemeClr val="bg1"/>
                </a:solidFill>
              </a:rPr>
              <a:t>The city or town clerk or attorney now has three factors (instead of five factors) to consider when making a rebuttable presumption that an entity is organized for the primary purpose of influencing the result of an election if the entity meets ANY of the following:</a:t>
            </a:r>
          </a:p>
          <a:p>
            <a:pPr marL="925830" lvl="1" indent="-457200">
              <a:buClrTx/>
              <a:buAutoNum type="arabicPeriod"/>
            </a:pPr>
            <a:r>
              <a:rPr lang="en-US" dirty="0">
                <a:solidFill>
                  <a:schemeClr val="bg1"/>
                </a:solidFill>
              </a:rPr>
              <a:t>Claims exempt status but fails to file a form 1023 or 1024 (this does not apply to a religious organization); </a:t>
            </a:r>
          </a:p>
          <a:p>
            <a:pPr marL="925830" lvl="1" indent="-457200">
              <a:buClrTx/>
              <a:buAutoNum type="arabicPeriod"/>
            </a:pPr>
            <a:r>
              <a:rPr lang="en-US" dirty="0">
                <a:solidFill>
                  <a:schemeClr val="bg1"/>
                </a:solidFill>
              </a:rPr>
              <a:t>Made a contribution or expenditure and at that time had its tax exempt status revoked by the IRS; or </a:t>
            </a:r>
          </a:p>
          <a:p>
            <a:pPr marL="925830" lvl="1" indent="-457200">
              <a:buClrTx/>
              <a:buAutoNum type="arabicPeriod"/>
            </a:pPr>
            <a:r>
              <a:rPr lang="en-US" dirty="0">
                <a:solidFill>
                  <a:schemeClr val="bg1"/>
                </a:solidFill>
              </a:rPr>
              <a:t>Made a contribution or expenditure and at that time failed to file a form 990 with the IRS.</a:t>
            </a:r>
            <a:endParaRPr lang="en-US" sz="200" dirty="0">
              <a:solidFill>
                <a:schemeClr val="bg1"/>
              </a:solidFill>
            </a:endParaRPr>
          </a:p>
          <a:p>
            <a:pPr marL="468630" lvl="1" indent="0">
              <a:buClrTx/>
              <a:buNone/>
            </a:pPr>
            <a:endParaRPr lang="en-US" dirty="0">
              <a:solidFill>
                <a:schemeClr val="bg1"/>
              </a:solidFill>
            </a:endParaRPr>
          </a:p>
        </p:txBody>
      </p:sp>
    </p:spTree>
    <p:extLst>
      <p:ext uri="{BB962C8B-B14F-4D97-AF65-F5344CB8AC3E}">
        <p14:creationId xmlns:p14="http://schemas.microsoft.com/office/powerpoint/2010/main" val="2735206835"/>
      </p:ext>
    </p:extLst>
  </p:cSld>
  <p:clrMapOvr>
    <a:masterClrMapping/>
  </p:clrMapOvr>
  <p:timing>
    <p:tnLst>
      <p:par>
        <p:cTn id="1" dur="indefinite" restart="never" nodeType="tmRoot"/>
      </p:par>
    </p:tnLst>
  </p:timing>
</p:sld>
</file>

<file path=ppt/theme/theme1.xml><?xml version="1.0" encoding="utf-8"?>
<a:theme xmlns:a="http://schemas.openxmlformats.org/drawingml/2006/main" name="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12773</TotalTime>
  <Words>4962</Words>
  <Application>Microsoft Office PowerPoint</Application>
  <PresentationFormat>On-screen Show (4:3)</PresentationFormat>
  <Paragraphs>457</Paragraphs>
  <Slides>48</Slides>
  <Notes>48</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Urban Pop</vt:lpstr>
      <vt:lpstr>PowerPoint Presentation</vt:lpstr>
      <vt:lpstr>2018 Legislation &amp; Case Law Update</vt:lpstr>
      <vt:lpstr>HB 2078 (Laws 2018, Ch. 77) political subdivisions; candidate committee (finchem) </vt:lpstr>
      <vt:lpstr>HB 2078 (Laws 2018, Ch. 77) political subdivisions; candidate committee (finchem) </vt:lpstr>
      <vt:lpstr>HB 2078 (Laws 2018, Ch. 77) political subdivisions; candidate committee (finchem) </vt:lpstr>
      <vt:lpstr>HB 2078 (Laws 2018, Ch. 77) political subdivisions; candidate committee (finchem) </vt:lpstr>
      <vt:lpstr>HB 2078 (Laws 2018, Ch. 77) political subdivisions; candidate committee (finchem) </vt:lpstr>
      <vt:lpstr>HB 2153 (Laws 2018, Ch. 134) campaign finance; nonprofits; disclosure (leach)</vt:lpstr>
      <vt:lpstr>HB 2153 (Laws 2018, Ch. 134) campaign finance; nonprofits; disclosure (leach)</vt:lpstr>
      <vt:lpstr>HB 2153 (Laws 2018, Ch. 134) campaign finance; nonprofits; disclosure (leach)</vt:lpstr>
      <vt:lpstr>HB 2153 (Laws 2018, Ch. 134) campaign finance; nonprofits; disclosure (leach)</vt:lpstr>
      <vt:lpstr>HB 2153 (Laws 2018, Ch. 134) campaign finance; nonprofits; disclosure (leach)</vt:lpstr>
      <vt:lpstr>HB 2153 (Laws 2018, Ch. 134) campaign finance; nonprofits; disclosure (leach)</vt:lpstr>
      <vt:lpstr>HB 2153 (Laws 2018, Ch. 134) campaign finance; nonprofits; disclosure (leach)</vt:lpstr>
      <vt:lpstr>HB 2173 (Laws 2018, Ch. 154) notice of participation; jurisdictional elections (coleman) </vt:lpstr>
      <vt:lpstr>HB 2173 (Laws 2018, Ch. 154) notice of participation; jurisdictional elections (coleman) </vt:lpstr>
      <vt:lpstr>HB 2604 (Laws 2018, Ch. 247) consolidated elections; voter turnout (mesnard) </vt:lpstr>
      <vt:lpstr>HB 2604 (Laws 2018, Ch. 247) consolidated elections; voter turnout (mesnard) </vt:lpstr>
      <vt:lpstr>HB 2604 (Laws 2018, Ch. 247) consolidated elections; voter turnout (mesnard) </vt:lpstr>
      <vt:lpstr>HB 2604 (Laws 2018, Ch. 247) consolidated elections; voter turnout (mesnard) </vt:lpstr>
      <vt:lpstr>HB 2604 (Laws 2018, Ch. 247) consolidated elections; voter turnout (mesnard) </vt:lpstr>
      <vt:lpstr>HB 2604 (Laws 2018, Ch. 247) consolidated elections; voter turnout (mesnard) </vt:lpstr>
      <vt:lpstr>HB 2604 (Laws 2018, Ch. 247) consolidated elections; voter turnout (mesnard) </vt:lpstr>
      <vt:lpstr>SB1249 (Laws 2018, Ch. 56) campaign finance violations; appeals (Burges) </vt:lpstr>
      <vt:lpstr>SB1437 (Laws 2018, Ch. 261) elections; equipment; amendments (Burges) </vt:lpstr>
      <vt:lpstr>SB1437 (Laws 2018, Ch. 261) elections; equipment; amendments (Burges) </vt:lpstr>
      <vt:lpstr>StateWIDE REFERENDUM EFFORTS</vt:lpstr>
      <vt:lpstr>StateWIDE REFERENDUM EFFORTS</vt:lpstr>
      <vt:lpstr>CASE LAW UPDATE</vt:lpstr>
      <vt:lpstr>CASE LAW UPDATE</vt:lpstr>
      <vt:lpstr>CASE LAW UPDATE</vt:lpstr>
      <vt:lpstr>CASE LAW UPDATE</vt:lpstr>
      <vt:lpstr>CASE LAW UPDATE</vt:lpstr>
      <vt:lpstr>CASE LAW UPDATE</vt:lpstr>
      <vt:lpstr>CASE LAW UPDATE</vt:lpstr>
      <vt:lpstr>CASE LAW UPDATE</vt:lpstr>
      <vt:lpstr>CASE LAW UPDATE</vt:lpstr>
      <vt:lpstr>CASE LAW UPDATE</vt:lpstr>
      <vt:lpstr>CASE LAW UPDATE</vt:lpstr>
      <vt:lpstr>CASE LAW UPDATE</vt:lpstr>
      <vt:lpstr>CASE LAW UPDATE</vt:lpstr>
      <vt:lpstr>CASE LAW UPDATE</vt:lpstr>
      <vt:lpstr>CASE LAW UPDATE</vt:lpstr>
      <vt:lpstr>CASE LAW UPDATE</vt:lpstr>
      <vt:lpstr>State Procedures manual</vt:lpstr>
      <vt:lpstr>OTHER MATERIALS</vt:lpstr>
      <vt:lpstr>Questions?</vt:lpstr>
      <vt:lpstr>PowerPoint Presentation</vt:lpstr>
    </vt:vector>
  </TitlesOfParts>
  <Company>LACT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 Utter</dc:creator>
  <cp:lastModifiedBy>Christina Werther</cp:lastModifiedBy>
  <cp:revision>654</cp:revision>
  <cp:lastPrinted>2018-06-25T18:31:49Z</cp:lastPrinted>
  <dcterms:created xsi:type="dcterms:W3CDTF">2012-05-15T18:52:51Z</dcterms:created>
  <dcterms:modified xsi:type="dcterms:W3CDTF">2018-06-25T19:30:10Z</dcterms:modified>
</cp:coreProperties>
</file>