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8" r:id="rId2"/>
    <p:sldId id="261" r:id="rId3"/>
    <p:sldId id="286" r:id="rId4"/>
    <p:sldId id="288" r:id="rId5"/>
    <p:sldId id="287" r:id="rId6"/>
    <p:sldId id="262" r:id="rId7"/>
    <p:sldId id="304" r:id="rId8"/>
    <p:sldId id="292" r:id="rId9"/>
    <p:sldId id="290" r:id="rId10"/>
    <p:sldId id="291" r:id="rId11"/>
    <p:sldId id="293" r:id="rId12"/>
    <p:sldId id="294" r:id="rId13"/>
    <p:sldId id="295" r:id="rId14"/>
    <p:sldId id="296" r:id="rId15"/>
    <p:sldId id="289" r:id="rId16"/>
    <p:sldId id="298" r:id="rId17"/>
    <p:sldId id="297" r:id="rId18"/>
    <p:sldId id="266" r:id="rId19"/>
    <p:sldId id="267" r:id="rId20"/>
    <p:sldId id="268" r:id="rId21"/>
    <p:sldId id="269" r:id="rId22"/>
    <p:sldId id="299" r:id="rId23"/>
    <p:sldId id="270" r:id="rId24"/>
    <p:sldId id="271" r:id="rId25"/>
    <p:sldId id="280" r:id="rId26"/>
    <p:sldId id="282" r:id="rId27"/>
    <p:sldId id="300" r:id="rId28"/>
    <p:sldId id="301" r:id="rId29"/>
    <p:sldId id="283" r:id="rId30"/>
    <p:sldId id="302" r:id="rId31"/>
    <p:sldId id="303" r:id="rId32"/>
    <p:sldId id="285" r:id="rId33"/>
    <p:sldId id="315" r:id="rId34"/>
    <p:sldId id="305" r:id="rId35"/>
    <p:sldId id="309" r:id="rId36"/>
    <p:sldId id="306" r:id="rId37"/>
    <p:sldId id="307" r:id="rId38"/>
    <p:sldId id="312" r:id="rId39"/>
    <p:sldId id="308" r:id="rId40"/>
    <p:sldId id="310" r:id="rId41"/>
    <p:sldId id="311" r:id="rId42"/>
    <p:sldId id="313" r:id="rId43"/>
    <p:sldId id="314" r:id="rId44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652" autoAdjust="0"/>
  </p:normalViewPr>
  <p:slideViewPr>
    <p:cSldViewPr snapToGrid="0">
      <p:cViewPr varScale="1">
        <p:scale>
          <a:sx n="77" d="100"/>
          <a:sy n="77" d="100"/>
        </p:scale>
        <p:origin x="132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notesViewPr>
    <p:cSldViewPr snapToGrid="0">
      <p:cViewPr varScale="1">
        <p:scale>
          <a:sx n="73" d="100"/>
          <a:sy n="73" d="100"/>
        </p:scale>
        <p:origin x="26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5889F-804F-4563-A0EB-E889B33E87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8A09D-424E-4434-85FC-C0A24AFD1F2E}">
      <dgm:prSet phldrT="[Text]"/>
      <dgm:spPr/>
      <dgm:t>
        <a:bodyPr/>
        <a:lstStyle/>
        <a:p>
          <a:r>
            <a:rPr lang="en-US" altLang="en-US" dirty="0"/>
            <a:t>Activity</a:t>
          </a:r>
          <a:endParaRPr lang="en-US" dirty="0"/>
        </a:p>
      </dgm:t>
    </dgm:pt>
    <dgm:pt modelId="{A624B921-FD84-46D1-8FDA-C2733C269C48}" type="parTrans" cxnId="{7107C92A-CF86-4618-B08E-06333B4D9104}">
      <dgm:prSet/>
      <dgm:spPr/>
      <dgm:t>
        <a:bodyPr/>
        <a:lstStyle/>
        <a:p>
          <a:endParaRPr lang="en-US"/>
        </a:p>
      </dgm:t>
    </dgm:pt>
    <dgm:pt modelId="{1DD779B2-DF18-4156-BC52-DC0064AEF846}" type="sibTrans" cxnId="{7107C92A-CF86-4618-B08E-06333B4D9104}">
      <dgm:prSet/>
      <dgm:spPr/>
      <dgm:t>
        <a:bodyPr/>
        <a:lstStyle/>
        <a:p>
          <a:endParaRPr lang="en-US"/>
        </a:p>
      </dgm:t>
    </dgm:pt>
    <dgm:pt modelId="{549CD202-33B5-408D-8530-B14864C5D5F7}">
      <dgm:prSet phldrT="[Text]"/>
      <dgm:spPr/>
      <dgm:t>
        <a:bodyPr/>
        <a:lstStyle/>
        <a:p>
          <a:r>
            <a:rPr lang="en-US" altLang="en-US" dirty="0"/>
            <a:t>Vehicle Costs</a:t>
          </a:r>
          <a:endParaRPr lang="en-US" dirty="0"/>
        </a:p>
      </dgm:t>
    </dgm:pt>
    <dgm:pt modelId="{EF17249D-BE7E-44CF-9E01-EC3A5F24A04A}" type="parTrans" cxnId="{F7CCD5E1-100F-484F-898F-A3CD0DA4E50D}">
      <dgm:prSet/>
      <dgm:spPr/>
      <dgm:t>
        <a:bodyPr/>
        <a:lstStyle/>
        <a:p>
          <a:endParaRPr lang="en-US"/>
        </a:p>
      </dgm:t>
    </dgm:pt>
    <dgm:pt modelId="{7EC7BD24-57E6-40C4-8A3B-9A0DC3F121DB}" type="sibTrans" cxnId="{F7CCD5E1-100F-484F-898F-A3CD0DA4E50D}">
      <dgm:prSet/>
      <dgm:spPr/>
      <dgm:t>
        <a:bodyPr/>
        <a:lstStyle/>
        <a:p>
          <a:endParaRPr lang="en-US"/>
        </a:p>
      </dgm:t>
    </dgm:pt>
    <dgm:pt modelId="{BDEA02A7-F986-4451-87E4-4F0372A9218F}">
      <dgm:prSet/>
      <dgm:spPr/>
      <dgm:t>
        <a:bodyPr/>
        <a:lstStyle/>
        <a:p>
          <a:r>
            <a:rPr lang="en-US" altLang="en-US" dirty="0"/>
            <a:t>Miles</a:t>
          </a:r>
        </a:p>
      </dgm:t>
    </dgm:pt>
    <dgm:pt modelId="{CAA2159A-A8E6-4FB7-8BB5-E78CEBEF09B9}" type="parTrans" cxnId="{E53F646E-9292-4489-B0E0-3454DD4CC1B8}">
      <dgm:prSet/>
      <dgm:spPr/>
      <dgm:t>
        <a:bodyPr/>
        <a:lstStyle/>
        <a:p>
          <a:endParaRPr lang="en-US"/>
        </a:p>
      </dgm:t>
    </dgm:pt>
    <dgm:pt modelId="{43241073-2B18-4A5A-8790-C51905E22AB4}" type="sibTrans" cxnId="{E53F646E-9292-4489-B0E0-3454DD4CC1B8}">
      <dgm:prSet/>
      <dgm:spPr/>
      <dgm:t>
        <a:bodyPr/>
        <a:lstStyle/>
        <a:p>
          <a:endParaRPr lang="en-US"/>
        </a:p>
      </dgm:t>
    </dgm:pt>
    <dgm:pt modelId="{D2246C2A-6D6B-4EE1-A122-28ADE7F3ED8C}">
      <dgm:prSet/>
      <dgm:spPr/>
      <dgm:t>
        <a:bodyPr/>
        <a:lstStyle/>
        <a:p>
          <a:r>
            <a:rPr lang="en-US" altLang="en-US" dirty="0"/>
            <a:t>Downtime: Department</a:t>
          </a:r>
        </a:p>
      </dgm:t>
    </dgm:pt>
    <dgm:pt modelId="{7919D6CB-8313-490C-8219-B91BA734C615}" type="parTrans" cxnId="{17A84B2B-AD50-4773-8E83-ED2A5A4243A4}">
      <dgm:prSet/>
      <dgm:spPr/>
      <dgm:t>
        <a:bodyPr/>
        <a:lstStyle/>
        <a:p>
          <a:endParaRPr lang="en-US"/>
        </a:p>
      </dgm:t>
    </dgm:pt>
    <dgm:pt modelId="{A68B7C65-96BF-431B-AE50-E130D25C7800}" type="sibTrans" cxnId="{17A84B2B-AD50-4773-8E83-ED2A5A4243A4}">
      <dgm:prSet/>
      <dgm:spPr/>
      <dgm:t>
        <a:bodyPr/>
        <a:lstStyle/>
        <a:p>
          <a:endParaRPr lang="en-US"/>
        </a:p>
      </dgm:t>
    </dgm:pt>
    <dgm:pt modelId="{3BBFBE4D-41A2-4797-949F-89C6E24F36E8}">
      <dgm:prSet/>
      <dgm:spPr/>
      <dgm:t>
        <a:bodyPr/>
        <a:lstStyle/>
        <a:p>
          <a:r>
            <a:rPr lang="en-US" altLang="en-US" dirty="0"/>
            <a:t>Work Order</a:t>
          </a:r>
        </a:p>
      </dgm:t>
    </dgm:pt>
    <dgm:pt modelId="{81C77249-8A98-4383-82B7-ABAE6C37C130}" type="parTrans" cxnId="{428D98A8-A004-470C-B93E-CB5140A1A33D}">
      <dgm:prSet/>
      <dgm:spPr/>
      <dgm:t>
        <a:bodyPr/>
        <a:lstStyle/>
        <a:p>
          <a:endParaRPr lang="en-US"/>
        </a:p>
      </dgm:t>
    </dgm:pt>
    <dgm:pt modelId="{A3D2A2BF-FAFB-49C9-87FE-F91923C86F6F}" type="sibTrans" cxnId="{428D98A8-A004-470C-B93E-CB5140A1A33D}">
      <dgm:prSet/>
      <dgm:spPr/>
      <dgm:t>
        <a:bodyPr/>
        <a:lstStyle/>
        <a:p>
          <a:endParaRPr lang="en-US"/>
        </a:p>
      </dgm:t>
    </dgm:pt>
    <dgm:pt modelId="{BF995274-8230-4806-88D4-46D9A543EE09}">
      <dgm:prSet/>
      <dgm:spPr/>
      <dgm:t>
        <a:bodyPr/>
        <a:lstStyle/>
        <a:p>
          <a:r>
            <a:rPr lang="en-US" altLang="en-US" dirty="0"/>
            <a:t>Gross DT Hours</a:t>
          </a:r>
        </a:p>
      </dgm:t>
    </dgm:pt>
    <dgm:pt modelId="{B01B1C6B-306B-479A-9207-CF6968F32C52}" type="parTrans" cxnId="{03056E62-F4BB-4A46-9D80-57FCDBF7BCB0}">
      <dgm:prSet/>
      <dgm:spPr/>
      <dgm:t>
        <a:bodyPr/>
        <a:lstStyle/>
        <a:p>
          <a:endParaRPr lang="en-US"/>
        </a:p>
      </dgm:t>
    </dgm:pt>
    <dgm:pt modelId="{F4675A00-639B-4F54-81CD-7D966F555D20}" type="sibTrans" cxnId="{03056E62-F4BB-4A46-9D80-57FCDBF7BCB0}">
      <dgm:prSet/>
      <dgm:spPr/>
      <dgm:t>
        <a:bodyPr/>
        <a:lstStyle/>
        <a:p>
          <a:endParaRPr lang="en-US"/>
        </a:p>
      </dgm:t>
    </dgm:pt>
    <dgm:pt modelId="{68BBA953-92B3-415F-9D47-099781957E50}">
      <dgm:prSet/>
      <dgm:spPr/>
      <dgm:t>
        <a:bodyPr/>
        <a:lstStyle/>
        <a:p>
          <a:r>
            <a:rPr lang="en-US" altLang="en-US" dirty="0"/>
            <a:t>Age</a:t>
          </a:r>
        </a:p>
      </dgm:t>
    </dgm:pt>
    <dgm:pt modelId="{5CEBC1BE-EBC1-4D0D-97AB-BE1AAECD406E}" type="parTrans" cxnId="{AF6B71CA-8824-43FA-8B1D-3EF815F5C67F}">
      <dgm:prSet/>
      <dgm:spPr/>
      <dgm:t>
        <a:bodyPr/>
        <a:lstStyle/>
        <a:p>
          <a:endParaRPr lang="en-US"/>
        </a:p>
      </dgm:t>
    </dgm:pt>
    <dgm:pt modelId="{E8AC4EDE-3243-46E3-A1AE-24339DA9ACD5}" type="sibTrans" cxnId="{AF6B71CA-8824-43FA-8B1D-3EF815F5C67F}">
      <dgm:prSet/>
      <dgm:spPr/>
      <dgm:t>
        <a:bodyPr/>
        <a:lstStyle/>
        <a:p>
          <a:endParaRPr lang="en-US"/>
        </a:p>
      </dgm:t>
    </dgm:pt>
    <dgm:pt modelId="{0567C54F-589D-432F-8AA9-9DC0BC31E9BE}">
      <dgm:prSet/>
      <dgm:spPr/>
      <dgm:t>
        <a:bodyPr/>
        <a:lstStyle/>
        <a:p>
          <a:r>
            <a:rPr lang="en-US" altLang="en-US" dirty="0"/>
            <a:t>Direct Shop Labor Hours</a:t>
          </a:r>
        </a:p>
      </dgm:t>
    </dgm:pt>
    <dgm:pt modelId="{C0BD3331-A1FE-4D49-9947-32BF9A2F8DFA}" type="parTrans" cxnId="{DA0ECB73-5DC4-44E6-9F90-EDEE07A2A3C6}">
      <dgm:prSet/>
      <dgm:spPr/>
      <dgm:t>
        <a:bodyPr/>
        <a:lstStyle/>
        <a:p>
          <a:endParaRPr lang="en-US"/>
        </a:p>
      </dgm:t>
    </dgm:pt>
    <dgm:pt modelId="{79CD000A-4F38-43AC-A8A7-1425DCAEF4BF}" type="sibTrans" cxnId="{DA0ECB73-5DC4-44E6-9F90-EDEE07A2A3C6}">
      <dgm:prSet/>
      <dgm:spPr/>
      <dgm:t>
        <a:bodyPr/>
        <a:lstStyle/>
        <a:p>
          <a:endParaRPr lang="en-US"/>
        </a:p>
      </dgm:t>
    </dgm:pt>
    <dgm:pt modelId="{564D44A3-7A00-414D-BE92-DEC9C25BBD1E}">
      <dgm:prSet/>
      <dgm:spPr/>
      <dgm:t>
        <a:bodyPr/>
        <a:lstStyle/>
        <a:p>
          <a:r>
            <a:rPr lang="en-US" altLang="en-US" dirty="0"/>
            <a:t>Purchase</a:t>
          </a:r>
        </a:p>
      </dgm:t>
    </dgm:pt>
    <dgm:pt modelId="{A5F633AC-BB1B-433A-BEB5-EDA11B3B320F}" type="parTrans" cxnId="{E3DA99D4-6C5F-41EC-B6CD-E0B2866EA2D4}">
      <dgm:prSet/>
      <dgm:spPr/>
      <dgm:t>
        <a:bodyPr/>
        <a:lstStyle/>
        <a:p>
          <a:endParaRPr lang="en-US"/>
        </a:p>
      </dgm:t>
    </dgm:pt>
    <dgm:pt modelId="{9BC21167-AAA0-40E1-A3CD-B890E5563469}" type="sibTrans" cxnId="{E3DA99D4-6C5F-41EC-B6CD-E0B2866EA2D4}">
      <dgm:prSet/>
      <dgm:spPr/>
      <dgm:t>
        <a:bodyPr/>
        <a:lstStyle/>
        <a:p>
          <a:endParaRPr lang="en-US"/>
        </a:p>
      </dgm:t>
    </dgm:pt>
    <dgm:pt modelId="{474A3A17-4C37-4EA9-B180-131E258616F4}">
      <dgm:prSet/>
      <dgm:spPr/>
      <dgm:t>
        <a:bodyPr/>
        <a:lstStyle/>
        <a:p>
          <a:r>
            <a:rPr lang="en-US" altLang="en-US" dirty="0"/>
            <a:t>Upfitting</a:t>
          </a:r>
        </a:p>
      </dgm:t>
    </dgm:pt>
    <dgm:pt modelId="{1D816A07-36C9-40D3-9212-731CB5782BC3}" type="parTrans" cxnId="{1064D5A3-D10A-4EFD-9482-03C15FF092BA}">
      <dgm:prSet/>
      <dgm:spPr/>
      <dgm:t>
        <a:bodyPr/>
        <a:lstStyle/>
        <a:p>
          <a:endParaRPr lang="en-US"/>
        </a:p>
      </dgm:t>
    </dgm:pt>
    <dgm:pt modelId="{2E047616-4776-4138-9680-825BFF33587B}" type="sibTrans" cxnId="{1064D5A3-D10A-4EFD-9482-03C15FF092BA}">
      <dgm:prSet/>
      <dgm:spPr/>
      <dgm:t>
        <a:bodyPr/>
        <a:lstStyle/>
        <a:p>
          <a:endParaRPr lang="en-US"/>
        </a:p>
      </dgm:t>
    </dgm:pt>
    <dgm:pt modelId="{9C9A9F83-2615-405F-8B52-96E20402C8FA}">
      <dgm:prSet/>
      <dgm:spPr/>
      <dgm:t>
        <a:bodyPr/>
        <a:lstStyle/>
        <a:p>
          <a:r>
            <a:rPr lang="en-US" altLang="en-US" dirty="0"/>
            <a:t>Fuel</a:t>
          </a:r>
        </a:p>
      </dgm:t>
    </dgm:pt>
    <dgm:pt modelId="{A4752B65-2E42-4E88-B9D1-D9117A692A6D}" type="parTrans" cxnId="{1658783E-FBCB-4ADD-BCF7-F051B2E7271A}">
      <dgm:prSet/>
      <dgm:spPr/>
      <dgm:t>
        <a:bodyPr/>
        <a:lstStyle/>
        <a:p>
          <a:endParaRPr lang="en-US"/>
        </a:p>
      </dgm:t>
    </dgm:pt>
    <dgm:pt modelId="{50A00A0E-03DF-4915-AD12-9A3333B2455D}" type="sibTrans" cxnId="{1658783E-FBCB-4ADD-BCF7-F051B2E7271A}">
      <dgm:prSet/>
      <dgm:spPr/>
      <dgm:t>
        <a:bodyPr/>
        <a:lstStyle/>
        <a:p>
          <a:endParaRPr lang="en-US"/>
        </a:p>
      </dgm:t>
    </dgm:pt>
    <dgm:pt modelId="{B5D6C8E1-BBFA-49DF-B0AD-97139D8AF70B}">
      <dgm:prSet/>
      <dgm:spPr/>
      <dgm:t>
        <a:bodyPr/>
        <a:lstStyle/>
        <a:p>
          <a:r>
            <a:rPr lang="en-US" altLang="en-US" dirty="0"/>
            <a:t>Preventative Maintenance</a:t>
          </a:r>
        </a:p>
      </dgm:t>
    </dgm:pt>
    <dgm:pt modelId="{2CA482AE-CA65-4B22-BE25-08AAC35A3767}" type="parTrans" cxnId="{E1ED0AFB-5E9C-4422-8F4B-28F14DCDB262}">
      <dgm:prSet/>
      <dgm:spPr/>
      <dgm:t>
        <a:bodyPr/>
        <a:lstStyle/>
        <a:p>
          <a:endParaRPr lang="en-US"/>
        </a:p>
      </dgm:t>
    </dgm:pt>
    <dgm:pt modelId="{85201D83-CB6E-4B07-9E88-699A29D0D17F}" type="sibTrans" cxnId="{E1ED0AFB-5E9C-4422-8F4B-28F14DCDB262}">
      <dgm:prSet/>
      <dgm:spPr/>
      <dgm:t>
        <a:bodyPr/>
        <a:lstStyle/>
        <a:p>
          <a:endParaRPr lang="en-US"/>
        </a:p>
      </dgm:t>
    </dgm:pt>
    <dgm:pt modelId="{BCFB53CB-3CAE-4B30-8C1F-561A55B402DD}">
      <dgm:prSet/>
      <dgm:spPr/>
      <dgm:t>
        <a:bodyPr/>
        <a:lstStyle/>
        <a:p>
          <a:r>
            <a:rPr lang="en-US" altLang="en-US" dirty="0"/>
            <a:t>Repairs</a:t>
          </a:r>
        </a:p>
      </dgm:t>
    </dgm:pt>
    <dgm:pt modelId="{635B787E-8DAA-4F4F-9B55-11DABC0434DE}" type="parTrans" cxnId="{54086D98-C098-4546-90A2-9EDC055223F0}">
      <dgm:prSet/>
      <dgm:spPr/>
      <dgm:t>
        <a:bodyPr/>
        <a:lstStyle/>
        <a:p>
          <a:endParaRPr lang="en-US"/>
        </a:p>
      </dgm:t>
    </dgm:pt>
    <dgm:pt modelId="{83DBB28B-8198-407B-BFF1-5759130FEE95}" type="sibTrans" cxnId="{54086D98-C098-4546-90A2-9EDC055223F0}">
      <dgm:prSet/>
      <dgm:spPr/>
      <dgm:t>
        <a:bodyPr/>
        <a:lstStyle/>
        <a:p>
          <a:endParaRPr lang="en-US"/>
        </a:p>
      </dgm:t>
    </dgm:pt>
    <dgm:pt modelId="{C9F9CA9E-108D-40AB-B58B-9EAB9785C769}">
      <dgm:prSet/>
      <dgm:spPr/>
      <dgm:t>
        <a:bodyPr/>
        <a:lstStyle/>
        <a:p>
          <a:r>
            <a:rPr lang="en-US" altLang="en-US" dirty="0"/>
            <a:t>(Warranty)</a:t>
          </a:r>
        </a:p>
      </dgm:t>
    </dgm:pt>
    <dgm:pt modelId="{7B8F804F-680D-46FB-AF3A-B186300F8D36}" type="parTrans" cxnId="{388D9D1C-9FEE-4A3E-A910-32067187924F}">
      <dgm:prSet/>
      <dgm:spPr/>
      <dgm:t>
        <a:bodyPr/>
        <a:lstStyle/>
        <a:p>
          <a:endParaRPr lang="en-US"/>
        </a:p>
      </dgm:t>
    </dgm:pt>
    <dgm:pt modelId="{7F5FA4BE-B5B6-4967-B9AB-C178C992A6D3}" type="sibTrans" cxnId="{388D9D1C-9FEE-4A3E-A910-32067187924F}">
      <dgm:prSet/>
      <dgm:spPr/>
      <dgm:t>
        <a:bodyPr/>
        <a:lstStyle/>
        <a:p>
          <a:endParaRPr lang="en-US"/>
        </a:p>
      </dgm:t>
    </dgm:pt>
    <dgm:pt modelId="{B8DC6475-1D08-482A-9AF7-C112CF02B74C}">
      <dgm:prSet/>
      <dgm:spPr/>
      <dgm:t>
        <a:bodyPr/>
        <a:lstStyle/>
        <a:p>
          <a:r>
            <a:rPr lang="en-US" altLang="en-US" dirty="0"/>
            <a:t>Modifications</a:t>
          </a:r>
        </a:p>
      </dgm:t>
    </dgm:pt>
    <dgm:pt modelId="{8FBFE376-1605-492A-9589-14B253CD2CEB}" type="parTrans" cxnId="{54C01B7C-1916-44B0-8638-48CCC2B36C5A}">
      <dgm:prSet/>
      <dgm:spPr/>
      <dgm:t>
        <a:bodyPr/>
        <a:lstStyle/>
        <a:p>
          <a:endParaRPr lang="en-US"/>
        </a:p>
      </dgm:t>
    </dgm:pt>
    <dgm:pt modelId="{BB8081B6-4FBA-4069-AACE-EABE61342C4E}" type="sibTrans" cxnId="{54C01B7C-1916-44B0-8638-48CCC2B36C5A}">
      <dgm:prSet/>
      <dgm:spPr/>
      <dgm:t>
        <a:bodyPr/>
        <a:lstStyle/>
        <a:p>
          <a:endParaRPr lang="en-US"/>
        </a:p>
      </dgm:t>
    </dgm:pt>
    <dgm:pt modelId="{3A985AA9-7165-4692-8EF1-907F31DAEBF0}">
      <dgm:prSet/>
      <dgm:spPr/>
      <dgm:t>
        <a:bodyPr/>
        <a:lstStyle/>
        <a:p>
          <a:r>
            <a:rPr lang="en-US" altLang="en-US" dirty="0"/>
            <a:t>Accidents</a:t>
          </a:r>
        </a:p>
      </dgm:t>
    </dgm:pt>
    <dgm:pt modelId="{2C3991FE-20B1-4A36-9995-7BFEDBC09F6B}" type="parTrans" cxnId="{7F109FD7-10AA-437E-97A5-C37F89E4C09A}">
      <dgm:prSet/>
      <dgm:spPr/>
      <dgm:t>
        <a:bodyPr/>
        <a:lstStyle/>
        <a:p>
          <a:endParaRPr lang="en-US"/>
        </a:p>
      </dgm:t>
    </dgm:pt>
    <dgm:pt modelId="{B51A4892-A131-4888-A37E-A14117D2605F}" type="sibTrans" cxnId="{7F109FD7-10AA-437E-97A5-C37F89E4C09A}">
      <dgm:prSet/>
      <dgm:spPr/>
      <dgm:t>
        <a:bodyPr/>
        <a:lstStyle/>
        <a:p>
          <a:endParaRPr lang="en-US"/>
        </a:p>
      </dgm:t>
    </dgm:pt>
    <dgm:pt modelId="{F6D26DF5-A3F2-433F-BA3D-C6ADEF537FAE}">
      <dgm:prSet/>
      <dgm:spPr/>
      <dgm:t>
        <a:bodyPr/>
        <a:lstStyle/>
        <a:p>
          <a:r>
            <a:rPr lang="en-US" altLang="en-US" dirty="0"/>
            <a:t>Decommission</a:t>
          </a:r>
        </a:p>
      </dgm:t>
    </dgm:pt>
    <dgm:pt modelId="{CDDCC63A-4B52-4088-8A05-FA74F25ABE94}" type="parTrans" cxnId="{6F654F7C-81DD-4D13-BDBF-1D9133604BC4}">
      <dgm:prSet/>
      <dgm:spPr/>
      <dgm:t>
        <a:bodyPr/>
        <a:lstStyle/>
        <a:p>
          <a:endParaRPr lang="en-US"/>
        </a:p>
      </dgm:t>
    </dgm:pt>
    <dgm:pt modelId="{7173D62B-CBD5-481C-AB33-D4A366CD0B38}" type="sibTrans" cxnId="{6F654F7C-81DD-4D13-BDBF-1D9133604BC4}">
      <dgm:prSet/>
      <dgm:spPr/>
      <dgm:t>
        <a:bodyPr/>
        <a:lstStyle/>
        <a:p>
          <a:endParaRPr lang="en-US"/>
        </a:p>
      </dgm:t>
    </dgm:pt>
    <dgm:pt modelId="{5A795BB2-F25F-4B9F-A7F9-269F42090D8E}">
      <dgm:prSet/>
      <dgm:spPr/>
      <dgm:t>
        <a:bodyPr/>
        <a:lstStyle/>
        <a:p>
          <a:r>
            <a:rPr lang="en-US" altLang="en-US" dirty="0"/>
            <a:t>(Sale)</a:t>
          </a:r>
        </a:p>
      </dgm:t>
    </dgm:pt>
    <dgm:pt modelId="{8C2A24A8-809F-4CF8-B261-076A695B9F5A}" type="parTrans" cxnId="{90398943-57B1-4154-8D94-15BF54732894}">
      <dgm:prSet/>
      <dgm:spPr/>
      <dgm:t>
        <a:bodyPr/>
        <a:lstStyle/>
        <a:p>
          <a:endParaRPr lang="en-US"/>
        </a:p>
      </dgm:t>
    </dgm:pt>
    <dgm:pt modelId="{9B25062D-C384-4022-9390-B9A47FAA1BC0}" type="sibTrans" cxnId="{90398943-57B1-4154-8D94-15BF54732894}">
      <dgm:prSet/>
      <dgm:spPr/>
      <dgm:t>
        <a:bodyPr/>
        <a:lstStyle/>
        <a:p>
          <a:endParaRPr lang="en-US"/>
        </a:p>
      </dgm:t>
    </dgm:pt>
    <dgm:pt modelId="{5B0DA665-7FA5-4952-BCB8-7C29FEC477D7}" type="pres">
      <dgm:prSet presAssocID="{AF35889F-804F-4563-A0EB-E889B33E870D}" presName="Name0" presStyleCnt="0">
        <dgm:presLayoutVars>
          <dgm:dir/>
          <dgm:animLvl val="lvl"/>
          <dgm:resizeHandles val="exact"/>
        </dgm:presLayoutVars>
      </dgm:prSet>
      <dgm:spPr/>
    </dgm:pt>
    <dgm:pt modelId="{9A35D0BC-895E-44A6-A853-7E76F339AC88}" type="pres">
      <dgm:prSet presAssocID="{81A8A09D-424E-4434-85FC-C0A24AFD1F2E}" presName="composite" presStyleCnt="0"/>
      <dgm:spPr/>
    </dgm:pt>
    <dgm:pt modelId="{8C19F6D6-C683-4DF9-9050-5F86273AFCA7}" type="pres">
      <dgm:prSet presAssocID="{81A8A09D-424E-4434-85FC-C0A24AFD1F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1DE384D-D6FE-489C-8094-0B6BE0425751}" type="pres">
      <dgm:prSet presAssocID="{81A8A09D-424E-4434-85FC-C0A24AFD1F2E}" presName="desTx" presStyleLbl="alignAccFollowNode1" presStyleIdx="0" presStyleCnt="2">
        <dgm:presLayoutVars>
          <dgm:bulletEnabled val="1"/>
        </dgm:presLayoutVars>
      </dgm:prSet>
      <dgm:spPr/>
    </dgm:pt>
    <dgm:pt modelId="{7221611F-2F6B-49A8-8C66-352D5830BBC4}" type="pres">
      <dgm:prSet presAssocID="{1DD779B2-DF18-4156-BC52-DC0064AEF846}" presName="space" presStyleCnt="0"/>
      <dgm:spPr/>
    </dgm:pt>
    <dgm:pt modelId="{8D6A7067-BBC7-4A1F-955B-AF18615EA06F}" type="pres">
      <dgm:prSet presAssocID="{549CD202-33B5-408D-8530-B14864C5D5F7}" presName="composite" presStyleCnt="0"/>
      <dgm:spPr/>
    </dgm:pt>
    <dgm:pt modelId="{4A707E3F-55CC-4185-A310-4B5ED81961E7}" type="pres">
      <dgm:prSet presAssocID="{549CD202-33B5-408D-8530-B14864C5D5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A1CD5C3-0E19-47B6-8512-D9E2C9ACBD7F}" type="pres">
      <dgm:prSet presAssocID="{549CD202-33B5-408D-8530-B14864C5D5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19D050B-C65D-4C1B-B25F-C3B7DFB8BEE9}" type="presOf" srcId="{F6D26DF5-A3F2-433F-BA3D-C6ADEF537FAE}" destId="{EA1CD5C3-0E19-47B6-8512-D9E2C9ACBD7F}" srcOrd="0" destOrd="8" presId="urn:microsoft.com/office/officeart/2005/8/layout/hList1"/>
    <dgm:cxn modelId="{D7A82C0B-72F0-41C0-89C2-354D2C462063}" type="presOf" srcId="{AF35889F-804F-4563-A0EB-E889B33E870D}" destId="{5B0DA665-7FA5-4952-BCB8-7C29FEC477D7}" srcOrd="0" destOrd="0" presId="urn:microsoft.com/office/officeart/2005/8/layout/hList1"/>
    <dgm:cxn modelId="{9C7C3B0E-6933-4F29-9035-33DDE2D6DB00}" type="presOf" srcId="{D2246C2A-6D6B-4EE1-A122-28ADE7F3ED8C}" destId="{21DE384D-D6FE-489C-8094-0B6BE0425751}" srcOrd="0" destOrd="1" presId="urn:microsoft.com/office/officeart/2005/8/layout/hList1"/>
    <dgm:cxn modelId="{388D9D1C-9FEE-4A3E-A910-32067187924F}" srcId="{549CD202-33B5-408D-8530-B14864C5D5F7}" destId="{C9F9CA9E-108D-40AB-B58B-9EAB9785C769}" srcOrd="5" destOrd="0" parTransId="{7B8F804F-680D-46FB-AF3A-B186300F8D36}" sibTransId="{7F5FA4BE-B5B6-4967-B9AB-C178C992A6D3}"/>
    <dgm:cxn modelId="{7107C92A-CF86-4618-B08E-06333B4D9104}" srcId="{AF35889F-804F-4563-A0EB-E889B33E870D}" destId="{81A8A09D-424E-4434-85FC-C0A24AFD1F2E}" srcOrd="0" destOrd="0" parTransId="{A624B921-FD84-46D1-8FDA-C2733C269C48}" sibTransId="{1DD779B2-DF18-4156-BC52-DC0064AEF846}"/>
    <dgm:cxn modelId="{17A84B2B-AD50-4773-8E83-ED2A5A4243A4}" srcId="{81A8A09D-424E-4434-85FC-C0A24AFD1F2E}" destId="{D2246C2A-6D6B-4EE1-A122-28ADE7F3ED8C}" srcOrd="1" destOrd="0" parTransId="{7919D6CB-8313-490C-8219-B91BA734C615}" sibTransId="{A68B7C65-96BF-431B-AE50-E130D25C7800}"/>
    <dgm:cxn modelId="{E0495036-A6B8-4D74-AF80-4FAB7F87372F}" type="presOf" srcId="{564D44A3-7A00-414D-BE92-DEC9C25BBD1E}" destId="{EA1CD5C3-0E19-47B6-8512-D9E2C9ACBD7F}" srcOrd="0" destOrd="0" presId="urn:microsoft.com/office/officeart/2005/8/layout/hList1"/>
    <dgm:cxn modelId="{4ADA223E-5369-40D8-97AD-DFC2150AAC1C}" type="presOf" srcId="{B8DC6475-1D08-482A-9AF7-C112CF02B74C}" destId="{EA1CD5C3-0E19-47B6-8512-D9E2C9ACBD7F}" srcOrd="0" destOrd="6" presId="urn:microsoft.com/office/officeart/2005/8/layout/hList1"/>
    <dgm:cxn modelId="{1658783E-FBCB-4ADD-BCF7-F051B2E7271A}" srcId="{549CD202-33B5-408D-8530-B14864C5D5F7}" destId="{9C9A9F83-2615-405F-8B52-96E20402C8FA}" srcOrd="2" destOrd="0" parTransId="{A4752B65-2E42-4E88-B9D1-D9117A692A6D}" sibTransId="{50A00A0E-03DF-4915-AD12-9A3333B2455D}"/>
    <dgm:cxn modelId="{0BDDDD3E-B087-4270-8F8A-84AD3618BA8E}" type="presOf" srcId="{9C9A9F83-2615-405F-8B52-96E20402C8FA}" destId="{EA1CD5C3-0E19-47B6-8512-D9E2C9ACBD7F}" srcOrd="0" destOrd="2" presId="urn:microsoft.com/office/officeart/2005/8/layout/hList1"/>
    <dgm:cxn modelId="{03056E62-F4BB-4A46-9D80-57FCDBF7BCB0}" srcId="{81A8A09D-424E-4434-85FC-C0A24AFD1F2E}" destId="{BF995274-8230-4806-88D4-46D9A543EE09}" srcOrd="3" destOrd="0" parTransId="{B01B1C6B-306B-479A-9207-CF6968F32C52}" sibTransId="{F4675A00-639B-4F54-81CD-7D966F555D20}"/>
    <dgm:cxn modelId="{90398943-57B1-4154-8D94-15BF54732894}" srcId="{549CD202-33B5-408D-8530-B14864C5D5F7}" destId="{5A795BB2-F25F-4B9F-A7F9-269F42090D8E}" srcOrd="9" destOrd="0" parTransId="{8C2A24A8-809F-4CF8-B261-076A695B9F5A}" sibTransId="{9B25062D-C384-4022-9390-B9A47FAA1BC0}"/>
    <dgm:cxn modelId="{5800FE45-D5B7-4AD5-A9B3-02F90B5B72E2}" type="presOf" srcId="{81A8A09D-424E-4434-85FC-C0A24AFD1F2E}" destId="{8C19F6D6-C683-4DF9-9050-5F86273AFCA7}" srcOrd="0" destOrd="0" presId="urn:microsoft.com/office/officeart/2005/8/layout/hList1"/>
    <dgm:cxn modelId="{18493867-6B40-42AB-8932-2C1A0FE4B2F6}" type="presOf" srcId="{C9F9CA9E-108D-40AB-B58B-9EAB9785C769}" destId="{EA1CD5C3-0E19-47B6-8512-D9E2C9ACBD7F}" srcOrd="0" destOrd="5" presId="urn:microsoft.com/office/officeart/2005/8/layout/hList1"/>
    <dgm:cxn modelId="{4646D249-F557-4C8F-8E09-26146EEFF606}" type="presOf" srcId="{3BBFBE4D-41A2-4797-949F-89C6E24F36E8}" destId="{21DE384D-D6FE-489C-8094-0B6BE0425751}" srcOrd="0" destOrd="2" presId="urn:microsoft.com/office/officeart/2005/8/layout/hList1"/>
    <dgm:cxn modelId="{E53F646E-9292-4489-B0E0-3454DD4CC1B8}" srcId="{81A8A09D-424E-4434-85FC-C0A24AFD1F2E}" destId="{BDEA02A7-F986-4451-87E4-4F0372A9218F}" srcOrd="0" destOrd="0" parTransId="{CAA2159A-A8E6-4FB7-8BB5-E78CEBEF09B9}" sibTransId="{43241073-2B18-4A5A-8790-C51905E22AB4}"/>
    <dgm:cxn modelId="{97083652-3EF1-4E42-9A51-70B0B3DC1B4A}" type="presOf" srcId="{BDEA02A7-F986-4451-87E4-4F0372A9218F}" destId="{21DE384D-D6FE-489C-8094-0B6BE0425751}" srcOrd="0" destOrd="0" presId="urn:microsoft.com/office/officeart/2005/8/layout/hList1"/>
    <dgm:cxn modelId="{3CAD4973-095A-4B28-BED2-CEBE937CFF0C}" type="presOf" srcId="{3A985AA9-7165-4692-8EF1-907F31DAEBF0}" destId="{EA1CD5C3-0E19-47B6-8512-D9E2C9ACBD7F}" srcOrd="0" destOrd="7" presId="urn:microsoft.com/office/officeart/2005/8/layout/hList1"/>
    <dgm:cxn modelId="{DA0ECB73-5DC4-44E6-9F90-EDEE07A2A3C6}" srcId="{81A8A09D-424E-4434-85FC-C0A24AFD1F2E}" destId="{0567C54F-589D-432F-8AA9-9DC0BC31E9BE}" srcOrd="5" destOrd="0" parTransId="{C0BD3331-A1FE-4D49-9947-32BF9A2F8DFA}" sibTransId="{79CD000A-4F38-43AC-A8A7-1425DCAEF4BF}"/>
    <dgm:cxn modelId="{AE47A054-918A-428C-9BF0-FBA25777FD3D}" type="presOf" srcId="{549CD202-33B5-408D-8530-B14864C5D5F7}" destId="{4A707E3F-55CC-4185-A310-4B5ED81961E7}" srcOrd="0" destOrd="0" presId="urn:microsoft.com/office/officeart/2005/8/layout/hList1"/>
    <dgm:cxn modelId="{F0E76E5A-98A6-4811-8E07-048E4CD6A4D1}" type="presOf" srcId="{B5D6C8E1-BBFA-49DF-B0AD-97139D8AF70B}" destId="{EA1CD5C3-0E19-47B6-8512-D9E2C9ACBD7F}" srcOrd="0" destOrd="3" presId="urn:microsoft.com/office/officeart/2005/8/layout/hList1"/>
    <dgm:cxn modelId="{54C01B7C-1916-44B0-8638-48CCC2B36C5A}" srcId="{549CD202-33B5-408D-8530-B14864C5D5F7}" destId="{B8DC6475-1D08-482A-9AF7-C112CF02B74C}" srcOrd="6" destOrd="0" parTransId="{8FBFE376-1605-492A-9589-14B253CD2CEB}" sibTransId="{BB8081B6-4FBA-4069-AACE-EABE61342C4E}"/>
    <dgm:cxn modelId="{6F654F7C-81DD-4D13-BDBF-1D9133604BC4}" srcId="{549CD202-33B5-408D-8530-B14864C5D5F7}" destId="{F6D26DF5-A3F2-433F-BA3D-C6ADEF537FAE}" srcOrd="8" destOrd="0" parTransId="{CDDCC63A-4B52-4088-8A05-FA74F25ABE94}" sibTransId="{7173D62B-CBD5-481C-AB33-D4A366CD0B38}"/>
    <dgm:cxn modelId="{54086D98-C098-4546-90A2-9EDC055223F0}" srcId="{549CD202-33B5-408D-8530-B14864C5D5F7}" destId="{BCFB53CB-3CAE-4B30-8C1F-561A55B402DD}" srcOrd="4" destOrd="0" parTransId="{635B787E-8DAA-4F4F-9B55-11DABC0434DE}" sibTransId="{83DBB28B-8198-407B-BFF1-5759130FEE95}"/>
    <dgm:cxn modelId="{1064D5A3-D10A-4EFD-9482-03C15FF092BA}" srcId="{549CD202-33B5-408D-8530-B14864C5D5F7}" destId="{474A3A17-4C37-4EA9-B180-131E258616F4}" srcOrd="1" destOrd="0" parTransId="{1D816A07-36C9-40D3-9212-731CB5782BC3}" sibTransId="{2E047616-4776-4138-9680-825BFF33587B}"/>
    <dgm:cxn modelId="{428D98A8-A004-470C-B93E-CB5140A1A33D}" srcId="{81A8A09D-424E-4434-85FC-C0A24AFD1F2E}" destId="{3BBFBE4D-41A2-4797-949F-89C6E24F36E8}" srcOrd="2" destOrd="0" parTransId="{81C77249-8A98-4383-82B7-ABAE6C37C130}" sibTransId="{A3D2A2BF-FAFB-49C9-87FE-F91923C86F6F}"/>
    <dgm:cxn modelId="{D72E09AC-9C0A-4710-85BD-6367BBB2D59A}" type="presOf" srcId="{5A795BB2-F25F-4B9F-A7F9-269F42090D8E}" destId="{EA1CD5C3-0E19-47B6-8512-D9E2C9ACBD7F}" srcOrd="0" destOrd="9" presId="urn:microsoft.com/office/officeart/2005/8/layout/hList1"/>
    <dgm:cxn modelId="{2B3D76BF-192C-452C-9C6E-C4468CF7E11B}" type="presOf" srcId="{68BBA953-92B3-415F-9D47-099781957E50}" destId="{21DE384D-D6FE-489C-8094-0B6BE0425751}" srcOrd="0" destOrd="4" presId="urn:microsoft.com/office/officeart/2005/8/layout/hList1"/>
    <dgm:cxn modelId="{AF6B71CA-8824-43FA-8B1D-3EF815F5C67F}" srcId="{81A8A09D-424E-4434-85FC-C0A24AFD1F2E}" destId="{68BBA953-92B3-415F-9D47-099781957E50}" srcOrd="4" destOrd="0" parTransId="{5CEBC1BE-EBC1-4D0D-97AB-BE1AAECD406E}" sibTransId="{E8AC4EDE-3243-46E3-A1AE-24339DA9ACD5}"/>
    <dgm:cxn modelId="{C485E2CB-0DDB-45CC-9569-C5F98EBD3950}" type="presOf" srcId="{BCFB53CB-3CAE-4B30-8C1F-561A55B402DD}" destId="{EA1CD5C3-0E19-47B6-8512-D9E2C9ACBD7F}" srcOrd="0" destOrd="4" presId="urn:microsoft.com/office/officeart/2005/8/layout/hList1"/>
    <dgm:cxn modelId="{E3DA99D4-6C5F-41EC-B6CD-E0B2866EA2D4}" srcId="{549CD202-33B5-408D-8530-B14864C5D5F7}" destId="{564D44A3-7A00-414D-BE92-DEC9C25BBD1E}" srcOrd="0" destOrd="0" parTransId="{A5F633AC-BB1B-433A-BEB5-EDA11B3B320F}" sibTransId="{9BC21167-AAA0-40E1-A3CD-B890E5563469}"/>
    <dgm:cxn modelId="{7F109FD7-10AA-437E-97A5-C37F89E4C09A}" srcId="{549CD202-33B5-408D-8530-B14864C5D5F7}" destId="{3A985AA9-7165-4692-8EF1-907F31DAEBF0}" srcOrd="7" destOrd="0" parTransId="{2C3991FE-20B1-4A36-9995-7BFEDBC09F6B}" sibTransId="{B51A4892-A131-4888-A37E-A14117D2605F}"/>
    <dgm:cxn modelId="{F7CCD5E1-100F-484F-898F-A3CD0DA4E50D}" srcId="{AF35889F-804F-4563-A0EB-E889B33E870D}" destId="{549CD202-33B5-408D-8530-B14864C5D5F7}" srcOrd="1" destOrd="0" parTransId="{EF17249D-BE7E-44CF-9E01-EC3A5F24A04A}" sibTransId="{7EC7BD24-57E6-40C4-8A3B-9A0DC3F121DB}"/>
    <dgm:cxn modelId="{68D1B9EC-EA35-44C6-A32A-65097369F682}" type="presOf" srcId="{474A3A17-4C37-4EA9-B180-131E258616F4}" destId="{EA1CD5C3-0E19-47B6-8512-D9E2C9ACBD7F}" srcOrd="0" destOrd="1" presId="urn:microsoft.com/office/officeart/2005/8/layout/hList1"/>
    <dgm:cxn modelId="{E0693BF2-594B-42AE-BBF3-12FF0623F97D}" type="presOf" srcId="{0567C54F-589D-432F-8AA9-9DC0BC31E9BE}" destId="{21DE384D-D6FE-489C-8094-0B6BE0425751}" srcOrd="0" destOrd="5" presId="urn:microsoft.com/office/officeart/2005/8/layout/hList1"/>
    <dgm:cxn modelId="{E1ED0AFB-5E9C-4422-8F4B-28F14DCDB262}" srcId="{549CD202-33B5-408D-8530-B14864C5D5F7}" destId="{B5D6C8E1-BBFA-49DF-B0AD-97139D8AF70B}" srcOrd="3" destOrd="0" parTransId="{2CA482AE-CA65-4B22-BE25-08AAC35A3767}" sibTransId="{85201D83-CB6E-4B07-9E88-699A29D0D17F}"/>
    <dgm:cxn modelId="{74F310FF-9108-4568-B600-F44AD3601BED}" type="presOf" srcId="{BF995274-8230-4806-88D4-46D9A543EE09}" destId="{21DE384D-D6FE-489C-8094-0B6BE0425751}" srcOrd="0" destOrd="3" presId="urn:microsoft.com/office/officeart/2005/8/layout/hList1"/>
    <dgm:cxn modelId="{A7863B8C-1845-4512-9531-9F8F7B7E37E5}" type="presParOf" srcId="{5B0DA665-7FA5-4952-BCB8-7C29FEC477D7}" destId="{9A35D0BC-895E-44A6-A853-7E76F339AC88}" srcOrd="0" destOrd="0" presId="urn:microsoft.com/office/officeart/2005/8/layout/hList1"/>
    <dgm:cxn modelId="{9DD17EEE-7DC7-4A25-916B-279FF53A41BC}" type="presParOf" srcId="{9A35D0BC-895E-44A6-A853-7E76F339AC88}" destId="{8C19F6D6-C683-4DF9-9050-5F86273AFCA7}" srcOrd="0" destOrd="0" presId="urn:microsoft.com/office/officeart/2005/8/layout/hList1"/>
    <dgm:cxn modelId="{E6A655EE-CE5F-4477-B39D-039DF6FA5FA0}" type="presParOf" srcId="{9A35D0BC-895E-44A6-A853-7E76F339AC88}" destId="{21DE384D-D6FE-489C-8094-0B6BE0425751}" srcOrd="1" destOrd="0" presId="urn:microsoft.com/office/officeart/2005/8/layout/hList1"/>
    <dgm:cxn modelId="{1A02ABDB-FA6C-4100-822B-3E42FCF5EE6A}" type="presParOf" srcId="{5B0DA665-7FA5-4952-BCB8-7C29FEC477D7}" destId="{7221611F-2F6B-49A8-8C66-352D5830BBC4}" srcOrd="1" destOrd="0" presId="urn:microsoft.com/office/officeart/2005/8/layout/hList1"/>
    <dgm:cxn modelId="{793D952F-44E7-4ED9-ACAD-F53E2A0F050A}" type="presParOf" srcId="{5B0DA665-7FA5-4952-BCB8-7C29FEC477D7}" destId="{8D6A7067-BBC7-4A1F-955B-AF18615EA06F}" srcOrd="2" destOrd="0" presId="urn:microsoft.com/office/officeart/2005/8/layout/hList1"/>
    <dgm:cxn modelId="{30F18E21-8593-464D-83B8-7A30AB68F9B5}" type="presParOf" srcId="{8D6A7067-BBC7-4A1F-955B-AF18615EA06F}" destId="{4A707E3F-55CC-4185-A310-4B5ED81961E7}" srcOrd="0" destOrd="0" presId="urn:microsoft.com/office/officeart/2005/8/layout/hList1"/>
    <dgm:cxn modelId="{6166E933-69E0-4AFF-8031-308D62488895}" type="presParOf" srcId="{8D6A7067-BBC7-4A1F-955B-AF18615EA06F}" destId="{EA1CD5C3-0E19-47B6-8512-D9E2C9ACBD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08F0E-6995-461A-BAD3-A1961B51255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01D83-7466-4588-B11C-5A42181DFBCC}">
      <dgm:prSet phldrT="[Text]"/>
      <dgm:spPr/>
      <dgm:t>
        <a:bodyPr/>
        <a:lstStyle/>
        <a:p>
          <a:r>
            <a:rPr lang="en-US" altLang="en-US" dirty="0"/>
            <a:t>Advantages</a:t>
          </a:r>
          <a:endParaRPr lang="en-US" dirty="0"/>
        </a:p>
      </dgm:t>
    </dgm:pt>
    <dgm:pt modelId="{AACFCABC-218E-43E5-8D49-EC2DF25F9330}" type="parTrans" cxnId="{B1131EE7-5532-4586-8153-A2848722C3E5}">
      <dgm:prSet/>
      <dgm:spPr/>
      <dgm:t>
        <a:bodyPr/>
        <a:lstStyle/>
        <a:p>
          <a:endParaRPr lang="en-US"/>
        </a:p>
      </dgm:t>
    </dgm:pt>
    <dgm:pt modelId="{14B051F3-71F1-435A-B682-C13FDE3C24F6}" type="sibTrans" cxnId="{B1131EE7-5532-4586-8153-A2848722C3E5}">
      <dgm:prSet/>
      <dgm:spPr/>
      <dgm:t>
        <a:bodyPr/>
        <a:lstStyle/>
        <a:p>
          <a:endParaRPr lang="en-US"/>
        </a:p>
      </dgm:t>
    </dgm:pt>
    <dgm:pt modelId="{EA7E57B8-EE18-4D8D-BB05-E2281FC4686B}">
      <dgm:prSet phldrT="[Text]"/>
      <dgm:spPr/>
      <dgm:t>
        <a:bodyPr/>
        <a:lstStyle/>
        <a:p>
          <a:r>
            <a:rPr lang="en-US" altLang="en-US" dirty="0"/>
            <a:t>Disadvantages</a:t>
          </a:r>
          <a:endParaRPr lang="en-US" dirty="0"/>
        </a:p>
      </dgm:t>
    </dgm:pt>
    <dgm:pt modelId="{37A5D9A9-7141-48B0-BB79-4555B9C6C326}" type="parTrans" cxnId="{16E2E507-8DEF-4FC1-BD5B-65624D771E2A}">
      <dgm:prSet/>
      <dgm:spPr/>
      <dgm:t>
        <a:bodyPr/>
        <a:lstStyle/>
        <a:p>
          <a:endParaRPr lang="en-US"/>
        </a:p>
      </dgm:t>
    </dgm:pt>
    <dgm:pt modelId="{64A366AA-C75C-493C-A61F-C41020A2FABD}" type="sibTrans" cxnId="{16E2E507-8DEF-4FC1-BD5B-65624D771E2A}">
      <dgm:prSet/>
      <dgm:spPr/>
      <dgm:t>
        <a:bodyPr/>
        <a:lstStyle/>
        <a:p>
          <a:endParaRPr lang="en-US"/>
        </a:p>
      </dgm:t>
    </dgm:pt>
    <dgm:pt modelId="{8890F58A-C579-4DCC-A972-CC4BEB88F14B}">
      <dgm:prSet/>
      <dgm:spPr/>
      <dgm:t>
        <a:bodyPr/>
        <a:lstStyle/>
        <a:p>
          <a:r>
            <a:rPr lang="en-US" altLang="en-US" sz="1700" dirty="0"/>
            <a:t>Considers all known replacement factors for each individual vehicle</a:t>
          </a:r>
        </a:p>
      </dgm:t>
    </dgm:pt>
    <dgm:pt modelId="{0B6FFE9C-4234-4C95-B83D-5D93FA0EF53C}" type="sibTrans" cxnId="{CCE91F7F-E783-4BCC-A3B6-BB9225871FDD}">
      <dgm:prSet/>
      <dgm:spPr/>
      <dgm:t>
        <a:bodyPr/>
        <a:lstStyle/>
        <a:p>
          <a:endParaRPr lang="en-US"/>
        </a:p>
      </dgm:t>
    </dgm:pt>
    <dgm:pt modelId="{C5BA48AF-4388-45BB-9D08-6383677ECE01}" type="parTrans" cxnId="{CCE91F7F-E783-4BCC-A3B6-BB9225871FDD}">
      <dgm:prSet/>
      <dgm:spPr/>
      <dgm:t>
        <a:bodyPr/>
        <a:lstStyle/>
        <a:p>
          <a:endParaRPr lang="en-US"/>
        </a:p>
      </dgm:t>
    </dgm:pt>
    <dgm:pt modelId="{06F86422-6823-4D84-9CDA-9FDD6C9436F2}">
      <dgm:prSet phldrT="[Text]"/>
      <dgm:spPr/>
      <dgm:t>
        <a:bodyPr/>
        <a:lstStyle/>
        <a:p>
          <a:r>
            <a:rPr lang="en-US" altLang="en-US" dirty="0"/>
            <a:t>Significant change from current replacement practice</a:t>
          </a:r>
          <a:endParaRPr lang="en-US" dirty="0"/>
        </a:p>
      </dgm:t>
    </dgm:pt>
    <dgm:pt modelId="{8E62A4B5-3806-459C-A3D8-18ECA2BB9B2C}" type="parTrans" cxnId="{30FD9811-9A79-48DB-A6A3-DE8C9D108F82}">
      <dgm:prSet/>
      <dgm:spPr/>
      <dgm:t>
        <a:bodyPr/>
        <a:lstStyle/>
        <a:p>
          <a:endParaRPr lang="en-US"/>
        </a:p>
      </dgm:t>
    </dgm:pt>
    <dgm:pt modelId="{5191D02C-662D-4DA3-8688-7010C96771E8}" type="sibTrans" cxnId="{30FD9811-9A79-48DB-A6A3-DE8C9D108F82}">
      <dgm:prSet/>
      <dgm:spPr/>
      <dgm:t>
        <a:bodyPr/>
        <a:lstStyle/>
        <a:p>
          <a:endParaRPr lang="en-US"/>
        </a:p>
      </dgm:t>
    </dgm:pt>
    <dgm:pt modelId="{8DC6B646-F87F-40AB-B3FB-222A89D12DD9}">
      <dgm:prSet/>
      <dgm:spPr/>
      <dgm:t>
        <a:bodyPr/>
        <a:lstStyle/>
        <a:p>
          <a:r>
            <a:rPr lang="en-US" altLang="en-US" dirty="0"/>
            <a:t>More complex</a:t>
          </a:r>
        </a:p>
      </dgm:t>
    </dgm:pt>
    <dgm:pt modelId="{1301FF68-6B88-4826-ADAD-61B14FB2A79E}" type="parTrans" cxnId="{F094CFBF-3829-4A9D-89FC-187CF4951958}">
      <dgm:prSet/>
      <dgm:spPr/>
      <dgm:t>
        <a:bodyPr/>
        <a:lstStyle/>
        <a:p>
          <a:endParaRPr lang="en-US"/>
        </a:p>
      </dgm:t>
    </dgm:pt>
    <dgm:pt modelId="{626A2B67-28CE-4E59-9601-D14E5A62C428}" type="sibTrans" cxnId="{F094CFBF-3829-4A9D-89FC-187CF4951958}">
      <dgm:prSet/>
      <dgm:spPr/>
      <dgm:t>
        <a:bodyPr/>
        <a:lstStyle/>
        <a:p>
          <a:endParaRPr lang="en-US"/>
        </a:p>
      </dgm:t>
    </dgm:pt>
    <dgm:pt modelId="{BD6C8A38-A4E1-4926-8F9C-D1B9495911F0}">
      <dgm:prSet/>
      <dgm:spPr/>
      <dgm:t>
        <a:bodyPr/>
        <a:lstStyle/>
        <a:p>
          <a:r>
            <a:rPr lang="en-US" altLang="en-US" dirty="0"/>
            <a:t>Requires advanced operator…for now</a:t>
          </a:r>
        </a:p>
      </dgm:t>
    </dgm:pt>
    <dgm:pt modelId="{1230B76F-DE51-4966-81BC-732935E4512D}" type="parTrans" cxnId="{DBF9440F-F726-4DE6-957F-6AE3E43CB708}">
      <dgm:prSet/>
      <dgm:spPr/>
      <dgm:t>
        <a:bodyPr/>
        <a:lstStyle/>
        <a:p>
          <a:endParaRPr lang="en-US"/>
        </a:p>
      </dgm:t>
    </dgm:pt>
    <dgm:pt modelId="{C3A9A848-D580-47C7-9085-2CC6DAFF8C66}" type="sibTrans" cxnId="{DBF9440F-F726-4DE6-957F-6AE3E43CB708}">
      <dgm:prSet/>
      <dgm:spPr/>
      <dgm:t>
        <a:bodyPr/>
        <a:lstStyle/>
        <a:p>
          <a:endParaRPr lang="en-US"/>
        </a:p>
      </dgm:t>
    </dgm:pt>
    <dgm:pt modelId="{3ADB6604-3929-440D-B272-5952135AB72F}">
      <dgm:prSet/>
      <dgm:spPr/>
      <dgm:t>
        <a:bodyPr/>
        <a:lstStyle/>
        <a:p>
          <a:r>
            <a:rPr lang="en-US" altLang="en-US" sz="1700" dirty="0"/>
            <a:t>Considers operational patterns</a:t>
          </a:r>
        </a:p>
      </dgm:t>
    </dgm:pt>
    <dgm:pt modelId="{CF334C55-03DA-4233-BAD0-E7D6C9C98A53}" type="parTrans" cxnId="{BC1AA420-325E-4FC5-9B06-5379A588E616}">
      <dgm:prSet/>
      <dgm:spPr/>
      <dgm:t>
        <a:bodyPr/>
        <a:lstStyle/>
        <a:p>
          <a:endParaRPr lang="en-US"/>
        </a:p>
      </dgm:t>
    </dgm:pt>
    <dgm:pt modelId="{758F5B92-C749-43C2-9A3F-F6B51D7BD0DE}" type="sibTrans" cxnId="{BC1AA420-325E-4FC5-9B06-5379A588E616}">
      <dgm:prSet/>
      <dgm:spPr/>
      <dgm:t>
        <a:bodyPr/>
        <a:lstStyle/>
        <a:p>
          <a:endParaRPr lang="en-US"/>
        </a:p>
      </dgm:t>
    </dgm:pt>
    <dgm:pt modelId="{686F5365-59AD-483C-A0CF-060875C0CB4F}">
      <dgm:prSet/>
      <dgm:spPr/>
      <dgm:t>
        <a:bodyPr/>
        <a:lstStyle/>
        <a:p>
          <a:r>
            <a:rPr lang="en-US" altLang="en-US" sz="1700" dirty="0"/>
            <a:t>Updates daily</a:t>
          </a:r>
        </a:p>
      </dgm:t>
    </dgm:pt>
    <dgm:pt modelId="{BF1CAC11-AE79-4790-929B-B1EFB0C0AA44}" type="parTrans" cxnId="{1AAC356A-EB59-493D-88DE-1898D64DFB4F}">
      <dgm:prSet/>
      <dgm:spPr/>
      <dgm:t>
        <a:bodyPr/>
        <a:lstStyle/>
        <a:p>
          <a:endParaRPr lang="en-US"/>
        </a:p>
      </dgm:t>
    </dgm:pt>
    <dgm:pt modelId="{7DAAF50C-87E3-4F45-B1DA-99C5E1C0BEBC}" type="sibTrans" cxnId="{1AAC356A-EB59-493D-88DE-1898D64DFB4F}">
      <dgm:prSet/>
      <dgm:spPr/>
      <dgm:t>
        <a:bodyPr/>
        <a:lstStyle/>
        <a:p>
          <a:endParaRPr lang="en-US"/>
        </a:p>
      </dgm:t>
    </dgm:pt>
    <dgm:pt modelId="{6EE81B8F-F600-45F1-A3E7-8FCB9F99FB39}">
      <dgm:prSet/>
      <dgm:spPr/>
      <dgm:t>
        <a:bodyPr/>
        <a:lstStyle/>
        <a:p>
          <a:r>
            <a:rPr lang="en-US" altLang="en-US" sz="1700" dirty="0"/>
            <a:t>Improved reliability and validity</a:t>
          </a:r>
        </a:p>
      </dgm:t>
    </dgm:pt>
    <dgm:pt modelId="{503C7EAE-615E-4624-B15F-1A8F4CF91A38}" type="parTrans" cxnId="{4B324E9A-0D3D-4CF4-AF0D-487C1DF1482D}">
      <dgm:prSet/>
      <dgm:spPr/>
      <dgm:t>
        <a:bodyPr/>
        <a:lstStyle/>
        <a:p>
          <a:endParaRPr lang="en-US"/>
        </a:p>
      </dgm:t>
    </dgm:pt>
    <dgm:pt modelId="{C8651C72-E6C4-47EC-AD68-EFA9E4480BD7}" type="sibTrans" cxnId="{4B324E9A-0D3D-4CF4-AF0D-487C1DF1482D}">
      <dgm:prSet/>
      <dgm:spPr/>
      <dgm:t>
        <a:bodyPr/>
        <a:lstStyle/>
        <a:p>
          <a:endParaRPr lang="en-US"/>
        </a:p>
      </dgm:t>
    </dgm:pt>
    <dgm:pt modelId="{6B41DD8E-08DC-45FF-98E8-612380EEB375}">
      <dgm:prSet/>
      <dgm:spPr/>
      <dgm:t>
        <a:bodyPr/>
        <a:lstStyle/>
        <a:p>
          <a:r>
            <a:rPr lang="en-US" altLang="en-US" sz="1700" dirty="0"/>
            <a:t>Improved flexibility for cost assumptions</a:t>
          </a:r>
        </a:p>
      </dgm:t>
    </dgm:pt>
    <dgm:pt modelId="{90B44012-41FD-4CEF-90BF-4ECB84C20BB8}" type="parTrans" cxnId="{C78E71CC-EDA7-4D74-B159-80A791829077}">
      <dgm:prSet/>
      <dgm:spPr/>
      <dgm:t>
        <a:bodyPr/>
        <a:lstStyle/>
        <a:p>
          <a:endParaRPr lang="en-US"/>
        </a:p>
      </dgm:t>
    </dgm:pt>
    <dgm:pt modelId="{31C56FD3-FED6-485F-A5BC-265FDFED99C1}" type="sibTrans" cxnId="{C78E71CC-EDA7-4D74-B159-80A791829077}">
      <dgm:prSet/>
      <dgm:spPr/>
      <dgm:t>
        <a:bodyPr/>
        <a:lstStyle/>
        <a:p>
          <a:endParaRPr lang="en-US"/>
        </a:p>
      </dgm:t>
    </dgm:pt>
    <dgm:pt modelId="{D0E8604B-2B69-4B67-BD5A-0DA3DA22DA3A}">
      <dgm:prSet/>
      <dgm:spPr/>
      <dgm:t>
        <a:bodyPr/>
        <a:lstStyle/>
        <a:p>
          <a:r>
            <a:rPr lang="en-US" altLang="en-US" sz="1700" dirty="0"/>
            <a:t>Improved “memory” for exceptions</a:t>
          </a:r>
        </a:p>
      </dgm:t>
    </dgm:pt>
    <dgm:pt modelId="{630483FE-DFA6-444F-9D83-9D4B45D6A835}" type="parTrans" cxnId="{79F24C9B-139E-4265-8BF4-C509CF152D7B}">
      <dgm:prSet/>
      <dgm:spPr/>
      <dgm:t>
        <a:bodyPr/>
        <a:lstStyle/>
        <a:p>
          <a:endParaRPr lang="en-US"/>
        </a:p>
      </dgm:t>
    </dgm:pt>
    <dgm:pt modelId="{48345FC5-1510-4FA6-A66D-7DD2B168AC2D}" type="sibTrans" cxnId="{79F24C9B-139E-4265-8BF4-C509CF152D7B}">
      <dgm:prSet/>
      <dgm:spPr/>
      <dgm:t>
        <a:bodyPr/>
        <a:lstStyle/>
        <a:p>
          <a:endParaRPr lang="en-US"/>
        </a:p>
      </dgm:t>
    </dgm:pt>
    <dgm:pt modelId="{C019A8B5-AC6B-4FF7-B41B-EB215DB3E27D}">
      <dgm:prSet/>
      <dgm:spPr/>
      <dgm:t>
        <a:bodyPr/>
        <a:lstStyle/>
        <a:p>
          <a:r>
            <a:rPr lang="en-US" altLang="en-US" sz="1700" dirty="0"/>
            <a:t>Identifies ways to conserve money</a:t>
          </a:r>
        </a:p>
      </dgm:t>
    </dgm:pt>
    <dgm:pt modelId="{DE680916-BD4F-44BB-8A79-6538D20074E0}" type="parTrans" cxnId="{2F9C1CE8-0525-405E-A43A-AFC7C74EC360}">
      <dgm:prSet/>
      <dgm:spPr/>
      <dgm:t>
        <a:bodyPr/>
        <a:lstStyle/>
        <a:p>
          <a:endParaRPr lang="en-US"/>
        </a:p>
      </dgm:t>
    </dgm:pt>
    <dgm:pt modelId="{33F01855-E0B1-4C98-BA77-074A8F78FE3B}" type="sibTrans" cxnId="{2F9C1CE8-0525-405E-A43A-AFC7C74EC360}">
      <dgm:prSet/>
      <dgm:spPr/>
      <dgm:t>
        <a:bodyPr/>
        <a:lstStyle/>
        <a:p>
          <a:endParaRPr lang="en-US"/>
        </a:p>
      </dgm:t>
    </dgm:pt>
    <dgm:pt modelId="{024EB950-00C8-47DF-9F94-4BFF46FCAA5D}" type="pres">
      <dgm:prSet presAssocID="{2F908F0E-6995-461A-BAD3-A1961B51255D}" presName="Name0" presStyleCnt="0">
        <dgm:presLayoutVars>
          <dgm:dir/>
          <dgm:animLvl val="lvl"/>
          <dgm:resizeHandles val="exact"/>
        </dgm:presLayoutVars>
      </dgm:prSet>
      <dgm:spPr/>
    </dgm:pt>
    <dgm:pt modelId="{F09A8F78-07D0-4BC4-8107-4EF548450F19}" type="pres">
      <dgm:prSet presAssocID="{F7D01D83-7466-4588-B11C-5A42181DFBCC}" presName="linNode" presStyleCnt="0"/>
      <dgm:spPr/>
    </dgm:pt>
    <dgm:pt modelId="{32BBCB71-4B67-4AED-BEF4-D791CC9E97D2}" type="pres">
      <dgm:prSet presAssocID="{F7D01D83-7466-4588-B11C-5A42181DFBCC}" presName="parTx" presStyleLbl="revTx" presStyleIdx="0" presStyleCnt="2">
        <dgm:presLayoutVars>
          <dgm:chMax val="1"/>
          <dgm:bulletEnabled val="1"/>
        </dgm:presLayoutVars>
      </dgm:prSet>
      <dgm:spPr/>
    </dgm:pt>
    <dgm:pt modelId="{71AD1BD4-3216-4D71-9464-299DCC010079}" type="pres">
      <dgm:prSet presAssocID="{F7D01D83-7466-4588-B11C-5A42181DFBCC}" presName="bracket" presStyleLbl="parChTrans1D1" presStyleIdx="0" presStyleCnt="2"/>
      <dgm:spPr/>
    </dgm:pt>
    <dgm:pt modelId="{17659260-988C-4789-8240-972678F13501}" type="pres">
      <dgm:prSet presAssocID="{F7D01D83-7466-4588-B11C-5A42181DFBCC}" presName="spH" presStyleCnt="0"/>
      <dgm:spPr/>
    </dgm:pt>
    <dgm:pt modelId="{1884AC6B-4D40-4259-8134-97F36983D333}" type="pres">
      <dgm:prSet presAssocID="{F7D01D83-7466-4588-B11C-5A42181DFBCC}" presName="desTx" presStyleLbl="node1" presStyleIdx="0" presStyleCnt="2">
        <dgm:presLayoutVars>
          <dgm:bulletEnabled val="1"/>
        </dgm:presLayoutVars>
      </dgm:prSet>
      <dgm:spPr/>
    </dgm:pt>
    <dgm:pt modelId="{7F407961-AA66-4EAF-BCEA-4FAEE7CDBAC1}" type="pres">
      <dgm:prSet presAssocID="{14B051F3-71F1-435A-B682-C13FDE3C24F6}" presName="spV" presStyleCnt="0"/>
      <dgm:spPr/>
    </dgm:pt>
    <dgm:pt modelId="{4C8CC467-F679-4BF2-BB89-37EF1F03E20C}" type="pres">
      <dgm:prSet presAssocID="{EA7E57B8-EE18-4D8D-BB05-E2281FC4686B}" presName="linNode" presStyleCnt="0"/>
      <dgm:spPr/>
    </dgm:pt>
    <dgm:pt modelId="{19281070-334B-4D9E-8E45-079CCB67D7DD}" type="pres">
      <dgm:prSet presAssocID="{EA7E57B8-EE18-4D8D-BB05-E2281FC4686B}" presName="parTx" presStyleLbl="revTx" presStyleIdx="1" presStyleCnt="2">
        <dgm:presLayoutVars>
          <dgm:chMax val="1"/>
          <dgm:bulletEnabled val="1"/>
        </dgm:presLayoutVars>
      </dgm:prSet>
      <dgm:spPr/>
    </dgm:pt>
    <dgm:pt modelId="{4128EAE1-EAB8-4F8D-AB9B-E0B69835FE72}" type="pres">
      <dgm:prSet presAssocID="{EA7E57B8-EE18-4D8D-BB05-E2281FC4686B}" presName="bracket" presStyleLbl="parChTrans1D1" presStyleIdx="1" presStyleCnt="2"/>
      <dgm:spPr/>
    </dgm:pt>
    <dgm:pt modelId="{270C2CAA-F7F9-444C-96F5-C5B91AD07C77}" type="pres">
      <dgm:prSet presAssocID="{EA7E57B8-EE18-4D8D-BB05-E2281FC4686B}" presName="spH" presStyleCnt="0"/>
      <dgm:spPr/>
    </dgm:pt>
    <dgm:pt modelId="{9C873A8F-97FE-4559-8B49-CB4FA9C62666}" type="pres">
      <dgm:prSet presAssocID="{EA7E57B8-EE18-4D8D-BB05-E2281FC4686B}" presName="desTx" presStyleLbl="node1" presStyleIdx="1" presStyleCnt="2">
        <dgm:presLayoutVars>
          <dgm:bulletEnabled val="1"/>
        </dgm:presLayoutVars>
      </dgm:prSet>
      <dgm:spPr/>
    </dgm:pt>
  </dgm:ptLst>
  <dgm:cxnLst>
    <dgm:cxn modelId="{16E2E507-8DEF-4FC1-BD5B-65624D771E2A}" srcId="{2F908F0E-6995-461A-BAD3-A1961B51255D}" destId="{EA7E57B8-EE18-4D8D-BB05-E2281FC4686B}" srcOrd="1" destOrd="0" parTransId="{37A5D9A9-7141-48B0-BB79-4555B9C6C326}" sibTransId="{64A366AA-C75C-493C-A61F-C41020A2FABD}"/>
    <dgm:cxn modelId="{DBF9440F-F726-4DE6-957F-6AE3E43CB708}" srcId="{EA7E57B8-EE18-4D8D-BB05-E2281FC4686B}" destId="{BD6C8A38-A4E1-4926-8F9C-D1B9495911F0}" srcOrd="2" destOrd="0" parTransId="{1230B76F-DE51-4966-81BC-732935E4512D}" sibTransId="{C3A9A848-D580-47C7-9085-2CC6DAFF8C66}"/>
    <dgm:cxn modelId="{30FD9811-9A79-48DB-A6A3-DE8C9D108F82}" srcId="{EA7E57B8-EE18-4D8D-BB05-E2281FC4686B}" destId="{06F86422-6823-4D84-9CDA-9FDD6C9436F2}" srcOrd="0" destOrd="0" parTransId="{8E62A4B5-3806-459C-A3D8-18ECA2BB9B2C}" sibTransId="{5191D02C-662D-4DA3-8688-7010C96771E8}"/>
    <dgm:cxn modelId="{BC1AA420-325E-4FC5-9B06-5379A588E616}" srcId="{F7D01D83-7466-4588-B11C-5A42181DFBCC}" destId="{3ADB6604-3929-440D-B272-5952135AB72F}" srcOrd="1" destOrd="0" parTransId="{CF334C55-03DA-4233-BAD0-E7D6C9C98A53}" sibTransId="{758F5B92-C749-43C2-9A3F-F6B51D7BD0DE}"/>
    <dgm:cxn modelId="{9328103F-B415-4459-A62E-9486287D04BA}" type="presOf" srcId="{686F5365-59AD-483C-A0CF-060875C0CB4F}" destId="{1884AC6B-4D40-4259-8134-97F36983D333}" srcOrd="0" destOrd="2" presId="urn:diagrams.loki3.com/BracketList"/>
    <dgm:cxn modelId="{FE387541-5CFA-426C-870F-6995456B61C4}" type="presOf" srcId="{F7D01D83-7466-4588-B11C-5A42181DFBCC}" destId="{32BBCB71-4B67-4AED-BEF4-D791CC9E97D2}" srcOrd="0" destOrd="0" presId="urn:diagrams.loki3.com/BracketList"/>
    <dgm:cxn modelId="{C71DE463-43CA-4BE5-94A1-1BE0E743478F}" type="presOf" srcId="{2F908F0E-6995-461A-BAD3-A1961B51255D}" destId="{024EB950-00C8-47DF-9F94-4BFF46FCAA5D}" srcOrd="0" destOrd="0" presId="urn:diagrams.loki3.com/BracketList"/>
    <dgm:cxn modelId="{1AAC356A-EB59-493D-88DE-1898D64DFB4F}" srcId="{F7D01D83-7466-4588-B11C-5A42181DFBCC}" destId="{686F5365-59AD-483C-A0CF-060875C0CB4F}" srcOrd="2" destOrd="0" parTransId="{BF1CAC11-AE79-4790-929B-B1EFB0C0AA44}" sibTransId="{7DAAF50C-87E3-4F45-B1DA-99C5E1C0BEBC}"/>
    <dgm:cxn modelId="{CB747070-92AC-4E62-A1BE-B28B0EA97912}" type="presOf" srcId="{C019A8B5-AC6B-4FF7-B41B-EB215DB3E27D}" destId="{1884AC6B-4D40-4259-8134-97F36983D333}" srcOrd="0" destOrd="6" presId="urn:diagrams.loki3.com/BracketList"/>
    <dgm:cxn modelId="{FB838A71-ED87-4623-B083-802A98EFC18B}" type="presOf" srcId="{8890F58A-C579-4DCC-A972-CC4BEB88F14B}" destId="{1884AC6B-4D40-4259-8134-97F36983D333}" srcOrd="0" destOrd="0" presId="urn:diagrams.loki3.com/BracketList"/>
    <dgm:cxn modelId="{5A6F7B78-D1E5-4162-B6A7-B75DD68A5791}" type="presOf" srcId="{D0E8604B-2B69-4B67-BD5A-0DA3DA22DA3A}" destId="{1884AC6B-4D40-4259-8134-97F36983D333}" srcOrd="0" destOrd="5" presId="urn:diagrams.loki3.com/BracketList"/>
    <dgm:cxn modelId="{3A48887B-EEFC-4F74-AEFA-F34811F157D3}" type="presOf" srcId="{6B41DD8E-08DC-45FF-98E8-612380EEB375}" destId="{1884AC6B-4D40-4259-8134-97F36983D333}" srcOrd="0" destOrd="4" presId="urn:diagrams.loki3.com/BracketList"/>
    <dgm:cxn modelId="{CCE91F7F-E783-4BCC-A3B6-BB9225871FDD}" srcId="{F7D01D83-7466-4588-B11C-5A42181DFBCC}" destId="{8890F58A-C579-4DCC-A972-CC4BEB88F14B}" srcOrd="0" destOrd="0" parTransId="{C5BA48AF-4388-45BB-9D08-6383677ECE01}" sibTransId="{0B6FFE9C-4234-4C95-B83D-5D93FA0EF53C}"/>
    <dgm:cxn modelId="{B9DAE380-E049-4C27-896C-24D18E5E1DD8}" type="presOf" srcId="{3ADB6604-3929-440D-B272-5952135AB72F}" destId="{1884AC6B-4D40-4259-8134-97F36983D333}" srcOrd="0" destOrd="1" presId="urn:diagrams.loki3.com/BracketList"/>
    <dgm:cxn modelId="{4B324E9A-0D3D-4CF4-AF0D-487C1DF1482D}" srcId="{F7D01D83-7466-4588-B11C-5A42181DFBCC}" destId="{6EE81B8F-F600-45F1-A3E7-8FCB9F99FB39}" srcOrd="3" destOrd="0" parTransId="{503C7EAE-615E-4624-B15F-1A8F4CF91A38}" sibTransId="{C8651C72-E6C4-47EC-AD68-EFA9E4480BD7}"/>
    <dgm:cxn modelId="{79F24C9B-139E-4265-8BF4-C509CF152D7B}" srcId="{F7D01D83-7466-4588-B11C-5A42181DFBCC}" destId="{D0E8604B-2B69-4B67-BD5A-0DA3DA22DA3A}" srcOrd="5" destOrd="0" parTransId="{630483FE-DFA6-444F-9D83-9D4B45D6A835}" sibTransId="{48345FC5-1510-4FA6-A66D-7DD2B168AC2D}"/>
    <dgm:cxn modelId="{2DC565AF-8279-41F4-A0DC-C0F7AC1D9837}" type="presOf" srcId="{8DC6B646-F87F-40AB-B3FB-222A89D12DD9}" destId="{9C873A8F-97FE-4559-8B49-CB4FA9C62666}" srcOrd="0" destOrd="1" presId="urn:diagrams.loki3.com/BracketList"/>
    <dgm:cxn modelId="{F094CFBF-3829-4A9D-89FC-187CF4951958}" srcId="{EA7E57B8-EE18-4D8D-BB05-E2281FC4686B}" destId="{8DC6B646-F87F-40AB-B3FB-222A89D12DD9}" srcOrd="1" destOrd="0" parTransId="{1301FF68-6B88-4826-ADAD-61B14FB2A79E}" sibTransId="{626A2B67-28CE-4E59-9601-D14E5A62C428}"/>
    <dgm:cxn modelId="{B61264C3-6782-4095-8D5E-F106E6EC4BE6}" type="presOf" srcId="{BD6C8A38-A4E1-4926-8F9C-D1B9495911F0}" destId="{9C873A8F-97FE-4559-8B49-CB4FA9C62666}" srcOrd="0" destOrd="2" presId="urn:diagrams.loki3.com/BracketList"/>
    <dgm:cxn modelId="{05A9D2C9-D4B3-432C-AAFA-AF842388EB4B}" type="presOf" srcId="{EA7E57B8-EE18-4D8D-BB05-E2281FC4686B}" destId="{19281070-334B-4D9E-8E45-079CCB67D7DD}" srcOrd="0" destOrd="0" presId="urn:diagrams.loki3.com/BracketList"/>
    <dgm:cxn modelId="{C78E71CC-EDA7-4D74-B159-80A791829077}" srcId="{F7D01D83-7466-4588-B11C-5A42181DFBCC}" destId="{6B41DD8E-08DC-45FF-98E8-612380EEB375}" srcOrd="4" destOrd="0" parTransId="{90B44012-41FD-4CEF-90BF-4ECB84C20BB8}" sibTransId="{31C56FD3-FED6-485F-A5BC-265FDFED99C1}"/>
    <dgm:cxn modelId="{D4EB4CE5-69DA-4195-8A7E-DCCAD4CEE260}" type="presOf" srcId="{6EE81B8F-F600-45F1-A3E7-8FCB9F99FB39}" destId="{1884AC6B-4D40-4259-8134-97F36983D333}" srcOrd="0" destOrd="3" presId="urn:diagrams.loki3.com/BracketList"/>
    <dgm:cxn modelId="{B1131EE7-5532-4586-8153-A2848722C3E5}" srcId="{2F908F0E-6995-461A-BAD3-A1961B51255D}" destId="{F7D01D83-7466-4588-B11C-5A42181DFBCC}" srcOrd="0" destOrd="0" parTransId="{AACFCABC-218E-43E5-8D49-EC2DF25F9330}" sibTransId="{14B051F3-71F1-435A-B682-C13FDE3C24F6}"/>
    <dgm:cxn modelId="{2F9C1CE8-0525-405E-A43A-AFC7C74EC360}" srcId="{F7D01D83-7466-4588-B11C-5A42181DFBCC}" destId="{C019A8B5-AC6B-4FF7-B41B-EB215DB3E27D}" srcOrd="6" destOrd="0" parTransId="{DE680916-BD4F-44BB-8A79-6538D20074E0}" sibTransId="{33F01855-E0B1-4C98-BA77-074A8F78FE3B}"/>
    <dgm:cxn modelId="{20789DEF-CF4C-4C4F-89F0-856A30E5BEB3}" type="presOf" srcId="{06F86422-6823-4D84-9CDA-9FDD6C9436F2}" destId="{9C873A8F-97FE-4559-8B49-CB4FA9C62666}" srcOrd="0" destOrd="0" presId="urn:diagrams.loki3.com/BracketList"/>
    <dgm:cxn modelId="{492C43C0-872E-42E4-BDAB-C07310218646}" type="presParOf" srcId="{024EB950-00C8-47DF-9F94-4BFF46FCAA5D}" destId="{F09A8F78-07D0-4BC4-8107-4EF548450F19}" srcOrd="0" destOrd="0" presId="urn:diagrams.loki3.com/BracketList"/>
    <dgm:cxn modelId="{F8340250-A415-43B9-A8DC-B363E4833BAA}" type="presParOf" srcId="{F09A8F78-07D0-4BC4-8107-4EF548450F19}" destId="{32BBCB71-4B67-4AED-BEF4-D791CC9E97D2}" srcOrd="0" destOrd="0" presId="urn:diagrams.loki3.com/BracketList"/>
    <dgm:cxn modelId="{B161695D-87A9-4CCC-A202-380440878BFB}" type="presParOf" srcId="{F09A8F78-07D0-4BC4-8107-4EF548450F19}" destId="{71AD1BD4-3216-4D71-9464-299DCC010079}" srcOrd="1" destOrd="0" presId="urn:diagrams.loki3.com/BracketList"/>
    <dgm:cxn modelId="{2F63710A-EE00-4C8D-8906-32D66D4348B6}" type="presParOf" srcId="{F09A8F78-07D0-4BC4-8107-4EF548450F19}" destId="{17659260-988C-4789-8240-972678F13501}" srcOrd="2" destOrd="0" presId="urn:diagrams.loki3.com/BracketList"/>
    <dgm:cxn modelId="{5673D7C8-6BE4-4978-8F47-EEA88DA5533B}" type="presParOf" srcId="{F09A8F78-07D0-4BC4-8107-4EF548450F19}" destId="{1884AC6B-4D40-4259-8134-97F36983D333}" srcOrd="3" destOrd="0" presId="urn:diagrams.loki3.com/BracketList"/>
    <dgm:cxn modelId="{668E941A-668B-446C-A451-5E74B70888AB}" type="presParOf" srcId="{024EB950-00C8-47DF-9F94-4BFF46FCAA5D}" destId="{7F407961-AA66-4EAF-BCEA-4FAEE7CDBAC1}" srcOrd="1" destOrd="0" presId="urn:diagrams.loki3.com/BracketList"/>
    <dgm:cxn modelId="{7F898247-6EC2-4CEC-9378-A56BECC25A5A}" type="presParOf" srcId="{024EB950-00C8-47DF-9F94-4BFF46FCAA5D}" destId="{4C8CC467-F679-4BF2-BB89-37EF1F03E20C}" srcOrd="2" destOrd="0" presId="urn:diagrams.loki3.com/BracketList"/>
    <dgm:cxn modelId="{DD64E600-EEBC-4235-B453-FACF6CD53CAC}" type="presParOf" srcId="{4C8CC467-F679-4BF2-BB89-37EF1F03E20C}" destId="{19281070-334B-4D9E-8E45-079CCB67D7DD}" srcOrd="0" destOrd="0" presId="urn:diagrams.loki3.com/BracketList"/>
    <dgm:cxn modelId="{5E615674-CEBF-4A85-89E7-7F136B5DF51E}" type="presParOf" srcId="{4C8CC467-F679-4BF2-BB89-37EF1F03E20C}" destId="{4128EAE1-EAB8-4F8D-AB9B-E0B69835FE72}" srcOrd="1" destOrd="0" presId="urn:diagrams.loki3.com/BracketList"/>
    <dgm:cxn modelId="{AC958F4C-8DA9-41D9-9BC3-9E329B5EAED6}" type="presParOf" srcId="{4C8CC467-F679-4BF2-BB89-37EF1F03E20C}" destId="{270C2CAA-F7F9-444C-96F5-C5B91AD07C77}" srcOrd="2" destOrd="0" presId="urn:diagrams.loki3.com/BracketList"/>
    <dgm:cxn modelId="{B2D3DD59-CD1A-48E6-BEF4-647861EF3E01}" type="presParOf" srcId="{4C8CC467-F679-4BF2-BB89-37EF1F03E20C}" destId="{9C873A8F-97FE-4559-8B49-CB4FA9C6266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9F6D6-C683-4DF9-9050-5F86273AFCA7}">
      <dsp:nvSpPr>
        <dsp:cNvPr id="0" name=""/>
        <dsp:cNvSpPr/>
      </dsp:nvSpPr>
      <dsp:spPr>
        <a:xfrm>
          <a:off x="36" y="100946"/>
          <a:ext cx="346579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Activity</a:t>
          </a:r>
          <a:endParaRPr lang="en-US" sz="1600" kern="1200" dirty="0"/>
        </a:p>
      </dsp:txBody>
      <dsp:txXfrm>
        <a:off x="36" y="100946"/>
        <a:ext cx="3465798" cy="460800"/>
      </dsp:txXfrm>
    </dsp:sp>
    <dsp:sp modelId="{21DE384D-D6FE-489C-8094-0B6BE0425751}">
      <dsp:nvSpPr>
        <dsp:cNvPr id="0" name=""/>
        <dsp:cNvSpPr/>
      </dsp:nvSpPr>
      <dsp:spPr>
        <a:xfrm>
          <a:off x="36" y="561746"/>
          <a:ext cx="3465798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Miles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Downtime: Department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Work Order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Gross DT Hours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Direct Shop Labor Hours</a:t>
          </a:r>
        </a:p>
      </dsp:txBody>
      <dsp:txXfrm>
        <a:off x="36" y="561746"/>
        <a:ext cx="3465798" cy="2799900"/>
      </dsp:txXfrm>
    </dsp:sp>
    <dsp:sp modelId="{4A707E3F-55CC-4185-A310-4B5ED81961E7}">
      <dsp:nvSpPr>
        <dsp:cNvPr id="0" name=""/>
        <dsp:cNvSpPr/>
      </dsp:nvSpPr>
      <dsp:spPr>
        <a:xfrm>
          <a:off x="3951046" y="100946"/>
          <a:ext cx="346579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Vehicle Costs</a:t>
          </a:r>
          <a:endParaRPr lang="en-US" sz="1600" kern="1200" dirty="0"/>
        </a:p>
      </dsp:txBody>
      <dsp:txXfrm>
        <a:off x="3951046" y="100946"/>
        <a:ext cx="3465798" cy="460800"/>
      </dsp:txXfrm>
    </dsp:sp>
    <dsp:sp modelId="{EA1CD5C3-0E19-47B6-8512-D9E2C9ACBD7F}">
      <dsp:nvSpPr>
        <dsp:cNvPr id="0" name=""/>
        <dsp:cNvSpPr/>
      </dsp:nvSpPr>
      <dsp:spPr>
        <a:xfrm>
          <a:off x="3951046" y="561746"/>
          <a:ext cx="3465798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Purchase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Upfitting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Fuel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Preventative Maintenance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Repairs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(Warranty)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Modifications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Accidents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Decommission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/>
            <a:t>(Sale)</a:t>
          </a:r>
        </a:p>
      </dsp:txBody>
      <dsp:txXfrm>
        <a:off x="3951046" y="561746"/>
        <a:ext cx="3465798" cy="27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CB71-4B67-4AED-BEF4-D791CC9E97D2}">
      <dsp:nvSpPr>
        <dsp:cNvPr id="0" name=""/>
        <dsp:cNvSpPr/>
      </dsp:nvSpPr>
      <dsp:spPr>
        <a:xfrm>
          <a:off x="3810" y="1240385"/>
          <a:ext cx="194915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/>
            <a:t>Advantages</a:t>
          </a:r>
          <a:endParaRPr lang="en-US" sz="2000" kern="1200" dirty="0"/>
        </a:p>
      </dsp:txBody>
      <dsp:txXfrm>
        <a:off x="3810" y="1240385"/>
        <a:ext cx="1949151" cy="396000"/>
      </dsp:txXfrm>
    </dsp:sp>
    <dsp:sp modelId="{71AD1BD4-3216-4D71-9464-299DCC010079}">
      <dsp:nvSpPr>
        <dsp:cNvPr id="0" name=""/>
        <dsp:cNvSpPr/>
      </dsp:nvSpPr>
      <dsp:spPr>
        <a:xfrm>
          <a:off x="1952962" y="101885"/>
          <a:ext cx="389830" cy="2673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4AC6B-4D40-4259-8134-97F36983D333}">
      <dsp:nvSpPr>
        <dsp:cNvPr id="0" name=""/>
        <dsp:cNvSpPr/>
      </dsp:nvSpPr>
      <dsp:spPr>
        <a:xfrm>
          <a:off x="2498724" y="101885"/>
          <a:ext cx="5301691" cy="267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Considers all known replacement factors for each individual vehicle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Considers operational patterns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Updates daily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Improved reliability and validity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Improved flexibility for cost assumptions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Improved “memory” for exceptions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Identifies ways to conserve money</a:t>
          </a:r>
        </a:p>
      </dsp:txBody>
      <dsp:txXfrm>
        <a:off x="2498724" y="101885"/>
        <a:ext cx="5301691" cy="2673000"/>
      </dsp:txXfrm>
    </dsp:sp>
    <dsp:sp modelId="{19281070-334B-4D9E-8E45-079CCB67D7DD}">
      <dsp:nvSpPr>
        <dsp:cNvPr id="0" name=""/>
        <dsp:cNvSpPr/>
      </dsp:nvSpPr>
      <dsp:spPr>
        <a:xfrm>
          <a:off x="3810" y="3341884"/>
          <a:ext cx="194915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/>
            <a:t>Disadvantages</a:t>
          </a:r>
          <a:endParaRPr lang="en-US" sz="2000" kern="1200" dirty="0"/>
        </a:p>
      </dsp:txBody>
      <dsp:txXfrm>
        <a:off x="3810" y="3341884"/>
        <a:ext cx="1949151" cy="396000"/>
      </dsp:txXfrm>
    </dsp:sp>
    <dsp:sp modelId="{4128EAE1-EAB8-4F8D-AB9B-E0B69835FE72}">
      <dsp:nvSpPr>
        <dsp:cNvPr id="0" name=""/>
        <dsp:cNvSpPr/>
      </dsp:nvSpPr>
      <dsp:spPr>
        <a:xfrm>
          <a:off x="1952962" y="2846884"/>
          <a:ext cx="389830" cy="1386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73A8F-97FE-4559-8B49-CB4FA9C62666}">
      <dsp:nvSpPr>
        <dsp:cNvPr id="0" name=""/>
        <dsp:cNvSpPr/>
      </dsp:nvSpPr>
      <dsp:spPr>
        <a:xfrm>
          <a:off x="2498724" y="2846884"/>
          <a:ext cx="5301691" cy="13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Significant change from current replacement practice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More complex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/>
            <a:t>Requires advanced operator…for now</a:t>
          </a:r>
        </a:p>
      </dsp:txBody>
      <dsp:txXfrm>
        <a:off x="2498724" y="2846884"/>
        <a:ext cx="5301691" cy="13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0065490-9158-4074-88EE-6896569A015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ED49ABF-E609-4136-A120-0249F3B6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3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464">
              <a:defRPr/>
            </a:pPr>
            <a:fld id="{D70EC572-6449-4624-8224-18196D83D0F8}" type="slidenum">
              <a:rPr lang="en-US" sz="1800" kern="0">
                <a:solidFill>
                  <a:sysClr val="windowText" lastClr="000000"/>
                </a:solidFill>
              </a:rPr>
              <a:pPr defTabSz="925464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9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lot of savings until</a:t>
            </a:r>
            <a:r>
              <a:rPr lang="en-US" baseline="0" dirty="0"/>
              <a:t> you realize that is only for one vehicle  at 33. That gives us a savings of $261,275 per year for keeping the vehicles for 7 years over 5. However, this model only looked at 5 vs. 7. Could it be more cost saving to keep for 8, 9, 10 years?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49ABF-E609-4136-A120-0249F3B6C44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2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1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3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9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6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9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3A2A62-74A0-48EA-B05C-CB86BD765B38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94CCD5-D639-4F7D-844F-9671E3F856E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6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758952"/>
            <a:ext cx="9923228" cy="356616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charset="0"/>
              </a:rPr>
              <a:t>Vehicle Replacement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38" y="4530216"/>
            <a:ext cx="2524752" cy="1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2DF9D1-20D6-4D9D-ACC5-2082937A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93017"/>
            <a:ext cx="7658100" cy="5486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739229-00EC-4609-B0D6-C3029A9BEDC1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0058400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894709D0-BD68-45AA-9F55-07C84772148A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1D498B90-DAE3-4E08-BBCC-8E7973C1B46C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22DDAB8-44FE-4689-B91A-441EC08C308F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F775EB1-986C-49A5-8A4F-CD37C2DA5F55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892B5E3-155D-4371-AFD7-FAC6CB005F28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F8208FF3-8FD0-4BE5-965E-41775B92A537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DC0F975-48F3-44C8-A148-6A916BE61DC0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3B54BBBD-A1A9-43EF-A789-54C9513A613F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664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739229-00EC-4609-B0D6-C3029A9BEDC1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0058400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 &amp; </a:t>
            </a:r>
            <a:r>
              <a:rPr lang="en-US" dirty="0">
                <a:solidFill>
                  <a:schemeClr val="accent1"/>
                </a:solidFill>
              </a:rPr>
              <a:t>#1673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390BF-3652-4878-AC63-5AA2A3E7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93017"/>
            <a:ext cx="7658100" cy="5486400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14D219D2-F1B8-42A6-AA14-4D5BD73CD22E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6D15DC70-4CE0-47D7-BCDE-BB13BA305FB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01A26BD-D6D1-46C0-84B1-66B5ED1817B7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2906521A-9817-4ACB-AE8D-F63C360DEF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14CAB19E-91E6-40B9-851F-FB5D8324D7A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CF765034-87A6-4200-AA1F-4812CC132B49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A5B65793-84A3-4775-8180-DAA5CB5C29FE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A081FB5-C4E4-40BC-8FA6-933986B14727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4425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739229-00EC-4609-B0D6-C3029A9BEDC1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1282126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 &amp; </a:t>
            </a:r>
            <a:r>
              <a:rPr lang="en-US" dirty="0">
                <a:solidFill>
                  <a:schemeClr val="accent1"/>
                </a:solidFill>
              </a:rPr>
              <a:t>#1673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All Patrol Cars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3C50C-A298-4D39-9217-4715318C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80985"/>
            <a:ext cx="7662672" cy="55011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DAA53-69F7-4B5D-8171-F5A74E139BD0}"/>
              </a:ext>
            </a:extLst>
          </p:cNvPr>
          <p:cNvCxnSpPr/>
          <p:nvPr/>
        </p:nvCxnSpPr>
        <p:spPr>
          <a:xfrm flipV="1">
            <a:off x="9276013" y="1377492"/>
            <a:ext cx="0" cy="411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5E0BB8-2B49-44B8-9F88-98CE3A62F680}"/>
              </a:ext>
            </a:extLst>
          </p:cNvPr>
          <p:cNvCxnSpPr/>
          <p:nvPr/>
        </p:nvCxnSpPr>
        <p:spPr>
          <a:xfrm flipH="1">
            <a:off x="9276013" y="1910892"/>
            <a:ext cx="304800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88B3DF-77F1-456A-8688-D534F0EEECC1}"/>
              </a:ext>
            </a:extLst>
          </p:cNvPr>
          <p:cNvCxnSpPr/>
          <p:nvPr/>
        </p:nvCxnSpPr>
        <p:spPr>
          <a:xfrm flipH="1" flipV="1">
            <a:off x="9276012" y="3358692"/>
            <a:ext cx="1005658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62734E-D0AE-4D6B-B007-3B7E1718A636}"/>
              </a:ext>
            </a:extLst>
          </p:cNvPr>
          <p:cNvSpPr txBox="1"/>
          <p:nvPr/>
        </p:nvSpPr>
        <p:spPr>
          <a:xfrm>
            <a:off x="9398287" y="132103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 96:</a:t>
            </a:r>
          </a:p>
          <a:p>
            <a:r>
              <a:rPr lang="en-US" dirty="0"/>
              <a:t>$24,500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46960-EB13-4AA9-B4AB-ED474F7E50BF}"/>
              </a:ext>
            </a:extLst>
          </p:cNvPr>
          <p:cNvSpPr txBox="1"/>
          <p:nvPr/>
        </p:nvSpPr>
        <p:spPr>
          <a:xfrm>
            <a:off x="10214791" y="3416529"/>
            <a:ext cx="127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 96:</a:t>
            </a:r>
          </a:p>
          <a:p>
            <a:r>
              <a:rPr lang="en-US" dirty="0"/>
              <a:t>$19,000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67C0A-8681-4C65-8D62-44A9F6197F10}"/>
              </a:ext>
            </a:extLst>
          </p:cNvPr>
          <p:cNvSpPr txBox="1"/>
          <p:nvPr/>
        </p:nvSpPr>
        <p:spPr>
          <a:xfrm>
            <a:off x="6832276" y="2770198"/>
            <a:ext cx="127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 82:</a:t>
            </a:r>
          </a:p>
          <a:p>
            <a:r>
              <a:rPr lang="en-US" dirty="0"/>
              <a:t>$19,000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C2A61-C39D-4756-B5CC-0DA078335332}"/>
              </a:ext>
            </a:extLst>
          </p:cNvPr>
          <p:cNvCxnSpPr/>
          <p:nvPr/>
        </p:nvCxnSpPr>
        <p:spPr>
          <a:xfrm>
            <a:off x="7806719" y="3120909"/>
            <a:ext cx="748375" cy="252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F687A-3B05-49F9-A79D-C5398588F350}"/>
              </a:ext>
            </a:extLst>
          </p:cNvPr>
          <p:cNvCxnSpPr/>
          <p:nvPr/>
        </p:nvCxnSpPr>
        <p:spPr>
          <a:xfrm flipH="1">
            <a:off x="4775645" y="3378430"/>
            <a:ext cx="688162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E3777B-0B96-4304-B12B-A8B1759783F3}"/>
              </a:ext>
            </a:extLst>
          </p:cNvPr>
          <p:cNvSpPr txBox="1"/>
          <p:nvPr/>
        </p:nvSpPr>
        <p:spPr>
          <a:xfrm>
            <a:off x="268357" y="1570484"/>
            <a:ext cx="33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Evaluate by 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5A368-E7B3-47E3-9104-394034C0B730}"/>
              </a:ext>
            </a:extLst>
          </p:cNvPr>
          <p:cNvSpPr txBox="1"/>
          <p:nvPr/>
        </p:nvSpPr>
        <p:spPr>
          <a:xfrm>
            <a:off x="727735" y="2063615"/>
            <a:ext cx="3625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Lemons: Too long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Cherries: Too soon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2D6CB0F5-8DFB-4901-86E0-859528EEC998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2290FF8-6571-4459-96A9-5A4C133B3835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C0C0219F-B278-4A1E-B85D-BA20AA29AD5C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3C60923-5356-41B5-A341-A52F3060BB38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7F8723E1-6F41-459E-A8C9-8E8F3B74D428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BD012123-5B0C-4C2C-B901-EF761E3C4787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B59E421F-6522-48DC-AC7A-06CF050F2BEA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3CD13EC-5CFE-4AAB-BCE8-EF6F3431D43F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7437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BD95D24-1190-4AB2-9865-38050FEE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805992"/>
            <a:ext cx="7664991" cy="5486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739229-00EC-4609-B0D6-C3029A9BEDC1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1282126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 &amp; </a:t>
            </a:r>
            <a:r>
              <a:rPr lang="en-US" dirty="0">
                <a:solidFill>
                  <a:schemeClr val="accent1"/>
                </a:solidFill>
              </a:rPr>
              <a:t>#1673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All Patrol Cars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DAA53-69F7-4B5D-8171-F5A74E139BD0}"/>
              </a:ext>
            </a:extLst>
          </p:cNvPr>
          <p:cNvCxnSpPr/>
          <p:nvPr/>
        </p:nvCxnSpPr>
        <p:spPr>
          <a:xfrm flipV="1">
            <a:off x="8434443" y="1377492"/>
            <a:ext cx="0" cy="411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F687A-3B05-49F9-A79D-C5398588F350}"/>
              </a:ext>
            </a:extLst>
          </p:cNvPr>
          <p:cNvCxnSpPr/>
          <p:nvPr/>
        </p:nvCxnSpPr>
        <p:spPr>
          <a:xfrm flipH="1">
            <a:off x="4775645" y="3330306"/>
            <a:ext cx="688162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41BCC75-483A-415F-9B3B-C8A5C759E8BD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32F4970E-CF36-4C59-8AB2-C59AD3AC7503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0D79CD68-5D01-468B-80A9-4DE3982BC8E3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9DAACA9-B7A9-4EDB-9678-B2795F323EFB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9426A97A-F7C0-4035-8DBB-D029B50E8B0A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20F45DF5-3C50-453A-B2EE-73EF95B8FD3B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593540AE-DEA0-420A-BAAF-C78436A4F653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A20A3CC3-06D2-4AE2-BA99-AE6AC7F8A49F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4A4987-926D-4596-8B90-EBEDCFC603D0}"/>
              </a:ext>
            </a:extLst>
          </p:cNvPr>
          <p:cNvSpPr txBox="1"/>
          <p:nvPr/>
        </p:nvSpPr>
        <p:spPr>
          <a:xfrm>
            <a:off x="268357" y="1570484"/>
            <a:ext cx="33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Evaluate by MILES</a:t>
            </a:r>
          </a:p>
        </p:txBody>
      </p:sp>
    </p:spTree>
    <p:extLst>
      <p:ext uri="{BB962C8B-B14F-4D97-AF65-F5344CB8AC3E}">
        <p14:creationId xmlns:p14="http://schemas.microsoft.com/office/powerpoint/2010/main" val="31502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Why do we retire a vehicle?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028" y="1628177"/>
            <a:ext cx="6841375" cy="454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Factors Influencing Vehicle Replacement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Age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Mileage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Blue Book valuation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C5714-D38B-4DC1-BA13-BDC2D44B3149}"/>
              </a:ext>
            </a:extLst>
          </p:cNvPr>
          <p:cNvSpPr txBox="1"/>
          <p:nvPr/>
        </p:nvSpPr>
        <p:spPr>
          <a:xfrm>
            <a:off x="4759135" y="3733286"/>
            <a:ext cx="6914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Conceptually easy to understand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Weak reliability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Weak validity</a:t>
            </a:r>
          </a:p>
          <a:p>
            <a:r>
              <a:rPr lang="en-US" sz="3200" dirty="0">
                <a:solidFill>
                  <a:srgbClr val="C00000"/>
                </a:solidFill>
              </a:rPr>
              <a:t>Ignores individual characteristics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Inter-department competition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9C119476-8E06-4292-8F2E-6CF744FA7DF4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AC8A2E44-25F8-4A52-B4B2-66AD414E6027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A9AEC6A0-E988-4396-A347-5778AB45A437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7984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1799628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Why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should</a:t>
            </a:r>
            <a:r>
              <a:rPr lang="en-US" sz="2800" dirty="0">
                <a:solidFill>
                  <a:srgbClr val="FFFFFF"/>
                </a:solidFill>
              </a:rPr>
              <a:t> we retire a vehicle?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028" y="1628177"/>
            <a:ext cx="6841375" cy="454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Factors Influencing Vehicle Replacement</a:t>
            </a:r>
          </a:p>
          <a:p>
            <a:pPr marL="1262380" lvl="2" indent="-571500">
              <a:buClr>
                <a:schemeClr val="bg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2">
                    <a:lumMod val="90000"/>
                  </a:schemeClr>
                </a:solidFill>
              </a:rPr>
              <a:t>Age</a:t>
            </a:r>
          </a:p>
          <a:p>
            <a:pPr marL="1262380" lvl="2" indent="-571500">
              <a:buClr>
                <a:schemeClr val="bg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2">
                    <a:lumMod val="90000"/>
                  </a:schemeClr>
                </a:solidFill>
              </a:rPr>
              <a:t>Mileage</a:t>
            </a:r>
          </a:p>
          <a:p>
            <a:pPr marL="1262380" lvl="2" indent="-571500">
              <a:buClr>
                <a:schemeClr val="bg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2">
                    <a:lumMod val="90000"/>
                  </a:schemeClr>
                </a:solidFill>
              </a:rPr>
              <a:t>Blue Book valuation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Safety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Configuration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Availability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Operating Cost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Capital Cost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Financial capacity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4496462-B1C5-47C7-BA43-DBFD33FE9703}"/>
              </a:ext>
            </a:extLst>
          </p:cNvPr>
          <p:cNvSpPr/>
          <p:nvPr/>
        </p:nvSpPr>
        <p:spPr>
          <a:xfrm>
            <a:off x="8432871" y="3609474"/>
            <a:ext cx="298875" cy="1215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834EF-ACF7-427A-845B-39590C9EFBFD}"/>
              </a:ext>
            </a:extLst>
          </p:cNvPr>
          <p:cNvSpPr txBox="1"/>
          <p:nvPr/>
        </p:nvSpPr>
        <p:spPr>
          <a:xfrm>
            <a:off x="9404543" y="3903171"/>
            <a:ext cx="236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Department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3C72F86D-2C6D-4600-A4F4-203C358CC43F}"/>
              </a:ext>
            </a:extLst>
          </p:cNvPr>
          <p:cNvSpPr/>
          <p:nvPr/>
        </p:nvSpPr>
        <p:spPr>
          <a:xfrm>
            <a:off x="8782844" y="3609473"/>
            <a:ext cx="298875" cy="2105521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4815A-0B01-493D-9600-B47C98E7EBD9}"/>
              </a:ext>
            </a:extLst>
          </p:cNvPr>
          <p:cNvSpPr txBox="1"/>
          <p:nvPr/>
        </p:nvSpPr>
        <p:spPr>
          <a:xfrm>
            <a:off x="9414899" y="4369845"/>
            <a:ext cx="268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Fleet Services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CD646F8-8223-40CD-B2CF-B855C50A53E3}"/>
              </a:ext>
            </a:extLst>
          </p:cNvPr>
          <p:cNvSpPr/>
          <p:nvPr/>
        </p:nvSpPr>
        <p:spPr>
          <a:xfrm>
            <a:off x="9153953" y="3609473"/>
            <a:ext cx="298875" cy="2568689"/>
          </a:xfrm>
          <a:prstGeom prst="rightBrace">
            <a:avLst>
              <a:gd name="adj1" fmla="val 8333"/>
              <a:gd name="adj2" fmla="val 59836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0F46EE-A13B-4B4D-89AF-A6AF167DEE50}"/>
              </a:ext>
            </a:extLst>
          </p:cNvPr>
          <p:cNvSpPr txBox="1"/>
          <p:nvPr/>
        </p:nvSpPr>
        <p:spPr>
          <a:xfrm>
            <a:off x="9425255" y="4836519"/>
            <a:ext cx="268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Budget Office</a:t>
            </a: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5E1AC1C2-E812-41DA-BC6E-5AC41F86FFDD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B2AB2BCF-722C-4D9B-990B-65461EECD621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6C5F736A-ED71-455C-882F-3284D0A96EAD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8135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1799628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Why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should</a:t>
            </a:r>
            <a:r>
              <a:rPr lang="en-US" sz="2800" dirty="0">
                <a:solidFill>
                  <a:srgbClr val="FFFFFF"/>
                </a:solidFill>
              </a:rPr>
              <a:t> we retire a vehicle?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6F31958-0C6B-43CE-AF00-F02BF12CB902}"/>
              </a:ext>
            </a:extLst>
          </p:cNvPr>
          <p:cNvSpPr txBox="1">
            <a:spLocks/>
          </p:cNvSpPr>
          <p:nvPr/>
        </p:nvSpPr>
        <p:spPr>
          <a:xfrm>
            <a:off x="5230848" y="1393470"/>
            <a:ext cx="5692255" cy="34071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How to make a decision based on </a:t>
            </a:r>
            <a:r>
              <a:rPr lang="en-US" sz="3200" b="1" i="1" dirty="0">
                <a:solidFill>
                  <a:schemeClr val="tx1"/>
                </a:solidFill>
              </a:rPr>
              <a:t>all </a:t>
            </a:r>
            <a:r>
              <a:rPr lang="en-US" sz="3200" b="1" dirty="0">
                <a:solidFill>
                  <a:schemeClr val="tx1"/>
                </a:solidFill>
              </a:rPr>
              <a:t>relevant factors…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…quickly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…transparently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…accurately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…inexpensively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dirty="0">
                <a:solidFill>
                  <a:schemeClr val="tx1"/>
                </a:solidFill>
              </a:rPr>
              <a:t>…consistently?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CBEB2EAF-307A-42C3-A0F0-FB7D53ED617A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EAEDA359-7351-4C20-85E1-B2F4C773B1FD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022EF56E-1041-4FD5-A043-92929CFCC58E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6017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32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</a:rPr>
              <a:t>Alternative Vehicle Retirement Model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795" y="741439"/>
            <a:ext cx="7302941" cy="5667220"/>
          </a:xfrm>
        </p:spPr>
        <p:txBody>
          <a:bodyPr>
            <a:noAutofit/>
          </a:bodyPr>
          <a:lstStyle/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Calculate the optimal retirement year of each vehicle in real-time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Inputs</a:t>
            </a:r>
          </a:p>
          <a:p>
            <a:pPr marL="1371600" lvl="2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Vehicle cost history</a:t>
            </a:r>
          </a:p>
          <a:p>
            <a:pPr marL="1371600" lvl="2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Vehicle operating pattern</a:t>
            </a:r>
          </a:p>
          <a:p>
            <a:pPr marL="1371600" lvl="2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Vehicle cost forecast</a:t>
            </a:r>
          </a:p>
          <a:p>
            <a:pPr marL="1371600" lvl="2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Estimated salvage value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Compare lifetime costs of different retirement cycles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Consider additional inputs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Safety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Configuration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Availability</a:t>
            </a:r>
          </a:p>
          <a:p>
            <a:pPr marL="914400" lvl="1" indent="-228600"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/>
              <a:t>Financial capacity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1EF4523C-9C19-475C-BBF6-181D56EEC2F4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C4730976-D746-4045-8E2E-A849771C608C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4546ABAB-8A56-4520-80FA-7E68768C9F2C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853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1" y="1195751"/>
            <a:ext cx="7548353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7280" y="232253"/>
            <a:ext cx="10058400" cy="711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Costs of a Vehicle by Month in Service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3811" y="4072538"/>
            <a:ext cx="113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Purchase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9341" y="1900714"/>
            <a:ext cx="113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 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7F32E930-B5E9-4A50-AF59-3ADD0952BB01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DFD17C2A-27A7-4861-A11E-3745CF69275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A91CEA58-8FE7-485C-8906-B0FFC5DA8E99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800CA91-FFF0-4E70-A733-356C12DF60F7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30EA5BD-F0B0-4751-AF0B-8B63A8B4C47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57E0FD45-FC9F-4441-A3A5-998339057186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408E206-1263-4FB5-8FB9-FC7DA2C2B1DE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B20B02F3-90F3-4383-8B84-7CE87102A186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0243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52" y="1197864"/>
            <a:ext cx="7548191" cy="47274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076291" y="2296883"/>
            <a:ext cx="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00291" y="1915883"/>
            <a:ext cx="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4791" y="351608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8791" y="3135083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 year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4791" y="383609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(25,000)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8791" y="3455095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(5,000)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97280" y="232253"/>
            <a:ext cx="100584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Total Costs of a Vehicle by Month in Service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F7A1E844-71DC-48B0-8AA6-3E340BBB3185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B3DF76C1-4DAE-49BA-A415-5D154F9E72F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ACECAA85-89FA-42BF-B881-1418A4DD25A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E4D18E1B-ED3A-4A67-8DF5-91E08777C95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2628B9EE-2E31-4DAB-B2DC-270055042C8F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11F20A41-31BB-4343-8F64-0D87BA7E991A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63A409CE-C59F-407F-B165-866E3E979A89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3160152-2CAA-4267-9743-FC7E12BFB79E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7420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City of Mesa’s Vehicle Replacement Model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4DD82962-EB5E-44E9-8CFF-082570A361CD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853CA538-D413-4E23-B256-7D8F43EDDEC3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9107CFA1-A3FB-437D-B940-6C85BD9FE5A3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99E7D14D-A7DD-4CAB-AABC-30F1CEBD5A2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66BEE0A1-5E18-4E71-AB82-7E5D202DB2DF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408582-1033-4F1E-A0EA-9AACADCEEAF6}"/>
              </a:ext>
            </a:extLst>
          </p:cNvPr>
          <p:cNvSpPr/>
          <p:nvPr/>
        </p:nvSpPr>
        <p:spPr>
          <a:xfrm>
            <a:off x="7148350" y="2512838"/>
            <a:ext cx="1632359" cy="163235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6DBFE4-741E-48C4-B7BB-A92E9C4E0461}"/>
              </a:ext>
            </a:extLst>
          </p:cNvPr>
          <p:cNvSpPr/>
          <p:nvPr/>
        </p:nvSpPr>
        <p:spPr>
          <a:xfrm>
            <a:off x="5137806" y="517409"/>
            <a:ext cx="5583497" cy="558349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429A52A2-99BE-44E8-992D-07E9EBC1F65C}"/>
              </a:ext>
            </a:extLst>
          </p:cNvPr>
          <p:cNvSpPr/>
          <p:nvPr/>
        </p:nvSpPr>
        <p:spPr>
          <a:xfrm>
            <a:off x="6393866" y="2083643"/>
            <a:ext cx="2286000" cy="552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Assets</a:t>
            </a: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61102667-02C4-4D95-B8D7-52E7623D0C47}"/>
              </a:ext>
            </a:extLst>
          </p:cNvPr>
          <p:cNvSpPr/>
          <p:nvPr/>
        </p:nvSpPr>
        <p:spPr>
          <a:xfrm>
            <a:off x="8263343" y="3250098"/>
            <a:ext cx="2286000" cy="552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Framing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14513B3A-6AB5-4132-82D9-8192240E0FA8}"/>
              </a:ext>
            </a:extLst>
          </p:cNvPr>
          <p:cNvSpPr/>
          <p:nvPr/>
        </p:nvSpPr>
        <p:spPr>
          <a:xfrm>
            <a:off x="5931976" y="3995070"/>
            <a:ext cx="2286000" cy="552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Alignment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4C6DEAD-8732-424F-A19E-34CAE2B6014F}"/>
              </a:ext>
            </a:extLst>
          </p:cNvPr>
          <p:cNvSpPr/>
          <p:nvPr/>
        </p:nvSpPr>
        <p:spPr>
          <a:xfrm>
            <a:off x="5816360" y="278784"/>
            <a:ext cx="2283894" cy="110854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E39CEE7-3FC2-49DD-BC37-4633F28F7871}"/>
              </a:ext>
            </a:extLst>
          </p:cNvPr>
          <p:cNvSpPr/>
          <p:nvPr/>
        </p:nvSpPr>
        <p:spPr>
          <a:xfrm>
            <a:off x="9463132" y="1470243"/>
            <a:ext cx="2283894" cy="110854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3153B6B-686E-4205-B236-EACE58096CE4}"/>
              </a:ext>
            </a:extLst>
          </p:cNvPr>
          <p:cNvSpPr/>
          <p:nvPr/>
        </p:nvSpPr>
        <p:spPr>
          <a:xfrm>
            <a:off x="9012146" y="4082389"/>
            <a:ext cx="2283894" cy="110854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Analysis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71A587F-9F74-40D7-9C0F-C56BD15725D1}"/>
              </a:ext>
            </a:extLst>
          </p:cNvPr>
          <p:cNvSpPr/>
          <p:nvPr/>
        </p:nvSpPr>
        <p:spPr>
          <a:xfrm>
            <a:off x="5887222" y="5042075"/>
            <a:ext cx="2283894" cy="110854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Process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13BAECF6-1295-4F78-9237-0A0E5922F644}"/>
              </a:ext>
            </a:extLst>
          </p:cNvPr>
          <p:cNvSpPr/>
          <p:nvPr/>
        </p:nvSpPr>
        <p:spPr>
          <a:xfrm>
            <a:off x="4134791" y="2742515"/>
            <a:ext cx="2283894" cy="1108548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Dilemmas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565FC0F1-499B-401A-A702-D7ECF662F0F0}"/>
              </a:ext>
            </a:extLst>
          </p:cNvPr>
          <p:cNvSpPr/>
          <p:nvPr/>
        </p:nvSpPr>
        <p:spPr>
          <a:xfrm>
            <a:off x="8337244" y="59621"/>
            <a:ext cx="3854756" cy="5185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Evolution</a:t>
            </a: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28653DBD-8068-4AFB-B443-3E996AD5F7CD}"/>
              </a:ext>
            </a:extLst>
          </p:cNvPr>
          <p:cNvSpPr/>
          <p:nvPr/>
        </p:nvSpPr>
        <p:spPr>
          <a:xfrm>
            <a:off x="7523923" y="6034318"/>
            <a:ext cx="4611046" cy="51857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4736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  <p:bldP spid="20" grpId="0" animBg="1"/>
      <p:bldP spid="26" grpId="0" animBg="1"/>
      <p:bldP spid="27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90" y="1468505"/>
            <a:ext cx="7558020" cy="47274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205271-CA6A-4E67-8106-1D0518A92030}"/>
              </a:ext>
            </a:extLst>
          </p:cNvPr>
          <p:cNvSpPr txBox="1">
            <a:spLocks/>
          </p:cNvSpPr>
          <p:nvPr/>
        </p:nvSpPr>
        <p:spPr>
          <a:xfrm>
            <a:off x="1097280" y="232253"/>
            <a:ext cx="100584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Total Costs of a Vehicle by Month in Service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C73B92-CF23-474D-8B5D-0E70CA4D35ED}"/>
              </a:ext>
            </a:extLst>
          </p:cNvPr>
          <p:cNvSpPr txBox="1">
            <a:spLocks/>
          </p:cNvSpPr>
          <p:nvPr/>
        </p:nvSpPr>
        <p:spPr>
          <a:xfrm>
            <a:off x="1761160" y="757305"/>
            <a:ext cx="5341098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5-year retirement cycle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6DD3AFEE-B9E4-42C1-B6CA-798A29775B46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E26EA769-8F66-4B8A-A445-06743D12B579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1DD1D88E-2A0D-4D7B-ACA3-CD7A5C22D138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AED46D1-59D4-44AD-87BF-BC8BC5B1F363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543D3ED-4A9D-4CEF-87A1-1B0995C00494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DBDEAE9-B60E-4644-9C70-28DB1B097243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15FB9E7-8D17-4070-B358-264F9035C14B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460C0B9-7360-42E8-B9CB-B2581C3F8A67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927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1472184"/>
            <a:ext cx="7558020" cy="47274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F30E7F-82AA-4E50-A550-014E1484C660}"/>
              </a:ext>
            </a:extLst>
          </p:cNvPr>
          <p:cNvSpPr txBox="1">
            <a:spLocks/>
          </p:cNvSpPr>
          <p:nvPr/>
        </p:nvSpPr>
        <p:spPr>
          <a:xfrm>
            <a:off x="1097280" y="232253"/>
            <a:ext cx="100584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Repeat the Decision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0D889-EF3C-44F0-BE66-6F9C2351FBC4}"/>
              </a:ext>
            </a:extLst>
          </p:cNvPr>
          <p:cNvSpPr txBox="1">
            <a:spLocks/>
          </p:cNvSpPr>
          <p:nvPr/>
        </p:nvSpPr>
        <p:spPr>
          <a:xfrm>
            <a:off x="1761160" y="757305"/>
            <a:ext cx="5341098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5-year retirement cycle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2156B30-9DAD-4FBF-A30C-89B97209706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C7A70CD7-1B3E-47A5-831D-3D3AB50EABAE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26AEEC3-A196-46E8-BA27-3A71C2A11177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E1FD5AB-20D5-4BE5-AF78-876E28C477BB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B87395-A559-44B0-BB0D-27E35FC26380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3380FA2-C959-417A-BD06-64B610D8FFD6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266B4D4-5EA3-4BEA-8FBA-5010E603B550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CADDB45-5A7F-455E-8E83-FDE87A953BCE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2297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F30E7F-82AA-4E50-A550-014E1484C660}"/>
              </a:ext>
            </a:extLst>
          </p:cNvPr>
          <p:cNvSpPr txBox="1">
            <a:spLocks/>
          </p:cNvSpPr>
          <p:nvPr/>
        </p:nvSpPr>
        <p:spPr>
          <a:xfrm>
            <a:off x="1097280" y="232253"/>
            <a:ext cx="100584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Repeat the Decision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36C12-B09C-4631-87C8-F1B1F49B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1472184"/>
            <a:ext cx="7562088" cy="47299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F4DBFE-A96C-4382-B171-3088953FE9A6}"/>
              </a:ext>
            </a:extLst>
          </p:cNvPr>
          <p:cNvSpPr txBox="1">
            <a:spLocks/>
          </p:cNvSpPr>
          <p:nvPr/>
        </p:nvSpPr>
        <p:spPr>
          <a:xfrm>
            <a:off x="1761160" y="757305"/>
            <a:ext cx="5341098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5-year retirement cycle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81A7BC53-8894-4301-A1B9-B662749980D3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BFBB07C-4686-417C-935F-8F61080566F2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5CFC4994-514E-4124-B9A8-DD5123624B77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AF2668-71A9-4B24-97FE-EC23DDD6C72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943C180-8FCF-4F11-A706-6D194E57FDC6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E01AA48-5CC1-49C8-B83C-F5D41A2636DE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1D409FFB-9DED-4555-9905-2B0D5249450A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DFD6891B-234A-4875-8267-F6D04BC78A32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7679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1472184"/>
            <a:ext cx="7558020" cy="47274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144ABD-3611-4B45-8DAA-066C619F941F}"/>
              </a:ext>
            </a:extLst>
          </p:cNvPr>
          <p:cNvSpPr txBox="1">
            <a:spLocks/>
          </p:cNvSpPr>
          <p:nvPr/>
        </p:nvSpPr>
        <p:spPr>
          <a:xfrm>
            <a:off x="1761160" y="757305"/>
            <a:ext cx="433484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5-year retirement cycle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C6025C-0707-4E75-A2F9-A22501371406}"/>
              </a:ext>
            </a:extLst>
          </p:cNvPr>
          <p:cNvSpPr txBox="1">
            <a:spLocks/>
          </p:cNvSpPr>
          <p:nvPr/>
        </p:nvSpPr>
        <p:spPr>
          <a:xfrm>
            <a:off x="1097280" y="232253"/>
            <a:ext cx="100584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Total Costs of a Vehicle by Month in Service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63BB5-80CD-47F7-802B-5880D38294CF}"/>
              </a:ext>
            </a:extLst>
          </p:cNvPr>
          <p:cNvSpPr txBox="1">
            <a:spLocks/>
          </p:cNvSpPr>
          <p:nvPr/>
        </p:nvSpPr>
        <p:spPr>
          <a:xfrm>
            <a:off x="6088884" y="757305"/>
            <a:ext cx="433484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66"/>
                </a:solidFill>
              </a:rPr>
              <a:t>7-year retirement cycle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65C3CC1-B907-4C14-98BA-972759B24E86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B850E21-C420-4F2F-B4BA-77FB7818CE4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4C1D5A4-0E28-4827-950A-0CF457ABA0BB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B0301C9-6EB8-4726-8EC1-716008A956D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B1C622A-54C6-4E18-9656-5B3AE1C257CE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ADEF3204-524D-40D8-BBAF-6B0A314D368B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1D4CF34F-1582-4D27-A748-48CB7257A718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AFBC61EA-D897-46A1-B209-198700358CD7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6344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1472184"/>
            <a:ext cx="7558020" cy="47274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280294" y="1990124"/>
            <a:ext cx="598274" cy="5852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B033F8-72C0-486D-96C1-4347CE9F6FA9}"/>
              </a:ext>
            </a:extLst>
          </p:cNvPr>
          <p:cNvSpPr txBox="1">
            <a:spLocks/>
          </p:cNvSpPr>
          <p:nvPr/>
        </p:nvSpPr>
        <p:spPr>
          <a:xfrm>
            <a:off x="1097280" y="232253"/>
            <a:ext cx="4551958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Repeat the Decision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406B60-3DA2-4FBC-A9CC-DEF0842DF66C}"/>
              </a:ext>
            </a:extLst>
          </p:cNvPr>
          <p:cNvSpPr txBox="1">
            <a:spLocks/>
          </p:cNvSpPr>
          <p:nvPr/>
        </p:nvSpPr>
        <p:spPr>
          <a:xfrm>
            <a:off x="1761160" y="757305"/>
            <a:ext cx="433484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5-year retirement cycle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B14240-11D8-4FC4-9A23-4C83F966444D}"/>
              </a:ext>
            </a:extLst>
          </p:cNvPr>
          <p:cNvSpPr txBox="1">
            <a:spLocks/>
          </p:cNvSpPr>
          <p:nvPr/>
        </p:nvSpPr>
        <p:spPr>
          <a:xfrm>
            <a:off x="6088884" y="757305"/>
            <a:ext cx="433484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66"/>
                </a:solidFill>
              </a:rPr>
              <a:t>7-year retirement cycle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7E60FF-D343-437D-9348-605870CB1FC6}"/>
              </a:ext>
            </a:extLst>
          </p:cNvPr>
          <p:cNvSpPr txBox="1">
            <a:spLocks/>
          </p:cNvSpPr>
          <p:nvPr/>
        </p:nvSpPr>
        <p:spPr>
          <a:xfrm>
            <a:off x="5537121" y="235686"/>
            <a:ext cx="4551958" cy="71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</a:rPr>
              <a:t>and Compare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9C02F2-D800-424D-B684-8E6342E7EE2A}"/>
              </a:ext>
            </a:extLst>
          </p:cNvPr>
          <p:cNvSpPr txBox="1">
            <a:spLocks/>
          </p:cNvSpPr>
          <p:nvPr/>
        </p:nvSpPr>
        <p:spPr>
          <a:xfrm>
            <a:off x="3373259" y="2216049"/>
            <a:ext cx="3517109" cy="1821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The 7-year replacement cycle is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6.1% less expensive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…per year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0855D3B-8F34-489B-BEC5-6B2AE980E31F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7BA67EF4-D146-471D-9F63-49032A8EA535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0827D26-6AEB-4C79-AB8D-0A97862FBF96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796ACC7-7572-42CE-B3A6-FDE28E757DF7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F38CCBD8-F752-4051-8319-E34195762D67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6F68DB-194A-4B91-85FE-3DA0A946905F}"/>
              </a:ext>
            </a:extLst>
          </p:cNvPr>
          <p:cNvSpPr txBox="1">
            <a:spLocks/>
          </p:cNvSpPr>
          <p:nvPr/>
        </p:nvSpPr>
        <p:spPr>
          <a:xfrm>
            <a:off x="6682433" y="3973808"/>
            <a:ext cx="4559474" cy="1472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B050"/>
                </a:solidFill>
              </a:rPr>
              <a:t>But is it the optimal year to retire the vehicle?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CD5FF040-DB27-4BEE-9192-6DB1730B9177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608C7988-6623-45BC-92C3-C864011668D5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693E9A53-1642-42EC-9752-2AC8CD57F969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42804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73" y="424129"/>
            <a:ext cx="8259564" cy="578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7252" y="2894190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0.0%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7252" y="2922671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0.8%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7252" y="2739154"/>
            <a:ext cx="66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C9900"/>
                </a:solidFill>
              </a:rPr>
              <a:t>1.3%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7252" y="2466575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7252" y="2217083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2.6%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77252" y="1924498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3.5%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7252" y="1653460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4.6%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77252" y="1155251"/>
            <a:ext cx="9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5.8%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77252" y="321724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</a:rPr>
              <a:t>0.0%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AB05C-6C2E-465B-AA3F-3777B062C464}"/>
              </a:ext>
            </a:extLst>
          </p:cNvPr>
          <p:cNvSpPr txBox="1">
            <a:spLocks/>
          </p:cNvSpPr>
          <p:nvPr/>
        </p:nvSpPr>
        <p:spPr>
          <a:xfrm>
            <a:off x="252563" y="1040474"/>
            <a:ext cx="3304829" cy="2445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Repeat the decision for multiple cycle durations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(4-year, 5-, 6-,…, 25-year)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…over very long periods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…compare the slopes of the trajectory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09EE2D6-7C9E-4413-B843-A4FB10BC5CFE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12819F5-F907-4D1A-9087-0B4954E3A316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4A8A5D4-3768-4916-9FDF-9608D60728FD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5ED86D22-9E70-416B-AD07-DA517CA5427B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2AD9CCF-5E60-40E6-B10F-DF73B4D984F1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57C0EA48-1DA6-4EA2-94E3-FB9165C00C97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2FE7E5B-DD74-4CC3-802C-E3C87E705D0E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09DE5A3F-FCB7-4BCE-8D09-9E1D3C4385F5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0951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102" y="594359"/>
            <a:ext cx="7952509" cy="5181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3144" y="3105811"/>
            <a:ext cx="165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Lowest cost replacement cycle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04044" y="4028990"/>
            <a:ext cx="0" cy="80689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516844" y="5343889"/>
            <a:ext cx="1320800" cy="381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97944" y="5090455"/>
            <a:ext cx="19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Premium over lowest cost year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Replacement Model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7A22A96-E25A-4405-8A77-505EE5894581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415330-E275-4C48-B7E6-05B41BA1CD6A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995784EE-EBE8-4387-A1E6-F7EC9D7902B0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D116A49-81B3-4671-BD95-5A0E5B40734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8D58942-D875-453F-A326-0EA77C28D7B5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440A79-AD69-4566-9DCC-092002EE5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3896138"/>
            <a:ext cx="3517489" cy="24090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Comparing the marginal cost of maintenance to the net capital cost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AC3BAD8B-44F2-45D5-AE58-640CF2A239AF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9F699ECE-5AA2-49E9-9C93-5EAC6AF989EC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569C82D2-EA4C-4698-B805-2FCB0067F294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6713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4090200-28FC-40B3-B30C-DCCC75AB4623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AD685D07-C73A-4493-B28A-420AA3CC625D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354B758E-4465-416E-9FF6-8C81A1F9EF08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531E5E26-618D-444E-8641-40B92A71F018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654AE40-3993-493E-9A8A-BD77799A6680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9C3336-8D7E-4345-B121-A3176E03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01"/>
            <a:ext cx="12192000" cy="5981765"/>
          </a:xfrm>
          <a:prstGeom prst="rect">
            <a:avLst/>
          </a:prstGeom>
        </p:spPr>
      </p:pic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B051973F-4B7E-4690-8426-5E0233C604E5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3245C66-AA15-4303-96B6-1E7334CFB597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746CD34-0BCF-4CA7-BA58-771BD56E5A47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794958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E24D7-AC0C-4505-8069-512FD5B7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5"/>
            <a:ext cx="12192000" cy="5950692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E0DA30E8-D3A1-407D-8A44-46EDE0FE1724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98A29F06-BB82-4307-9281-402949B59C3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A74DF4C-A99B-42DF-BCA3-55F6690E4335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209A0FC-C443-4F7A-AA1D-30305A16F14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FD909B0-1216-4455-9A35-8923FD42DD00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CD366C-3654-4B89-8230-4023FCAF3B38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DCE0A5C-6A08-47A9-8690-157513895891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F66BC1AF-6792-4932-B727-7C5C45840C5E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709350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Replacement Practices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84544474"/>
              </p:ext>
            </p:extLst>
          </p:nvPr>
        </p:nvGraphicFramePr>
        <p:xfrm>
          <a:off x="1879600" y="1889760"/>
          <a:ext cx="7804227" cy="433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334921CF-A824-4BAA-BB84-B71E37E56CCD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C0A9B4C-E7B3-4B47-8EB2-EC0D9290CBEF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67FD109E-BBFC-4059-9DC2-64AC526E6016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Analysis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351029D0-0048-4A6D-BB14-4BFAEA71317E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1F92D6C9-4BDC-4952-A26D-357AF1F7EC9E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371064AB-FAA8-4446-80C6-140972CB9654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D57D4EC-D507-4A1F-B4DC-A606A2210BEF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97E601C-AAE9-4E8A-BA99-7CD6781A8C96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298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://bloximages.chicago2.vip.townnews.com/eastvalleytribune.com/content/tncms/assets/v3/editorial/a/1c/a1c8da56-eeb2-11e4-a3a6-37caa2e4c988/55414647dbd58.image.jpg?resize=940%2C62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2017" y="1160140"/>
            <a:ext cx="6798082" cy="45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Trigger</a:t>
            </a:r>
            <a:r>
              <a:rPr lang="en-US" sz="3600" b="1" baseline="30000" dirty="0">
                <a:solidFill>
                  <a:srgbClr val="FFFFFF"/>
                </a:solidFill>
                <a:latin typeface="Biondi" panose="02000505030000020004" pitchFamily="2" charset="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December 2015: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Solid Waste Department requests help to evaluate pros and cons of moving to a 5-year replacement cycle from a 7-year replacement cycle for ASL garbage trucks. 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A9F5F224-6F35-4A32-BF2C-FB9782D56718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5C911B8-CAC7-4BEC-8E4B-7E4535FF98A2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896E712-ED8A-4DE7-B48C-3926645D59AF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93F16C82-2C0E-4709-9023-F3CF87234D1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66F45712-98F3-4AA0-A7CD-E0D7DC09360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8BA2AA-E8B5-40B1-B7E9-FC9C10D334BA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EA9921EB-D595-4C06-8E56-8CD8EA02FA67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8327452-EB98-45BD-A3DA-3A6ADF31A4AF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4640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Process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795" y="741439"/>
            <a:ext cx="7302941" cy="5667220"/>
          </a:xfrm>
        </p:spPr>
        <p:txBody>
          <a:bodyPr>
            <a:noAutofit/>
          </a:bodyPr>
          <a:lstStyle/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Access to high quality long term data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Big, long-lived asset class </a:t>
            </a:r>
            <a:r>
              <a:rPr lang="en-US" altLang="en-US" sz="2400" dirty="0">
                <a:sym typeface="Wingdings" panose="05000000000000000000" pitchFamily="2" charset="2"/>
              </a:rPr>
              <a:t> compelling need</a:t>
            </a:r>
            <a:endParaRPr lang="en-US" altLang="en-US" sz="24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Invited vs sent </a:t>
            </a:r>
            <a:r>
              <a:rPr lang="en-US" altLang="en-US" sz="2400" dirty="0">
                <a:sym typeface="Wingdings" panose="05000000000000000000" pitchFamily="2" charset="2"/>
              </a:rPr>
              <a:t> improved receptivity; double-edged</a:t>
            </a:r>
            <a:endParaRPr lang="en-US" altLang="en-US" sz="24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Early executive support </a:t>
            </a:r>
            <a:r>
              <a:rPr lang="en-US" altLang="en-US" sz="2400" dirty="0">
                <a:sym typeface="Wingdings" panose="05000000000000000000" pitchFamily="2" charset="2"/>
              </a:rPr>
              <a:t> manage information</a:t>
            </a:r>
            <a:endParaRPr lang="en-US" altLang="en-US" sz="24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Built the simulation in advance </a:t>
            </a:r>
            <a:r>
              <a:rPr lang="en-US" altLang="en-US" sz="2400" dirty="0">
                <a:sym typeface="Wingdings" panose="05000000000000000000" pitchFamily="2" charset="2"/>
              </a:rPr>
              <a:t> end from beginning</a:t>
            </a:r>
            <a:endParaRPr lang="en-US" altLang="en-US" sz="24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Focus groups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/>
              <a:t>describe stakeholder bias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Long implementation horizon </a:t>
            </a:r>
            <a:r>
              <a:rPr lang="en-US" altLang="en-US" sz="2400" dirty="0">
                <a:sym typeface="Wingdings" panose="05000000000000000000" pitchFamily="2" charset="2"/>
              </a:rPr>
              <a:t> no “quick win” bias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Presentation innovations </a:t>
            </a:r>
            <a:r>
              <a:rPr lang="en-US" altLang="en-US" sz="2400" dirty="0">
                <a:sym typeface="Wingdings" panose="05000000000000000000" pitchFamily="2" charset="2"/>
              </a:rPr>
              <a:t> extreme transparency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Incriminating artifacts  passed the logic test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Live experiment  time to reflect and learn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endParaRPr lang="en-US" altLang="en-US" sz="24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66C4AE8D-2253-49BC-9068-9B9E2612E009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130C1516-D52D-4A94-9761-767EB62AAE40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FE0A96F5-1015-43A0-8877-BC8801350D20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1067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482069"/>
            <a:ext cx="3084844" cy="7698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Dilemmas</a:t>
            </a:r>
            <a:b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</a:br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(at Year 3 ½ )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795" y="482069"/>
            <a:ext cx="7302941" cy="5926590"/>
          </a:xfrm>
        </p:spPr>
        <p:txBody>
          <a:bodyPr>
            <a:noAutofit/>
          </a:bodyPr>
          <a:lstStyle/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/>
              <a:t>Trade-offs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/>
              <a:t>Lower capital expense </a:t>
            </a:r>
            <a:r>
              <a:rPr lang="en-US" altLang="en-US" sz="1800" dirty="0">
                <a:sym typeface="Wingdings" panose="05000000000000000000" pitchFamily="2" charset="2"/>
              </a:rPr>
              <a:t> older vehicles  more mechanics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Low use &amp; old vehicles  refurbishing risks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Playing the odds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Extend 35 but lose 2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Answer shopping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Say whatever it takes to justify a new vehicle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Emergent “appearance standard”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Controls, picking your battles, end-runs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Strong tendency to revert back to age and miles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Slippage and rounding: accelerate by a year…or three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Need 0; Want 1; Ask for 20; Get 1</a:t>
            </a:r>
          </a:p>
          <a:p>
            <a:pPr marL="457200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anose="05000000000000000000" pitchFamily="2" charset="2"/>
              </a:rPr>
              <a:t>Distractions, bad memory, pork-barreling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Bait &amp; switch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Documentation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r>
              <a:rPr lang="en-US" altLang="en-US" sz="1800" dirty="0">
                <a:sym typeface="Wingdings" panose="05000000000000000000" pitchFamily="2" charset="2"/>
              </a:rPr>
              <a:t>Configuration “inflation”</a:t>
            </a:r>
          </a:p>
          <a:p>
            <a:pPr marL="932688" lvl="2" indent="-242888">
              <a:buSzPct val="80000"/>
              <a:buFont typeface="Wingdings" panose="05000000000000000000" pitchFamily="2" charset="2"/>
              <a:buChar char="Ø"/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Dilemmas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31D42B8A-4CCA-4206-B27D-5FB4060C4305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5A8D518-9D4B-4EA7-BB2B-A5442B7DCC1A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7F7A8874-4E89-489F-883A-9CCFA6042849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518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ylinder 6">
            <a:extLst>
              <a:ext uri="{FF2B5EF4-FFF2-40B4-BE49-F238E27FC236}">
                <a16:creationId xmlns:a16="http://schemas.microsoft.com/office/drawing/2014/main" id="{F3289E21-BABE-49B9-88CD-5F565E837765}"/>
              </a:ext>
            </a:extLst>
          </p:cNvPr>
          <p:cNvSpPr/>
          <p:nvPr/>
        </p:nvSpPr>
        <p:spPr>
          <a:xfrm rot="365688">
            <a:off x="2968283" y="1856527"/>
            <a:ext cx="636094" cy="3886200"/>
          </a:xfrm>
          <a:prstGeom prst="can">
            <a:avLst>
              <a:gd name="adj" fmla="val 2934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/>
              <a:t>Strategy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C2BFB919-835F-45BE-BA41-8F9CBB7C9160}"/>
              </a:ext>
            </a:extLst>
          </p:cNvPr>
          <p:cNvSpPr/>
          <p:nvPr/>
        </p:nvSpPr>
        <p:spPr>
          <a:xfrm rot="21234312" flipH="1">
            <a:off x="8063763" y="1856527"/>
            <a:ext cx="636094" cy="3886200"/>
          </a:xfrm>
          <a:prstGeom prst="can">
            <a:avLst>
              <a:gd name="adj" fmla="val 2934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/>
              <a:t>Management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957AC911-912F-447C-B1AB-9E6F15DC1E9E}"/>
              </a:ext>
            </a:extLst>
          </p:cNvPr>
          <p:cNvSpPr/>
          <p:nvPr/>
        </p:nvSpPr>
        <p:spPr>
          <a:xfrm flipH="1">
            <a:off x="5535929" y="1787431"/>
            <a:ext cx="636094" cy="3616673"/>
          </a:xfrm>
          <a:prstGeom prst="can">
            <a:avLst>
              <a:gd name="adj" fmla="val 2934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/>
              <a:t>Analytics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6567004E-8B75-4FBE-AA61-D0C783252149}"/>
              </a:ext>
            </a:extLst>
          </p:cNvPr>
          <p:cNvSpPr/>
          <p:nvPr/>
        </p:nvSpPr>
        <p:spPr>
          <a:xfrm>
            <a:off x="3026664" y="1298448"/>
            <a:ext cx="5577840" cy="969264"/>
          </a:xfrm>
          <a:prstGeom prst="can">
            <a:avLst>
              <a:gd name="adj" fmla="val 34132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Decision Quality</a:t>
            </a:r>
          </a:p>
        </p:txBody>
      </p:sp>
    </p:spTree>
    <p:extLst>
      <p:ext uri="{BB962C8B-B14F-4D97-AF65-F5344CB8AC3E}">
        <p14:creationId xmlns:p14="http://schemas.microsoft.com/office/powerpoint/2010/main" val="42757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1F4EC-009E-4489-BACF-31F107175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86" y="2452653"/>
            <a:ext cx="3764228" cy="19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C104E-9D00-4887-B6A9-8C006025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613BBA-6FC2-43B8-B0CB-22CF2479A92C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0.0% </a:t>
            </a:r>
          </a:p>
        </p:txBody>
      </p:sp>
    </p:spTree>
    <p:extLst>
      <p:ext uri="{BB962C8B-B14F-4D97-AF65-F5344CB8AC3E}">
        <p14:creationId xmlns:p14="http://schemas.microsoft.com/office/powerpoint/2010/main" val="15098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20DB5-9A31-4D31-9992-04E7C793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BB568-8E54-4CBC-B192-35738505A253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1.0% </a:t>
            </a:r>
          </a:p>
        </p:txBody>
      </p:sp>
    </p:spTree>
    <p:extLst>
      <p:ext uri="{BB962C8B-B14F-4D97-AF65-F5344CB8AC3E}">
        <p14:creationId xmlns:p14="http://schemas.microsoft.com/office/powerpoint/2010/main" val="34006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C01E2-FB8B-4F56-8CFD-7B1CEA1E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7F46D-ACB0-4463-BC74-DB02307067BF}"/>
              </a:ext>
            </a:extLst>
          </p:cNvPr>
          <p:cNvSpPr/>
          <p:nvPr/>
        </p:nvSpPr>
        <p:spPr>
          <a:xfrm>
            <a:off x="8609266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2.0% </a:t>
            </a:r>
          </a:p>
        </p:txBody>
      </p:sp>
    </p:spTree>
    <p:extLst>
      <p:ext uri="{BB962C8B-B14F-4D97-AF65-F5344CB8AC3E}">
        <p14:creationId xmlns:p14="http://schemas.microsoft.com/office/powerpoint/2010/main" val="23895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7AC37-8971-4371-ADFB-9142F388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F7F75B-67FA-4F2C-AE04-BFC593DDD9B7}"/>
              </a:ext>
            </a:extLst>
          </p:cNvPr>
          <p:cNvSpPr/>
          <p:nvPr/>
        </p:nvSpPr>
        <p:spPr>
          <a:xfrm>
            <a:off x="8609266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3.0% </a:t>
            </a:r>
          </a:p>
        </p:txBody>
      </p:sp>
    </p:spTree>
    <p:extLst>
      <p:ext uri="{BB962C8B-B14F-4D97-AF65-F5344CB8AC3E}">
        <p14:creationId xmlns:p14="http://schemas.microsoft.com/office/powerpoint/2010/main" val="9512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3E596-ED2D-4D4A-A49F-1EFCEEB5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284928-33E9-4BA3-B4F2-83DA8660746C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4.0% </a:t>
            </a:r>
          </a:p>
        </p:txBody>
      </p:sp>
    </p:spTree>
    <p:extLst>
      <p:ext uri="{BB962C8B-B14F-4D97-AF65-F5344CB8AC3E}">
        <p14:creationId xmlns:p14="http://schemas.microsoft.com/office/powerpoint/2010/main" val="42735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296E4-D5E3-4440-8417-26C6FBEE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4F0C47-C5C7-49B5-A119-4D04CF10AA17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5.0% </a:t>
            </a:r>
          </a:p>
        </p:txBody>
      </p:sp>
    </p:spTree>
    <p:extLst>
      <p:ext uri="{BB962C8B-B14F-4D97-AF65-F5344CB8AC3E}">
        <p14:creationId xmlns:p14="http://schemas.microsoft.com/office/powerpoint/2010/main" val="1362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://bloximages.chicago2.vip.townnews.com/eastvalleytribune.com/content/tncms/assets/v3/editorial/a/1c/a1c8da56-eeb2-11e4-a3a6-37caa2e4c988/55414647dbd58.image.jpg?resize=940%2C62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1913" y="758631"/>
            <a:ext cx="2553305" cy="17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Trigger</a:t>
            </a:r>
            <a:r>
              <a:rPr lang="en-US" sz="3600" b="1" baseline="30000" dirty="0">
                <a:solidFill>
                  <a:srgbClr val="FFFFFF"/>
                </a:solidFill>
                <a:latin typeface="Biondi" panose="02000505030000020004" pitchFamily="2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Mesa’s Fleet: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 1,493 vehicles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 $105 million book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 $160 million replace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 10-year cycle?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 13-year cycle?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CB9445AC-2063-4606-B576-1C3B3FD3DC7F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B6428AC6-1B6D-4B36-AEE5-567BABC09862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A918B70-C0B9-40AF-B46D-7CBAE3F950C5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1B5E91CC-4B08-4908-BE7C-D612277E0058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A98786B3-AE0B-45BB-9EB0-1FFBA8188E9D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ED0535A3-B1B1-4EFD-94B2-CEA7AB22F71F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A9DFDCDD-A149-4BE4-8C17-07B632D604FA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A7E500BE-E495-47CC-AD58-5DDF0A0DA152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F43B5-EBC8-406F-B382-C1028830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69" y="4357588"/>
            <a:ext cx="2235827" cy="1664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C2F14-0B09-44EF-A106-152FCD30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13" y="2532094"/>
            <a:ext cx="3596729" cy="1751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2F919-FBF1-46D4-BCC1-113AEB412A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78" b="8928"/>
          <a:stretch/>
        </p:blipFill>
        <p:spPr>
          <a:xfrm>
            <a:off x="7573600" y="756831"/>
            <a:ext cx="3840100" cy="1704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946ED-FAC9-473F-BDFF-98EFB1CD2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415" y="4352728"/>
            <a:ext cx="4127613" cy="166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E7679-CB10-4D96-94D4-305C6477EA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572"/>
          <a:stretch/>
        </p:blipFill>
        <p:spPr>
          <a:xfrm>
            <a:off x="8612649" y="2532094"/>
            <a:ext cx="2790262" cy="17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2B037-9ECF-4996-BB89-5FBA5F5C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BE57EC-1E7D-4AED-B7FC-850D2EA169F0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6.0% </a:t>
            </a:r>
          </a:p>
        </p:txBody>
      </p:sp>
    </p:spTree>
    <p:extLst>
      <p:ext uri="{BB962C8B-B14F-4D97-AF65-F5344CB8AC3E}">
        <p14:creationId xmlns:p14="http://schemas.microsoft.com/office/powerpoint/2010/main" val="1534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1E327-5539-49B7-85A5-6561EA17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CB239A-032D-4503-91FA-B401EFF69F11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7.0% </a:t>
            </a:r>
          </a:p>
        </p:txBody>
      </p:sp>
    </p:spTree>
    <p:extLst>
      <p:ext uri="{BB962C8B-B14F-4D97-AF65-F5344CB8AC3E}">
        <p14:creationId xmlns:p14="http://schemas.microsoft.com/office/powerpoint/2010/main" val="349276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BAD13-6C22-4222-BCF4-B07A5D17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6E267C-BED8-45DC-8416-AEE6B0BCF552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8.0% </a:t>
            </a:r>
          </a:p>
        </p:txBody>
      </p:sp>
    </p:spTree>
    <p:extLst>
      <p:ext uri="{BB962C8B-B14F-4D97-AF65-F5344CB8AC3E}">
        <p14:creationId xmlns:p14="http://schemas.microsoft.com/office/powerpoint/2010/main" val="199899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F782B-07A9-47A3-A6DA-BB2A838C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85800"/>
            <a:ext cx="8239125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512F3C-EFCB-4C51-B90A-F4ADFF0391F9}"/>
              </a:ext>
            </a:extLst>
          </p:cNvPr>
          <p:cNvSpPr/>
          <p:nvPr/>
        </p:nvSpPr>
        <p:spPr>
          <a:xfrm>
            <a:off x="8610599" y="685800"/>
            <a:ext cx="16049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800" dirty="0"/>
              <a:t>9.0% </a:t>
            </a:r>
          </a:p>
        </p:txBody>
      </p:sp>
    </p:spTree>
    <p:extLst>
      <p:ext uri="{BB962C8B-B14F-4D97-AF65-F5344CB8AC3E}">
        <p14:creationId xmlns:p14="http://schemas.microsoft.com/office/powerpoint/2010/main" val="3228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04" y="294179"/>
            <a:ext cx="3084844" cy="769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iondi" panose="02000505030000020004" pitchFamily="2" charset="0"/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160140"/>
            <a:ext cx="3374025" cy="4127956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Why do we retire a vehicle?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CB86A0-4041-439C-9B48-D2C5BA41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028" y="1628177"/>
            <a:ext cx="6841375" cy="454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Factors Influencing Vehicle Replacement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Age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Mileage</a:t>
            </a:r>
          </a:p>
          <a:p>
            <a:pPr marL="1262380" lvl="2" indent="-571500"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dirty="0"/>
              <a:t>Blue Book : Repair cost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7A81E6E-BE3F-4C7D-A870-976D2CAE6F8B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77007107-A96C-4923-A327-FABD2EAA3F6B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9E14E38-A46D-4991-871B-49AB44CB02B4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D908EBB-D850-43B0-86FE-E88AFC0082C2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A67DDB06-A976-496E-8B45-CBA2F55116C2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1BAB7C53-DDFC-4F9B-B1A6-91639C297792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374685D6-E293-4EF0-A665-97A2CBD0D993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5DFD8FE4-4596-41DB-9EAE-B16DF4FD75E4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3412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Framework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73E25A88-99DC-411F-8425-51FCEB5714F3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DBB519A0-2EA9-457F-8B4B-E3FAB6D40CA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25FB508-4422-42B1-B163-ED5B3E29B17E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C3FF0C5-1897-4560-A41E-B9A643FC1091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BFD0407-71C9-4D14-91AD-E0A45BE1272C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508500-CBC9-41CB-8749-2BB3DE1413FB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Data Assets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B92542F-392A-4209-A102-598D77938936}"/>
              </a:ext>
            </a:extLst>
          </p:cNvPr>
          <p:cNvSpPr/>
          <p:nvPr/>
        </p:nvSpPr>
        <p:spPr>
          <a:xfrm>
            <a:off x="1106963" y="2913723"/>
            <a:ext cx="2283894" cy="11085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Describe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48E3A6B6-1DA3-4B9C-BC0C-2AF44826EEC9}"/>
              </a:ext>
            </a:extLst>
          </p:cNvPr>
          <p:cNvSpPr/>
          <p:nvPr/>
        </p:nvSpPr>
        <p:spPr>
          <a:xfrm>
            <a:off x="4939801" y="2913723"/>
            <a:ext cx="2283894" cy="11085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Predict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1918511-25F0-4B9D-B2E3-9581EBF2C1B4}"/>
              </a:ext>
            </a:extLst>
          </p:cNvPr>
          <p:cNvSpPr/>
          <p:nvPr/>
        </p:nvSpPr>
        <p:spPr>
          <a:xfrm>
            <a:off x="8414674" y="3910503"/>
            <a:ext cx="2283894" cy="11085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</a:rPr>
              <a:t>Prescribe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2B9C33-DA3B-4528-84A2-934259BA053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3390857" y="3467997"/>
            <a:ext cx="1548944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A3284B-6DCD-4F74-90BE-936909BD034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223695" y="3467997"/>
            <a:ext cx="1065743" cy="73132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D1E2881-E053-4735-870A-5170F197827B}"/>
              </a:ext>
            </a:extLst>
          </p:cNvPr>
          <p:cNvSpPr/>
          <p:nvPr/>
        </p:nvSpPr>
        <p:spPr>
          <a:xfrm>
            <a:off x="7184538" y="4988712"/>
            <a:ext cx="4760843" cy="13642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Simulation</a:t>
            </a:r>
          </a:p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Optimization</a:t>
            </a:r>
          </a:p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Change Management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6B37B61C-FB07-455F-8002-A7AADCACC572}"/>
              </a:ext>
            </a:extLst>
          </p:cNvPr>
          <p:cNvSpPr/>
          <p:nvPr/>
        </p:nvSpPr>
        <p:spPr>
          <a:xfrm>
            <a:off x="2893558" y="2934725"/>
            <a:ext cx="2494883" cy="6807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Causality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7E6997B-4708-4FC6-B7E4-A9E995B06ABD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 flipH="1" flipV="1">
            <a:off x="1106963" y="3467997"/>
            <a:ext cx="9591605" cy="996780"/>
          </a:xfrm>
          <a:prstGeom prst="curvedConnector5">
            <a:avLst>
              <a:gd name="adj1" fmla="val -2383"/>
              <a:gd name="adj2" fmla="val 213439"/>
              <a:gd name="adj3" fmla="val 102383"/>
            </a:avLst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41DE06-63EE-4BC2-AE6C-4D92B23E5236}"/>
              </a:ext>
            </a:extLst>
          </p:cNvPr>
          <p:cNvCxnSpPr>
            <a:cxnSpLocks/>
          </p:cNvCxnSpPr>
          <p:nvPr/>
        </p:nvCxnSpPr>
        <p:spPr>
          <a:xfrm>
            <a:off x="7223695" y="3456217"/>
            <a:ext cx="1871148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0">
            <a:extLst>
              <a:ext uri="{FF2B5EF4-FFF2-40B4-BE49-F238E27FC236}">
                <a16:creationId xmlns:a16="http://schemas.microsoft.com/office/drawing/2014/main" id="{F073CD16-99F2-4173-AFE9-EF4981762CA7}"/>
              </a:ext>
            </a:extLst>
          </p:cNvPr>
          <p:cNvSpPr/>
          <p:nvPr/>
        </p:nvSpPr>
        <p:spPr>
          <a:xfrm>
            <a:off x="4728812" y="1857664"/>
            <a:ext cx="2494883" cy="6807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Post-mortem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2D39ECB8-F62C-42A6-8F1E-07FFB2DBF164}"/>
              </a:ext>
            </a:extLst>
          </p:cNvPr>
          <p:cNvSpPr/>
          <p:nvPr/>
        </p:nvSpPr>
        <p:spPr>
          <a:xfrm>
            <a:off x="1243690" y="4203642"/>
            <a:ext cx="1644280" cy="54582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Objectives</a:t>
            </a:r>
          </a:p>
        </p:txBody>
      </p:sp>
      <p:sp>
        <p:nvSpPr>
          <p:cNvPr id="64" name="Rounded Rectangle 10">
            <a:extLst>
              <a:ext uri="{FF2B5EF4-FFF2-40B4-BE49-F238E27FC236}">
                <a16:creationId xmlns:a16="http://schemas.microsoft.com/office/drawing/2014/main" id="{22B14726-5BF4-4381-ACEC-DFDB777DF988}"/>
              </a:ext>
            </a:extLst>
          </p:cNvPr>
          <p:cNvSpPr/>
          <p:nvPr/>
        </p:nvSpPr>
        <p:spPr>
          <a:xfrm>
            <a:off x="2639874" y="5346122"/>
            <a:ext cx="1063446" cy="54582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Inputs</a:t>
            </a:r>
          </a:p>
        </p:txBody>
      </p:sp>
      <p:sp>
        <p:nvSpPr>
          <p:cNvPr id="65" name="Rounded Rectangle 10">
            <a:extLst>
              <a:ext uri="{FF2B5EF4-FFF2-40B4-BE49-F238E27FC236}">
                <a16:creationId xmlns:a16="http://schemas.microsoft.com/office/drawing/2014/main" id="{3AE79B1F-823A-4CB4-84C7-E35B0DFC3557}"/>
              </a:ext>
            </a:extLst>
          </p:cNvPr>
          <p:cNvSpPr/>
          <p:nvPr/>
        </p:nvSpPr>
        <p:spPr>
          <a:xfrm>
            <a:off x="540657" y="5346121"/>
            <a:ext cx="1526767" cy="54582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Outcomes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BBE4FE-7B41-490B-BCA6-7E0984EFED0B}"/>
              </a:ext>
            </a:extLst>
          </p:cNvPr>
          <p:cNvCxnSpPr>
            <a:cxnSpLocks/>
          </p:cNvCxnSpPr>
          <p:nvPr/>
        </p:nvCxnSpPr>
        <p:spPr>
          <a:xfrm flipH="1">
            <a:off x="1242171" y="4749468"/>
            <a:ext cx="732615" cy="7076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661C76E-677C-4B2F-AB28-55D2380D8854}"/>
              </a:ext>
            </a:extLst>
          </p:cNvPr>
          <p:cNvCxnSpPr>
            <a:cxnSpLocks/>
            <a:stCxn id="64" idx="1"/>
            <a:endCxn id="65" idx="3"/>
          </p:cNvCxnSpPr>
          <p:nvPr/>
        </p:nvCxnSpPr>
        <p:spPr>
          <a:xfrm flipH="1" flipV="1">
            <a:off x="2067424" y="5619035"/>
            <a:ext cx="572450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D9633C-B149-403A-B95A-A51E1988D311}"/>
              </a:ext>
            </a:extLst>
          </p:cNvPr>
          <p:cNvCxnSpPr>
            <a:cxnSpLocks/>
          </p:cNvCxnSpPr>
          <p:nvPr/>
        </p:nvCxnSpPr>
        <p:spPr>
          <a:xfrm flipH="1" flipV="1">
            <a:off x="2434341" y="4749468"/>
            <a:ext cx="564891" cy="70769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10">
            <a:extLst>
              <a:ext uri="{FF2B5EF4-FFF2-40B4-BE49-F238E27FC236}">
                <a16:creationId xmlns:a16="http://schemas.microsoft.com/office/drawing/2014/main" id="{D237FDCD-C9B9-4125-AC49-FC0D4F6C160A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Framing</a:t>
            </a:r>
          </a:p>
        </p:txBody>
      </p:sp>
      <p:sp>
        <p:nvSpPr>
          <p:cNvPr id="86" name="Rounded Rectangle 10">
            <a:extLst>
              <a:ext uri="{FF2B5EF4-FFF2-40B4-BE49-F238E27FC236}">
                <a16:creationId xmlns:a16="http://schemas.microsoft.com/office/drawing/2014/main" id="{C4F0B6B8-E4D3-47EF-8F64-CC5ADDC0BC5D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9395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/>
      <p:bldP spid="24" grpId="0"/>
      <p:bldP spid="59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Data at City of Mesa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vehicle since its introduction into the fleet: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313543" y="2302526"/>
          <a:ext cx="7416881" cy="34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73E25A88-99DC-411F-8425-51FCEB5714F3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DBB519A0-2EA9-457F-8B4B-E3FAB6D40CA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25FB508-4422-42B1-B163-ED5B3E29B17E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0C3FF0C5-1897-4560-A41E-B9A643FC1091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BFD0407-71C9-4D14-91AD-E0A45BE1272C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8D6AA12-D6FA-4C36-9531-8D21C583E574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4DA2BB6-EAFD-46AA-AAF9-16D06A54701D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D1BF1286-27E0-463F-9375-E085C27D3E39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5149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84C9E-20B2-406A-B3A2-B4464E36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0" y="919476"/>
            <a:ext cx="11800000" cy="50190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FA43EB-C378-4786-9A51-8E7115DB4D3C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0058400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90209394-8BE1-477C-AC3A-FFC34A2BA12F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B71BA8A-1F0D-4B9B-B82D-FD33DB4A5B61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2E7174-8B3A-4A90-9F79-D2E658793F6C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87893906-4809-44F0-9972-BA859C3C7310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D0AD535E-4BA4-451D-8A34-1F71D3990AEE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7824301A-B3AC-48D4-8B5A-F4842268878D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E8CBC163-7810-4447-8543-740EBE9BD6EF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0EF74A59-3672-447D-8138-10AABE64694F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882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B5E36-6EB5-49A7-9196-E969C513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280160"/>
            <a:ext cx="9029700" cy="42976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8298CD-B4C3-4530-9FD1-A215A7B62709}"/>
              </a:ext>
            </a:extLst>
          </p:cNvPr>
          <p:cNvSpPr txBox="1">
            <a:spLocks/>
          </p:cNvSpPr>
          <p:nvPr/>
        </p:nvSpPr>
        <p:spPr>
          <a:xfrm>
            <a:off x="196000" y="160144"/>
            <a:ext cx="10058400" cy="632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Patrol Vehicle #1558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4958D44-CE68-4ADB-BEAA-13AE7938ADA3}"/>
              </a:ext>
            </a:extLst>
          </p:cNvPr>
          <p:cNvSpPr/>
          <p:nvPr/>
        </p:nvSpPr>
        <p:spPr>
          <a:xfrm>
            <a:off x="780984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Trigger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B709C853-A06D-42A1-B39A-CB30EAD08368}"/>
              </a:ext>
            </a:extLst>
          </p:cNvPr>
          <p:cNvSpPr/>
          <p:nvPr/>
        </p:nvSpPr>
        <p:spPr>
          <a:xfrm>
            <a:off x="8687400" y="6607532"/>
            <a:ext cx="814888" cy="219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b="1" kern="0" dirty="0">
                <a:solidFill>
                  <a:schemeClr val="bg1"/>
                </a:solidFill>
                <a:latin typeface="Calibri"/>
              </a:rPr>
              <a:t>Theory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85D04F94-D850-4F44-B874-A23A6E6F1A27}"/>
              </a:ext>
            </a:extLst>
          </p:cNvPr>
          <p:cNvSpPr/>
          <p:nvPr/>
        </p:nvSpPr>
        <p:spPr>
          <a:xfrm>
            <a:off x="956496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C54C8E5-D235-478E-AA08-DB56B56DBE1C}"/>
              </a:ext>
            </a:extLst>
          </p:cNvPr>
          <p:cNvSpPr/>
          <p:nvPr/>
        </p:nvSpPr>
        <p:spPr>
          <a:xfrm>
            <a:off x="10442520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C11D2912-4A67-4632-84FD-29A2D527DC0E}"/>
              </a:ext>
            </a:extLst>
          </p:cNvPr>
          <p:cNvSpPr/>
          <p:nvPr/>
        </p:nvSpPr>
        <p:spPr>
          <a:xfrm>
            <a:off x="11320081" y="6607532"/>
            <a:ext cx="814888" cy="219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68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Dilemmas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8E72F27-034F-445B-A841-44CDCBDFC2CA}"/>
              </a:ext>
            </a:extLst>
          </p:cNvPr>
          <p:cNvSpPr/>
          <p:nvPr/>
        </p:nvSpPr>
        <p:spPr>
          <a:xfrm>
            <a:off x="9454971" y="6424540"/>
            <a:ext cx="1005840" cy="176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900" b="1" kern="0" dirty="0">
                <a:solidFill>
                  <a:schemeClr val="bg1"/>
                </a:solidFill>
                <a:latin typeface="Calibri"/>
              </a:rPr>
              <a:t>Data Assets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6909EC-5FBE-41D9-9CF7-9A1E39401448}"/>
              </a:ext>
            </a:extLst>
          </p:cNvPr>
          <p:cNvSpPr/>
          <p:nvPr/>
        </p:nvSpPr>
        <p:spPr>
          <a:xfrm>
            <a:off x="8374113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Framing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29ABAF2B-8B88-4BDD-B751-8E4988832285}"/>
              </a:ext>
            </a:extLst>
          </p:cNvPr>
          <p:cNvSpPr/>
          <p:nvPr/>
        </p:nvSpPr>
        <p:spPr>
          <a:xfrm>
            <a:off x="10535830" y="6424540"/>
            <a:ext cx="1005840" cy="176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867"/>
            <a:r>
              <a:rPr lang="en-US" sz="1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11913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e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F79646"/>
      </a:accent2>
      <a:accent3>
        <a:srgbClr val="C0504D"/>
      </a:accent3>
      <a:accent4>
        <a:srgbClr val="8064A2"/>
      </a:accent4>
      <a:accent5>
        <a:srgbClr val="4BACC6"/>
      </a:accent5>
      <a:accent6>
        <a:srgbClr val="92D050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1118</Words>
  <Application>Microsoft Office PowerPoint</Application>
  <PresentationFormat>Widescreen</PresentationFormat>
  <Paragraphs>472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Biondi</vt:lpstr>
      <vt:lpstr>Calibri</vt:lpstr>
      <vt:lpstr>Calibri Light</vt:lpstr>
      <vt:lpstr>Wingdings</vt:lpstr>
      <vt:lpstr>Retrospect</vt:lpstr>
      <vt:lpstr>Vehicle Replacement Model</vt:lpstr>
      <vt:lpstr>PowerPoint Presentation</vt:lpstr>
      <vt:lpstr>Trigger1</vt:lpstr>
      <vt:lpstr>Trigger2</vt:lpstr>
      <vt:lpstr>Practice</vt:lpstr>
      <vt:lpstr>Performance Analysis Framework</vt:lpstr>
      <vt:lpstr>Vehicle Data at City of Mesa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</vt:lpstr>
      <vt:lpstr>Theory</vt:lpstr>
      <vt:lpstr>Theory</vt:lpstr>
      <vt:lpstr>Analysis</vt:lpstr>
      <vt:lpstr>Total Costs of a Vehicle by Month in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Replacement Model</vt:lpstr>
      <vt:lpstr>PowerPoint Presentation</vt:lpstr>
      <vt:lpstr>PowerPoint Presentation</vt:lpstr>
      <vt:lpstr>Alternative Replacement Practices</vt:lpstr>
      <vt:lpstr>Process</vt:lpstr>
      <vt:lpstr>Dilemmas (at Year 3 ½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Performance Budgeting</dc:title>
  <dc:creator>ShaLae Steadman</dc:creator>
  <cp:lastModifiedBy>Mark Castleton</cp:lastModifiedBy>
  <cp:revision>145</cp:revision>
  <cp:lastPrinted>2019-05-07T23:28:45Z</cp:lastPrinted>
  <dcterms:created xsi:type="dcterms:W3CDTF">2016-08-02T23:29:20Z</dcterms:created>
  <dcterms:modified xsi:type="dcterms:W3CDTF">2019-05-07T23:30:08Z</dcterms:modified>
</cp:coreProperties>
</file>